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89" r:id="rId2"/>
    <p:sldId id="322" r:id="rId3"/>
    <p:sldId id="263" r:id="rId4"/>
    <p:sldId id="323" r:id="rId5"/>
    <p:sldId id="317" r:id="rId6"/>
    <p:sldId id="327" r:id="rId7"/>
    <p:sldId id="315" r:id="rId8"/>
    <p:sldId id="257" r:id="rId9"/>
    <p:sldId id="324" r:id="rId10"/>
    <p:sldId id="309" r:id="rId11"/>
    <p:sldId id="310" r:id="rId12"/>
    <p:sldId id="311" r:id="rId13"/>
    <p:sldId id="330" r:id="rId14"/>
    <p:sldId id="342" r:id="rId15"/>
    <p:sldId id="344" r:id="rId16"/>
    <p:sldId id="343" r:id="rId17"/>
    <p:sldId id="346" r:id="rId18"/>
    <p:sldId id="312" r:id="rId19"/>
    <p:sldId id="332" r:id="rId20"/>
    <p:sldId id="334" r:id="rId21"/>
    <p:sldId id="313" r:id="rId22"/>
    <p:sldId id="336" r:id="rId23"/>
    <p:sldId id="314" r:id="rId24"/>
    <p:sldId id="341" r:id="rId25"/>
    <p:sldId id="273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llatat Hongchayangkool" initials="kH" lastIdx="1" clrIdx="0">
    <p:extLst>
      <p:ext uri="{19B8F6BF-5375-455C-9EA6-DF929625EA0E}">
        <p15:presenceInfo xmlns:p15="http://schemas.microsoft.com/office/powerpoint/2012/main" userId="b98fbf1d45fc54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48" autoAdjust="0"/>
  </p:normalViewPr>
  <p:slideViewPr>
    <p:cSldViewPr>
      <p:cViewPr>
        <p:scale>
          <a:sx n="75" d="100"/>
          <a:sy n="75" d="100"/>
        </p:scale>
        <p:origin x="1245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5T08:57:50.22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5T08:57:50.22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B2F0F-131B-48A8-ACB2-120A717BE014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27CDC-6EC9-41A8-890A-6D88C8AC448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18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5534" eaLnBrk="0" hangingPunct="0">
              <a:defRPr/>
            </a:pPr>
            <a:r>
              <a:rPr lang="en-US">
                <a:latin typeface="Arial" pitchFamily="34" charset="0"/>
                <a:ea typeface="MS PGothic" pitchFamily="34" charset="-128"/>
                <a:cs typeface="Cordia New" pitchFamily="34" charset="-34"/>
              </a:rPr>
              <a:t>PHA</a:t>
            </a:r>
            <a:endParaRPr lang="th-TH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01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7CDC-6EC9-41A8-890A-6D88C8AC448B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4FF7-171C-4988-AC36-6DB5EB3FC573}" type="datetimeFigureOut">
              <a:rPr lang="th-TH" smtClean="0"/>
              <a:pPr/>
              <a:t>15/02/60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0F4A-E8BA-4B0A-AB18-7438E36C382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url=http://anngle.org/th/j-culture/culture/aging-society.html&amp;rct=j&amp;frm=1&amp;q=&amp;esrc=s&amp;sa=U&amp;ved=0ahUKEwiUiOvDu-3NAhUJT48KHXcYArQQwW4IHTAE&amp;sig2=x5yOOZzZwW0S7hRRewNiOg&amp;usg=AFQjCNF7DpVUOaYbpEkwX1a4ICqO3-icP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url=http://www.thaiseniormarket.com/article.php?cate_id=9&amp;rct=j&amp;frm=1&amp;q=&amp;esrc=s&amp;sa=U&amp;ved=0ahUKEwiyyNfYvO3NAhVJQY8KHV35BkUQwW4IIzAH&amp;sig2=go7f-Rcp95k-Ty4BkIIoCw&amp;usg=AFQjCNFDuCaHEUGnDufwxaabv095exSgH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url=http://www.pabong-chiangmai.go.th/%E0%B8%81%E0%B8%B2%E0%B8%A3%E0%B8%88%E0%B9%88%E0%B8%B2%E0%B8%A2%E0%B9%80%E0%B8%87%E0%B8%B4%E0%B8%99%E0%B9%80%E0%B8%9A%E0%B8%B5%E0%B9%89%E0%B8%A2%E0%B8%A2%E0%B8%B1%E0%B8%87%E0%B8%8A%E0%B8%B5%E0%B8%9E-2/&amp;rct=j&amp;frm=1&amp;q=&amp;esrc=s&amp;sa=U&amp;ved=0ahUKEwiyyNfYvO3NAhVJQY8KHV35BkUQwW4IITAG&amp;sig2=mFV9Q7ouHckyvXAy-jF1tQ&amp;usg=AFQjCNEKrG03olkFnuyd_mfsSBRiZpZX3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442" y="1772816"/>
            <a:ext cx="87434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ก้าวสู่ทศวรรษกองทุนสุขภาพตำบล และ</a:t>
            </a:r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LTC </a:t>
            </a: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ต่อการจัดการระบบสุขภาพชุมชน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ผลการค้นหารูปภาพสำหรับ รูปการ์ตูน คนชร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7" y="4827803"/>
            <a:ext cx="2774037" cy="18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3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80865" y="-24"/>
            <a:ext cx="8633558" cy="1143000"/>
          </a:xfrm>
        </p:spPr>
        <p:txBody>
          <a:bodyPr>
            <a:noAutofit/>
          </a:bodyPr>
          <a:lstStyle/>
          <a:p>
            <a:r>
              <a:rPr lang="th-TH" altLang="en-US" sz="4800" b="1" dirty="0">
                <a:latin typeface="TH SarabunPSK" pitchFamily="34" charset="-34"/>
                <a:cs typeface="TH SarabunPSK" pitchFamily="34" charset="-34"/>
              </a:rPr>
              <a:t>หลักการการดูแลผู้สูงวัย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484313"/>
            <a:ext cx="8229600" cy="4997450"/>
          </a:xfrm>
          <a:ln w="28575">
            <a:solidFill>
              <a:schemeClr val="tx2">
                <a:lumMod val="75000"/>
              </a:schemeClr>
            </a:solidFill>
            <a:prstDash val="sysDash"/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ผู้สูงอายุเป็นพลัง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ขับเคลื่อนสังคม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การปฏิรูปต้องไม่สร้างระบบที่จะทำให้ผู้สูงอายุต้องกลายเป็นภาระของสังคม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สร้างสังคมที่ทุกคน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อยู่ร่วมกัน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ได้อย่างปลอดภัยและมีความสุข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ส่งเสริมการมีส่วนร่วมของ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จตุพลัง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ภาคเอกชน องค์กรชุมชน และท้องถิ่น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นำซ่อม</a:t>
            </a:r>
            <a:r>
              <a:rPr lang="en-US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และการประคับประคองให้ผู้สูงอายุอยู่ในสภาพที่สามารถดูแลตนเองให้ได้นานที่สุด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เตรียมความพร้อมใน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ระบบเศรษฐกิจ สังคม และบริการสุขภาพ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ภายใต้บริบทของสังคมสูงวัย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2BB8B-D437-47D5-842A-BD5C42DA6BD7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31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84409" y="-122238"/>
            <a:ext cx="3816779" cy="1143001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กรอบแนวคิด</a:t>
            </a:r>
            <a:endParaRPr lang="th-TH" alt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CDC97-D4EB-4D8C-A40D-F65A5B153972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339752" y="1558897"/>
            <a:ext cx="4392836" cy="3678237"/>
            <a:chOff x="1216249" y="1145423"/>
            <a:chExt cx="5833011" cy="5715000"/>
          </a:xfrm>
        </p:grpSpPr>
        <p:grpSp>
          <p:nvGrpSpPr>
            <p:cNvPr id="8204" name="Group 13"/>
            <p:cNvGrpSpPr>
              <a:grpSpLocks/>
            </p:cNvGrpSpPr>
            <p:nvPr/>
          </p:nvGrpSpPr>
          <p:grpSpPr bwMode="auto">
            <a:xfrm>
              <a:off x="1216249" y="1145423"/>
              <a:ext cx="5833011" cy="5715000"/>
              <a:chOff x="1501885" y="1145220"/>
              <a:chExt cx="5537709" cy="5274489"/>
            </a:xfrm>
          </p:grpSpPr>
          <p:pic>
            <p:nvPicPr>
              <p:cNvPr id="8206" name="Picture 9" descr="IMG_23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1885" y="1145220"/>
                <a:ext cx="5357850" cy="527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7" name="Text Box 10"/>
              <p:cNvSpPr txBox="1">
                <a:spLocks noChangeArrowheads="1"/>
              </p:cNvSpPr>
              <p:nvPr/>
            </p:nvSpPr>
            <p:spPr bwMode="auto">
              <a:xfrm>
                <a:off x="2071669" y="1865666"/>
                <a:ext cx="2220307" cy="962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th-TH" altLang="th-TH" sz="3600" b="1" dirty="0"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เศรษฐกิจ</a:t>
                </a:r>
                <a:endParaRPr lang="th-TH" altLang="th-TH" sz="3600" dirty="0">
                  <a:latin typeface="TH SarabunPSK" pitchFamily="34" charset="-34"/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8208" name="Text Box 11"/>
              <p:cNvSpPr txBox="1">
                <a:spLocks noChangeArrowheads="1"/>
              </p:cNvSpPr>
              <p:nvPr/>
            </p:nvSpPr>
            <p:spPr bwMode="auto">
              <a:xfrm>
                <a:off x="2002967" y="5082248"/>
                <a:ext cx="1858985" cy="500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th-TH" altLang="th-TH" sz="3600" b="1"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สังคม</a:t>
                </a:r>
                <a:endParaRPr lang="th-TH" altLang="th-TH" sz="3600">
                  <a:latin typeface="TH SarabunPSK" pitchFamily="34" charset="-34"/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8209" name="Text Box 12"/>
              <p:cNvSpPr txBox="1">
                <a:spLocks noChangeArrowheads="1"/>
              </p:cNvSpPr>
              <p:nvPr/>
            </p:nvSpPr>
            <p:spPr bwMode="auto">
              <a:xfrm>
                <a:off x="4793726" y="5074414"/>
                <a:ext cx="1428760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th-TH" altLang="th-TH" sz="3600" b="1"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สุขภาพ</a:t>
                </a:r>
                <a:endParaRPr lang="th-TH" altLang="th-TH" sz="3600">
                  <a:latin typeface="TH SarabunPSK" pitchFamily="34" charset="-34"/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8210" name="Text Box 13"/>
              <p:cNvSpPr txBox="1">
                <a:spLocks noChangeArrowheads="1"/>
              </p:cNvSpPr>
              <p:nvPr/>
            </p:nvSpPr>
            <p:spPr bwMode="auto">
              <a:xfrm>
                <a:off x="4360669" y="1886605"/>
                <a:ext cx="2678925" cy="59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ordia New" pitchFamily="34" charset="-34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h-TH" altLang="th-TH" b="1"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สภาพแวดล้อมฯ</a:t>
                </a:r>
                <a:endParaRPr lang="th-TH" altLang="th-TH">
                  <a:latin typeface="TH SarabunPSK" pitchFamily="34" charset="-34"/>
                  <a:ea typeface="Angsana New" pitchFamily="18" charset="-34"/>
                  <a:cs typeface="TH SarabunPSK" pitchFamily="34" charset="-34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018893" y="3492114"/>
              <a:ext cx="2348591" cy="1864680"/>
            </a:xfrm>
            <a:prstGeom prst="rect">
              <a:avLst/>
            </a:prstGeom>
            <a:noFill/>
          </p:spPr>
          <p:txBody>
            <a:bodyPr spcFirstLastPara="1" wrap="none">
              <a:prstTxWarp prst="textButto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th-TH" sz="4000" b="1" dirty="0">
                  <a:ln w="1905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latin typeface="Arial" pitchFamily="34" charset="0"/>
                </a:rPr>
                <a:t>ระบบรองรับ</a:t>
              </a:r>
            </a:p>
            <a:p>
              <a:pPr algn="ctr">
                <a:defRPr/>
              </a:pPr>
              <a:r>
                <a:rPr lang="th-TH" sz="4000" b="1" dirty="0">
                  <a:ln w="1905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latin typeface="Arial" pitchFamily="34" charset="0"/>
                </a:rPr>
                <a:t>สังคมสูงวัย</a:t>
              </a:r>
              <a:endParaRPr lang="en-US" sz="40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258888" y="260350"/>
            <a:ext cx="6337300" cy="6337300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Oval 16"/>
          <p:cNvSpPr/>
          <p:nvPr/>
        </p:nvSpPr>
        <p:spPr>
          <a:xfrm>
            <a:off x="1979613" y="908050"/>
            <a:ext cx="4968875" cy="5041900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3563888" y="764704"/>
            <a:ext cx="1910496" cy="5040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th-TH" sz="4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</a:t>
            </a:r>
            <a:endParaRPr lang="en-US" sz="48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988459" y="3340743"/>
            <a:ext cx="191049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th-TH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เอกชน</a:t>
            </a:r>
            <a:endParaRPr lang="en-US" sz="54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5988456" y="3396176"/>
            <a:ext cx="2045392" cy="3062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th-TH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ประชาสังคม</a:t>
            </a:r>
            <a:endParaRPr lang="en-US" sz="54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0430" y="5715016"/>
            <a:ext cx="2571768" cy="571504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th-TH" sz="6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ชุมชนท้องถิ่น</a:t>
            </a:r>
            <a:endParaRPr lang="en-US" sz="60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32173" y="5237134"/>
            <a:ext cx="1662638" cy="32403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th-TH" sz="36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</a:t>
            </a:r>
            <a:endParaRPr lang="en-US" sz="36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270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/>
          <p:cNvGrpSpPr>
            <a:grpSpLocks/>
          </p:cNvGrpSpPr>
          <p:nvPr/>
        </p:nvGrpSpPr>
        <p:grpSpPr bwMode="auto">
          <a:xfrm>
            <a:off x="288925" y="260350"/>
            <a:ext cx="2678113" cy="2992438"/>
            <a:chOff x="552910" y="622214"/>
            <a:chExt cx="2522028" cy="2592871"/>
          </a:xfrm>
        </p:grpSpPr>
        <p:pic>
          <p:nvPicPr>
            <p:cNvPr id="9223" name="Picture 2" descr="D:\งาน สสส.สำนัก 9\01-ผู้สูงอายุ\01-ผู้สูงอายุ\ข้อเสนอปฏิรุปสังคม\ดอกลำดวน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65311">
              <a:off x="552910" y="622214"/>
              <a:ext cx="2522028" cy="259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798316" y="1094965"/>
              <a:ext cx="2184968" cy="41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th-TH" altLang="th-TH" sz="4000" b="1" dirty="0">
                  <a:solidFill>
                    <a:srgbClr val="00206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เศรษฐกิจ</a:t>
              </a:r>
              <a:endParaRPr lang="th-TH" altLang="th-TH" sz="4000" dirty="0"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22425"/>
            <a:ext cx="6500813" cy="3143250"/>
          </a:xfrm>
          <a:ln w="3810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en-US" sz="105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  <a:sym typeface="Symbol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Symbol"/>
              </a:rPr>
              <a:t>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สร้างหลักประกันทางรายได้สำหรับผู้สูงอายุและประชากรรุ่นใหม่</a:t>
            </a:r>
            <a:endParaRPr lang="en-US" sz="40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Symbol"/>
              </a:rPr>
              <a:t>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เพิ่มศักยภาพให้กับระบบเศรษฐกิจไทย ภายใต้บริบทสังคมสูงวัย</a:t>
            </a:r>
            <a:endParaRPr lang="en-US" sz="40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th-TH" sz="40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1DF91-C32A-4E9A-8A5E-ED839B558EAF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3481388" y="4573588"/>
            <a:ext cx="1963737" cy="1857375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5729288" y="4538663"/>
            <a:ext cx="2132012" cy="1857375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3793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2705" t="21250" r="20165" b="6250"/>
          <a:stretch>
            <a:fillRect/>
          </a:stretch>
        </p:blipFill>
        <p:spPr bwMode="auto">
          <a:xfrm>
            <a:off x="1" y="-1"/>
            <a:ext cx="9193266" cy="683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99"/>
                </a:solidFill>
              </a:rPr>
              <a:t>LTC </a:t>
            </a:r>
            <a:r>
              <a:rPr lang="th-TH" sz="4800" b="1" dirty="0">
                <a:solidFill>
                  <a:srgbClr val="000099"/>
                </a:solidFill>
              </a:rPr>
              <a:t>ท้องถิ่น และกองทุนตำบล</a:t>
            </a:r>
          </a:p>
        </p:txBody>
      </p:sp>
    </p:spTree>
    <p:extLst>
      <p:ext uri="{BB962C8B-B14F-4D97-AF65-F5344CB8AC3E}">
        <p14:creationId xmlns:p14="http://schemas.microsoft.com/office/powerpoint/2010/main" val="380767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LTC </a:t>
            </a:r>
            <a:r>
              <a:rPr lang="th-TH" sz="4800" b="1" dirty="0"/>
              <a:t>ท้องถิ่น และกองทุนตำบล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123728" y="2780928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/>
              <a:t>ปัญหา</a:t>
            </a:r>
            <a:r>
              <a:rPr lang="en-US" sz="4400" b="1" dirty="0"/>
              <a:t>:</a:t>
            </a:r>
            <a:r>
              <a:rPr lang="th-TH" sz="4400" b="1" dirty="0"/>
              <a:t> ท้องถิ่น </a:t>
            </a:r>
            <a:r>
              <a:rPr lang="th-TH" sz="8800" b="1" dirty="0">
                <a:solidFill>
                  <a:srgbClr val="FF0000"/>
                </a:solidFill>
              </a:rPr>
              <a:t>กลัว </a:t>
            </a:r>
            <a:endParaRPr lang="th-TH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0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/>
              <a:t>ทำความเข้าใจเรื่อง “สุขภาพ”</a:t>
            </a:r>
          </a:p>
        </p:txBody>
      </p:sp>
      <p:sp>
        <p:nvSpPr>
          <p:cNvPr id="3" name="เมฆ 2"/>
          <p:cNvSpPr/>
          <p:nvPr/>
        </p:nvSpPr>
        <p:spPr>
          <a:xfrm>
            <a:off x="2915816" y="2564904"/>
            <a:ext cx="3456384" cy="280831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</a:rPr>
              <a:t>ปัจจัยกำหนดสุขภาพ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39641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1804" y="323851"/>
            <a:ext cx="9144001" cy="5795596"/>
            <a:chOff x="-64" y="59"/>
            <a:chExt cx="8192" cy="5625"/>
          </a:xfrm>
        </p:grpSpPr>
        <p:sp>
          <p:nvSpPr>
            <p:cNvPr id="7203" name="Oval 6"/>
            <p:cNvSpPr>
              <a:spLocks noChangeArrowheads="1"/>
            </p:cNvSpPr>
            <p:nvPr/>
          </p:nvSpPr>
          <p:spPr bwMode="auto">
            <a:xfrm>
              <a:off x="613" y="1013"/>
              <a:ext cx="6838" cy="4580"/>
            </a:xfrm>
            <a:prstGeom prst="ellipse">
              <a:avLst/>
            </a:prstGeom>
            <a:solidFill>
              <a:srgbClr val="0099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4402" tIns="42201" rIns="84402" bIns="4220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04" name="Text Box 34"/>
            <p:cNvSpPr txBox="1">
              <a:spLocks noChangeArrowheads="1"/>
            </p:cNvSpPr>
            <p:nvPr/>
          </p:nvSpPr>
          <p:spPr bwMode="auto">
            <a:xfrm>
              <a:off x="1387" y="1246"/>
              <a:ext cx="57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ผู้สูงอายุ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05" name="Text Box 35"/>
            <p:cNvSpPr txBox="1">
              <a:spLocks noChangeArrowheads="1"/>
            </p:cNvSpPr>
            <p:nvPr/>
          </p:nvSpPr>
          <p:spPr bwMode="auto">
            <a:xfrm>
              <a:off x="428" y="1550"/>
              <a:ext cx="108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พัฒนาเด็กปฐมวัย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06" name="Text Box 36"/>
            <p:cNvSpPr txBox="1">
              <a:spLocks noChangeArrowheads="1"/>
            </p:cNvSpPr>
            <p:nvPr/>
          </p:nvSpPr>
          <p:spPr bwMode="auto">
            <a:xfrm>
              <a:off x="299" y="1899"/>
              <a:ext cx="83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แอลกอฮอล์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07" name="Text Box 37"/>
            <p:cNvSpPr txBox="1">
              <a:spLocks noChangeArrowheads="1"/>
            </p:cNvSpPr>
            <p:nvPr/>
          </p:nvSpPr>
          <p:spPr bwMode="auto">
            <a:xfrm>
              <a:off x="290" y="2156"/>
              <a:ext cx="71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ยาสูบ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08" name="Text Box 38"/>
            <p:cNvSpPr txBox="1">
              <a:spLocks noChangeArrowheads="1"/>
            </p:cNvSpPr>
            <p:nvPr/>
          </p:nvSpPr>
          <p:spPr bwMode="auto">
            <a:xfrm>
              <a:off x="97" y="2479"/>
              <a:ext cx="70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ยาเสพติด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09" name="Text Box 39"/>
            <p:cNvSpPr txBox="1">
              <a:spLocks noChangeArrowheads="1"/>
            </p:cNvSpPr>
            <p:nvPr/>
          </p:nvSpPr>
          <p:spPr bwMode="auto">
            <a:xfrm>
              <a:off x="-64" y="2802"/>
              <a:ext cx="71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เพศสภาพ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0" name="Text Box 40"/>
            <p:cNvSpPr txBox="1">
              <a:spLocks noChangeArrowheads="1"/>
            </p:cNvSpPr>
            <p:nvPr/>
          </p:nvSpPr>
          <p:spPr bwMode="auto">
            <a:xfrm>
              <a:off x="-64" y="3252"/>
              <a:ext cx="71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สตรี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1" name="Text Box 41"/>
            <p:cNvSpPr txBox="1">
              <a:spLocks noChangeArrowheads="1"/>
            </p:cNvSpPr>
            <p:nvPr/>
          </p:nvSpPr>
          <p:spPr bwMode="auto">
            <a:xfrm>
              <a:off x="3903" y="848"/>
              <a:ext cx="154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การกีดกันทางสังคม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2" name="Text Box 42"/>
            <p:cNvSpPr txBox="1">
              <a:spLocks noChangeArrowheads="1"/>
            </p:cNvSpPr>
            <p:nvPr/>
          </p:nvSpPr>
          <p:spPr bwMode="auto">
            <a:xfrm>
              <a:off x="5257" y="1069"/>
              <a:ext cx="7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ความยากจน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3" name="Text Box 43"/>
            <p:cNvSpPr txBox="1">
              <a:spLocks noChangeArrowheads="1"/>
            </p:cNvSpPr>
            <p:nvPr/>
          </p:nvSpPr>
          <p:spPr bwMode="auto">
            <a:xfrm>
              <a:off x="2871" y="775"/>
              <a:ext cx="9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ความขัดแย้ง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4" name="Text Box 44"/>
            <p:cNvSpPr txBox="1">
              <a:spLocks noChangeArrowheads="1"/>
            </p:cNvSpPr>
            <p:nvPr/>
          </p:nvSpPr>
          <p:spPr bwMode="auto">
            <a:xfrm>
              <a:off x="1903" y="903"/>
              <a:ext cx="9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ความรุนแรง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5" name="Text Box 45"/>
            <p:cNvSpPr txBox="1">
              <a:spLocks noChangeArrowheads="1"/>
            </p:cNvSpPr>
            <p:nvPr/>
          </p:nvSpPr>
          <p:spPr bwMode="auto">
            <a:xfrm>
              <a:off x="6354" y="1383"/>
              <a:ext cx="9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โลกาภิวัตน์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6" name="Text Box 46"/>
            <p:cNvSpPr txBox="1">
              <a:spLocks noChangeArrowheads="1"/>
            </p:cNvSpPr>
            <p:nvPr/>
          </p:nvSpPr>
          <p:spPr bwMode="auto">
            <a:xfrm>
              <a:off x="6032" y="551"/>
              <a:ext cx="1806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การค้าและตลาด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การไหลของทุน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วิทยาศาสตร์และเทคโนโลยี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สิทธิบัตร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7" name="Text Box 47"/>
            <p:cNvSpPr txBox="1">
              <a:spLocks noChangeArrowheads="1"/>
            </p:cNvSpPr>
            <p:nvPr/>
          </p:nvSpPr>
          <p:spPr bwMode="auto">
            <a:xfrm>
              <a:off x="7064" y="1841"/>
              <a:ext cx="90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บรรยากาศทางการเมือง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8" name="Text Box 48"/>
            <p:cNvSpPr txBox="1">
              <a:spLocks noChangeArrowheads="1"/>
            </p:cNvSpPr>
            <p:nvPr/>
          </p:nvSpPr>
          <p:spPr bwMode="auto">
            <a:xfrm>
              <a:off x="7322" y="2477"/>
              <a:ext cx="80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ภัยธรรมชาติ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19" name="Text Box 49"/>
            <p:cNvSpPr txBox="1">
              <a:spLocks noChangeArrowheads="1"/>
            </p:cNvSpPr>
            <p:nvPr/>
          </p:nvSpPr>
          <p:spPr bwMode="auto">
            <a:xfrm>
              <a:off x="7515" y="2910"/>
              <a:ext cx="51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ภาวะโลกร้อน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0" name="Text Box 50"/>
            <p:cNvSpPr txBox="1">
              <a:spLocks noChangeArrowheads="1"/>
            </p:cNvSpPr>
            <p:nvPr/>
          </p:nvSpPr>
          <p:spPr bwMode="auto">
            <a:xfrm>
              <a:off x="7322" y="3897"/>
              <a:ext cx="77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เมือง/ชนบท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1" name="Text Box 51"/>
            <p:cNvSpPr txBox="1">
              <a:spLocks noChangeArrowheads="1"/>
            </p:cNvSpPr>
            <p:nvPr/>
          </p:nvSpPr>
          <p:spPr bwMode="auto">
            <a:xfrm>
              <a:off x="6418" y="4888"/>
              <a:ext cx="100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การจ้างงาน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2" name="Text Box 52"/>
            <p:cNvSpPr txBox="1">
              <a:spLocks noChangeArrowheads="1"/>
            </p:cNvSpPr>
            <p:nvPr/>
          </p:nvSpPr>
          <p:spPr bwMode="auto">
            <a:xfrm>
              <a:off x="7387" y="3382"/>
              <a:ext cx="67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ทุนทางสังคม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3" name="Text Box 53"/>
            <p:cNvSpPr txBox="1">
              <a:spLocks noChangeArrowheads="1"/>
            </p:cNvSpPr>
            <p:nvPr/>
          </p:nvSpPr>
          <p:spPr bwMode="auto">
            <a:xfrm>
              <a:off x="6871" y="4530"/>
              <a:ext cx="67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อาหาร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4" name="Text Box 54"/>
            <p:cNvSpPr txBox="1">
              <a:spLocks noChangeArrowheads="1"/>
            </p:cNvSpPr>
            <p:nvPr/>
          </p:nvSpPr>
          <p:spPr bwMode="auto">
            <a:xfrm>
              <a:off x="0" y="3888"/>
              <a:ext cx="956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การศึกษาทางวิชาชีพ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5" name="Text Box 55"/>
            <p:cNvSpPr txBox="1">
              <a:spLocks noChangeArrowheads="1"/>
            </p:cNvSpPr>
            <p:nvPr/>
          </p:nvSpPr>
          <p:spPr bwMode="auto">
            <a:xfrm>
              <a:off x="97" y="4610"/>
              <a:ext cx="128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การแพทย์ทางเลือกและการแพทย์พื้นบ้าน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6" name="Text Box 56"/>
            <p:cNvSpPr txBox="1">
              <a:spLocks noChangeArrowheads="1"/>
            </p:cNvSpPr>
            <p:nvPr/>
          </p:nvSpPr>
          <p:spPr bwMode="auto">
            <a:xfrm>
              <a:off x="5774" y="5219"/>
              <a:ext cx="187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การเงินการคลังด้านสุขภาพ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7" name="Text Box 57"/>
            <p:cNvSpPr txBox="1">
              <a:spLocks noChangeArrowheads="1"/>
            </p:cNvSpPr>
            <p:nvPr/>
          </p:nvSpPr>
          <p:spPr bwMode="auto">
            <a:xfrm>
              <a:off x="4806" y="5492"/>
              <a:ext cx="187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สุขภาวะทางกายและจิตใจ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8" name="Text Box 58"/>
            <p:cNvSpPr txBox="1">
              <a:spLocks noChangeArrowheads="1"/>
            </p:cNvSpPr>
            <p:nvPr/>
          </p:nvSpPr>
          <p:spPr bwMode="auto">
            <a:xfrm>
              <a:off x="2944" y="5505"/>
              <a:ext cx="187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สุขภาวะทางจิตวิญญาณ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29" name="Text Box 59"/>
            <p:cNvSpPr txBox="1">
              <a:spLocks noChangeArrowheads="1"/>
            </p:cNvSpPr>
            <p:nvPr/>
          </p:nvSpPr>
          <p:spPr bwMode="auto">
            <a:xfrm>
              <a:off x="1216" y="5185"/>
              <a:ext cx="187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การสาธารณสุขมูลฐาน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30" name="Text Box 60"/>
            <p:cNvSpPr txBox="1">
              <a:spLocks noChangeArrowheads="1"/>
            </p:cNvSpPr>
            <p:nvPr/>
          </p:nvSpPr>
          <p:spPr bwMode="auto">
            <a:xfrm>
              <a:off x="4032" y="59"/>
              <a:ext cx="1623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02" tIns="42201" rIns="84402" bIns="4220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การผลักใสให้อยู่ชายขอบ</a:t>
              </a: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กลุ่มชนดั่งเดิม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การกดขี่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31" name="Text Box 61"/>
            <p:cNvSpPr txBox="1">
              <a:spLocks noChangeArrowheads="1"/>
            </p:cNvSpPr>
            <p:nvPr/>
          </p:nvSpPr>
          <p:spPr bwMode="auto">
            <a:xfrm>
              <a:off x="7033" y="4271"/>
              <a:ext cx="106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สิทธิมนุษยชน</a:t>
              </a:r>
              <a:endParaRPr lang="en-US" altLang="en-US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143001" y="2035420"/>
            <a:ext cx="2206869" cy="1311519"/>
            <a:chOff x="1024" y="1719"/>
            <a:chExt cx="1977" cy="1273"/>
          </a:xfrm>
        </p:grpSpPr>
        <p:sp>
          <p:nvSpPr>
            <p:cNvPr id="7197" name="Oval 8"/>
            <p:cNvSpPr>
              <a:spLocks noChangeArrowheads="1"/>
            </p:cNvSpPr>
            <p:nvPr/>
          </p:nvSpPr>
          <p:spPr bwMode="auto">
            <a:xfrm>
              <a:off x="1968" y="1959"/>
              <a:ext cx="1033" cy="1033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4402" tIns="42201" rIns="84402" bIns="4220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ปัจเจกบุคคล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98" name="Text Box 18"/>
            <p:cNvSpPr txBox="1">
              <a:spLocks noChangeArrowheads="1"/>
            </p:cNvSpPr>
            <p:nvPr/>
          </p:nvSpPr>
          <p:spPr bwMode="auto">
            <a:xfrm>
              <a:off x="1024" y="2444"/>
              <a:ext cx="76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02" tIns="42201" rIns="84402" bIns="4220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พันธุกรรม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99" name="Text Box 19"/>
            <p:cNvSpPr txBox="1">
              <a:spLocks noChangeArrowheads="1"/>
            </p:cNvSpPr>
            <p:nvPr/>
          </p:nvSpPr>
          <p:spPr bwMode="auto">
            <a:xfrm>
              <a:off x="1153" y="1978"/>
              <a:ext cx="78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02" tIns="42201" rIns="84402" bIns="4220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พฤติกรรม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00" name="Text Box 20"/>
            <p:cNvSpPr txBox="1">
              <a:spLocks noChangeArrowheads="1"/>
            </p:cNvSpPr>
            <p:nvPr/>
          </p:nvSpPr>
          <p:spPr bwMode="auto">
            <a:xfrm>
              <a:off x="1089" y="2187"/>
              <a:ext cx="7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02" tIns="42201" rIns="84402" bIns="4220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ความเชื่อ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01" name="Text Box 21"/>
            <p:cNvSpPr txBox="1">
              <a:spLocks noChangeArrowheads="1"/>
            </p:cNvSpPr>
            <p:nvPr/>
          </p:nvSpPr>
          <p:spPr bwMode="auto">
            <a:xfrm>
              <a:off x="1354" y="1719"/>
              <a:ext cx="58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02" tIns="42201" rIns="84402" bIns="4220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วิถีชีวิต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202" name="Text Box 22"/>
            <p:cNvSpPr txBox="1">
              <a:spLocks noChangeArrowheads="1"/>
            </p:cNvSpPr>
            <p:nvPr/>
          </p:nvSpPr>
          <p:spPr bwMode="auto">
            <a:xfrm>
              <a:off x="1094" y="2702"/>
              <a:ext cx="88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4402" tIns="42201" rIns="84402" bIns="4220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จิตวิญญาณ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348404" y="1890346"/>
            <a:ext cx="4969119" cy="1891811"/>
            <a:chOff x="2999" y="1579"/>
            <a:chExt cx="4452" cy="1837"/>
          </a:xfrm>
        </p:grpSpPr>
        <p:sp>
          <p:nvSpPr>
            <p:cNvPr id="7187" name="Oval 10"/>
            <p:cNvSpPr>
              <a:spLocks noChangeArrowheads="1"/>
            </p:cNvSpPr>
            <p:nvPr/>
          </p:nvSpPr>
          <p:spPr bwMode="auto">
            <a:xfrm>
              <a:off x="4935" y="2087"/>
              <a:ext cx="1033" cy="1033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4402" tIns="42201" rIns="84402" bIns="4220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สิ่งแวดล้อม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graphicFrame>
          <p:nvGraphicFramePr>
            <p:cNvPr id="7188" name="Object 8"/>
            <p:cNvGraphicFramePr>
              <a:graphicFrameLocks noChangeAspect="1"/>
            </p:cNvGraphicFramePr>
            <p:nvPr/>
          </p:nvGraphicFramePr>
          <p:xfrm>
            <a:off x="2999" y="2110"/>
            <a:ext cx="1909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Visio" r:id="rId4" imgW="2675845" imgH="566773" progId="">
                    <p:embed/>
                  </p:oleObj>
                </mc:Choice>
                <mc:Fallback>
                  <p:oleObj name="Visio" r:id="rId4" imgW="2675845" imgH="566773" progId="">
                    <p:embed/>
                    <p:pic>
                      <p:nvPicPr>
                        <p:cNvPr id="718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9" y="2110"/>
                          <a:ext cx="1909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9" name="Rectangle 23"/>
            <p:cNvSpPr>
              <a:spLocks noChangeArrowheads="1"/>
            </p:cNvSpPr>
            <p:nvPr/>
          </p:nvSpPr>
          <p:spPr bwMode="auto">
            <a:xfrm>
              <a:off x="5710" y="2989"/>
              <a:ext cx="174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ความมั่งคงปลอดภัย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90" name="Rectangle 24"/>
            <p:cNvSpPr>
              <a:spLocks noChangeArrowheads="1"/>
            </p:cNvSpPr>
            <p:nvPr/>
          </p:nvSpPr>
          <p:spPr bwMode="auto">
            <a:xfrm>
              <a:off x="5849" y="2063"/>
              <a:ext cx="147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เศรษฐกิจ/การเมือง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91" name="Rectangle 25"/>
            <p:cNvSpPr>
              <a:spLocks noChangeArrowheads="1"/>
            </p:cNvSpPr>
            <p:nvPr/>
          </p:nvSpPr>
          <p:spPr bwMode="auto">
            <a:xfrm>
              <a:off x="5515" y="1829"/>
              <a:ext cx="161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กายภาพ/ชีวภาพ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92" name="Rectangle 26"/>
            <p:cNvSpPr>
              <a:spLocks noChangeArrowheads="1"/>
            </p:cNvSpPr>
            <p:nvPr/>
          </p:nvSpPr>
          <p:spPr bwMode="auto">
            <a:xfrm>
              <a:off x="5983" y="2282"/>
              <a:ext cx="140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วัฒนธรรม/ศาสนา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93" name="Rectangle 27"/>
            <p:cNvSpPr>
              <a:spLocks noChangeArrowheads="1"/>
            </p:cNvSpPr>
            <p:nvPr/>
          </p:nvSpPr>
          <p:spPr bwMode="auto">
            <a:xfrm>
              <a:off x="3968" y="1579"/>
              <a:ext cx="290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เทคโนโลยีสารสนเทศและการสื่อสาร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94" name="Rectangle 28"/>
            <p:cNvSpPr>
              <a:spLocks noChangeArrowheads="1"/>
            </p:cNvSpPr>
            <p:nvPr/>
          </p:nvSpPr>
          <p:spPr bwMode="auto">
            <a:xfrm>
              <a:off x="5536" y="3290"/>
              <a:ext cx="10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การขนส่ง</a:t>
              </a:r>
              <a:endParaRPr lang="en-US" altLang="en-US" sz="1200" b="1" u="sng" baseline="300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95" name="Rectangle 29"/>
            <p:cNvSpPr>
              <a:spLocks noChangeArrowheads="1"/>
            </p:cNvSpPr>
            <p:nvPr/>
          </p:nvSpPr>
          <p:spPr bwMode="auto">
            <a:xfrm>
              <a:off x="6031" y="2539"/>
              <a:ext cx="76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ประชากร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96" name="Rectangle 30"/>
            <p:cNvSpPr>
              <a:spLocks noChangeArrowheads="1"/>
            </p:cNvSpPr>
            <p:nvPr/>
          </p:nvSpPr>
          <p:spPr bwMode="auto">
            <a:xfrm>
              <a:off x="5967" y="2755"/>
              <a:ext cx="5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การศึกษา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579685" y="3302977"/>
            <a:ext cx="5657850" cy="2369527"/>
            <a:chOff x="1415" y="2949"/>
            <a:chExt cx="5069" cy="2300"/>
          </a:xfrm>
        </p:grpSpPr>
        <p:sp>
          <p:nvSpPr>
            <p:cNvPr id="7181" name="Oval 9"/>
            <p:cNvSpPr>
              <a:spLocks noChangeArrowheads="1"/>
            </p:cNvSpPr>
            <p:nvPr/>
          </p:nvSpPr>
          <p:spPr bwMode="auto">
            <a:xfrm>
              <a:off x="3345" y="4216"/>
              <a:ext cx="1102" cy="1033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4402" tIns="42201" rIns="84402" bIns="42201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ระบบ</a:t>
              </a:r>
              <a:b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</a:b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บริการสุขภาพ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graphicFrame>
          <p:nvGraphicFramePr>
            <p:cNvPr id="7182" name="Object 9"/>
            <p:cNvGraphicFramePr>
              <a:graphicFrameLocks noChangeAspect="1"/>
            </p:cNvGraphicFramePr>
            <p:nvPr/>
          </p:nvGraphicFramePr>
          <p:xfrm>
            <a:off x="2483" y="2949"/>
            <a:ext cx="969" cy="1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Visio" r:id="rId6" imgW="1396257" imgH="1757776" progId="">
                    <p:embed/>
                  </p:oleObj>
                </mc:Choice>
                <mc:Fallback>
                  <p:oleObj name="Visio" r:id="rId6" imgW="1396257" imgH="1757776" progId="">
                    <p:embed/>
                    <p:pic>
                      <p:nvPicPr>
                        <p:cNvPr id="718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" y="2949"/>
                          <a:ext cx="969" cy="1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3" name="Object 10"/>
            <p:cNvGraphicFramePr>
              <a:graphicFrameLocks noChangeAspect="1"/>
            </p:cNvGraphicFramePr>
            <p:nvPr/>
          </p:nvGraphicFramePr>
          <p:xfrm>
            <a:off x="4419" y="3078"/>
            <a:ext cx="968" cy="1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Visio" r:id="rId8" imgW="1484884" imgH="1832967" progId="">
                    <p:embed/>
                  </p:oleObj>
                </mc:Choice>
                <mc:Fallback>
                  <p:oleObj name="Visio" r:id="rId8" imgW="1484884" imgH="1832967" progId="">
                    <p:embed/>
                    <p:pic>
                      <p:nvPicPr>
                        <p:cNvPr id="7183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" y="3078"/>
                          <a:ext cx="968" cy="1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4" name="Rectangle 31"/>
            <p:cNvSpPr>
              <a:spLocks noChangeArrowheads="1"/>
            </p:cNvSpPr>
            <p:nvPr/>
          </p:nvSpPr>
          <p:spPr bwMode="auto">
            <a:xfrm>
              <a:off x="1415" y="4485"/>
              <a:ext cx="1883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ความเท่าเทียม/</a:t>
              </a:r>
              <a:b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</a:b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ความครอบคลุม/ </a:t>
              </a:r>
              <a:b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</a:b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ชนิดและระดับการบริการ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85" name="Rectangle 32"/>
            <p:cNvSpPr>
              <a:spLocks noChangeArrowheads="1"/>
            </p:cNvSpPr>
            <p:nvPr/>
          </p:nvSpPr>
          <p:spPr bwMode="auto">
            <a:xfrm>
              <a:off x="4483" y="4472"/>
              <a:ext cx="200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คุณภาพและประสิทธิภาพ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86" name="Rectangle 33"/>
            <p:cNvSpPr>
              <a:spLocks noChangeArrowheads="1"/>
            </p:cNvSpPr>
            <p:nvPr/>
          </p:nvSpPr>
          <p:spPr bwMode="auto">
            <a:xfrm>
              <a:off x="4577" y="4827"/>
              <a:ext cx="16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บริการสาธารณะ/</a:t>
              </a:r>
              <a:b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</a:br>
              <a:r>
                <a:rPr lang="th-TH" altLang="en-US" sz="1200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บริการเอกชน</a:t>
              </a:r>
              <a:endParaRPr lang="en-US" altLang="en-US" sz="1200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</p:grpSp>
      <p:sp>
        <p:nvSpPr>
          <p:cNvPr id="23614" name="AutoShape 62"/>
          <p:cNvSpPr>
            <a:spLocks noChangeArrowheads="1"/>
          </p:cNvSpPr>
          <p:nvPr/>
        </p:nvSpPr>
        <p:spPr bwMode="auto">
          <a:xfrm>
            <a:off x="1" y="268166"/>
            <a:ext cx="3996104" cy="638908"/>
          </a:xfrm>
          <a:prstGeom prst="roundRect">
            <a:avLst>
              <a:gd name="adj" fmla="val 40176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84391" tIns="42196" rIns="84391" bIns="42196" anchor="ctr"/>
          <a:lstStyle/>
          <a:p>
            <a:pPr defTabSz="421991">
              <a:defRPr/>
            </a:pPr>
            <a:r>
              <a:rPr lang="th-TH" sz="4062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JasmineUPC" pitchFamily="18" charset="-34"/>
              </a:rPr>
              <a:t>ปัจจัยกำหนดสุขภาพ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276601" y="3031881"/>
            <a:ext cx="2165838" cy="1540119"/>
            <a:chOff x="2935" y="2686"/>
            <a:chExt cx="1940" cy="1496"/>
          </a:xfrm>
        </p:grpSpPr>
        <p:sp>
          <p:nvSpPr>
            <p:cNvPr id="7177" name="AutoShape 17"/>
            <p:cNvSpPr>
              <a:spLocks noChangeArrowheads="1"/>
            </p:cNvSpPr>
            <p:nvPr/>
          </p:nvSpPr>
          <p:spPr bwMode="auto">
            <a:xfrm>
              <a:off x="3339" y="2771"/>
              <a:ext cx="1235" cy="9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82 h 21600"/>
                <a:gd name="T14" fmla="*/ 16563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4402" tIns="42201" rIns="84402" bIns="4220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2215" b="1">
                  <a:latin typeface="Tahoma" panose="020B0604030504040204" pitchFamily="34" charset="0"/>
                  <a:ea typeface="MS PGothic" panose="020B0600070205080204" pitchFamily="34" charset="-128"/>
                  <a:cs typeface="Tahoma" panose="020B0604030504040204" pitchFamily="34" charset="0"/>
                </a:rPr>
                <a:t>สุขภาพ</a:t>
              </a:r>
              <a:endParaRPr lang="en-US" altLang="en-US" sz="2215" b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7178" name="Line 62"/>
            <p:cNvSpPr>
              <a:spLocks noChangeShapeType="1"/>
            </p:cNvSpPr>
            <p:nvPr/>
          </p:nvSpPr>
          <p:spPr bwMode="auto">
            <a:xfrm flipH="1" flipV="1">
              <a:off x="2935" y="2751"/>
              <a:ext cx="387" cy="1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2585"/>
            </a:p>
          </p:txBody>
        </p:sp>
        <p:sp>
          <p:nvSpPr>
            <p:cNvPr id="7179" name="Line 63"/>
            <p:cNvSpPr>
              <a:spLocks noChangeShapeType="1"/>
            </p:cNvSpPr>
            <p:nvPr/>
          </p:nvSpPr>
          <p:spPr bwMode="auto">
            <a:xfrm rot="-3175207" flipH="1" flipV="1">
              <a:off x="4617" y="2751"/>
              <a:ext cx="323" cy="1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2585"/>
            </a:p>
          </p:txBody>
        </p:sp>
        <p:sp>
          <p:nvSpPr>
            <p:cNvPr id="7180" name="Line 64"/>
            <p:cNvSpPr>
              <a:spLocks noChangeShapeType="1"/>
            </p:cNvSpPr>
            <p:nvPr/>
          </p:nvSpPr>
          <p:spPr bwMode="auto">
            <a:xfrm>
              <a:off x="3959" y="3795"/>
              <a:ext cx="0" cy="3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2585"/>
            </a:p>
          </p:txBody>
        </p:sp>
      </p:grpSp>
      <p:sp>
        <p:nvSpPr>
          <p:cNvPr id="7176" name="ตัวยึดหมายเลขภาพนิ่ง 63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186855"/>
            <a:ext cx="2133600" cy="337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954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17" indent="-263776">
              <a:spcBef>
                <a:spcPct val="20000"/>
              </a:spcBef>
              <a:buFont typeface="Arial" panose="020B0604020202020204" pitchFamily="34" charset="0"/>
              <a:buChar char="–"/>
              <a:defRPr sz="258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103" indent="-211021">
              <a:spcBef>
                <a:spcPct val="20000"/>
              </a:spcBef>
              <a:buFont typeface="Arial" panose="020B0604020202020204" pitchFamily="34" charset="0"/>
              <a:buChar char="•"/>
              <a:defRPr sz="221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7145" indent="-211021">
              <a:spcBef>
                <a:spcPct val="20000"/>
              </a:spcBef>
              <a:buFont typeface="Arial" panose="020B0604020202020204" pitchFamily="34" charset="0"/>
              <a:buChar char="–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9186" indent="-211021">
              <a:spcBef>
                <a:spcPct val="20000"/>
              </a:spcBef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8FCA5-817D-467F-8222-FBCA1588E5BF}" type="slidenum">
              <a:rPr lang="en-US" altLang="en-US" sz="2585" b="1">
                <a:solidFill>
                  <a:schemeClr val="bg1"/>
                </a:solidFill>
                <a:latin typeface="JasmineUPC" panose="02020603050405020304" pitchFamily="18" charset="-34"/>
                <a:ea typeface="MS PGothic" panose="020B0600070205080204" pitchFamily="34" charset="-128"/>
                <a:cs typeface="JasmineUPC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2585" b="1">
              <a:solidFill>
                <a:schemeClr val="bg1"/>
              </a:solidFill>
              <a:latin typeface="JasmineUPC" panose="02020603050405020304" pitchFamily="18" charset="-34"/>
              <a:ea typeface="MS PGothic" panose="020B0600070205080204" pitchFamily="34" charset="-128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53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 rot="3625564">
            <a:off x="6224588" y="-231695"/>
            <a:ext cx="2468562" cy="3379788"/>
            <a:chOff x="-30400" y="-121675"/>
            <a:chExt cx="2522028" cy="2985180"/>
          </a:xfrm>
        </p:grpSpPr>
        <p:pic>
          <p:nvPicPr>
            <p:cNvPr id="10249" name="Picture 2" descr="D:\งาน สสส.สำนัก 9\01-ผู้สูงอายุ\01-ผู้สูงอายุ\ข้อเสนอปฏิรุปสังคม\ดอกลำดวน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65311">
              <a:off x="-30400" y="270634"/>
              <a:ext cx="2522028" cy="259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 rot="-2994937">
              <a:off x="-385559" y="949978"/>
              <a:ext cx="2620336" cy="47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th-TH" altLang="th-TH" sz="4400" b="1">
                  <a:solidFill>
                    <a:srgbClr val="00206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สภาพแวดล้อมฯ</a:t>
              </a:r>
              <a:endParaRPr lang="th-TH" altLang="th-TH" sz="4400">
                <a:solidFill>
                  <a:srgbClr val="002060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</p:txBody>
        </p:sp>
      </p:grp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2663825"/>
            <a:ext cx="7929563" cy="2709863"/>
          </a:xfrm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altLang="th-TH" sz="4000" b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สร้างชุมชนน่าอยู่สำหรับสังคมผู้สูงวัย</a:t>
            </a:r>
            <a:r>
              <a:rPr lang="en-US" altLang="th-TH" sz="4000" b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(Age friendly community) </a:t>
            </a:r>
            <a:endParaRPr lang="th-TH" altLang="th-TH" sz="4000" b="1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altLang="th-TH" sz="4000" b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ส่งเสริมบ้านปลอดภัยวัยเกษียณ</a:t>
            </a:r>
            <a:endParaRPr lang="th-TH" altLang="th-TH" sz="400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F2C64-0FF0-4C9A-AC3E-741E4A077A2B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  <p:pic>
        <p:nvPicPr>
          <p:cNvPr id="7" name="Picture 2" descr="http://accessh.org/wp-content/uploads/2015/01/Screen-Shot-2015-01-21-at-3.21.56-P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428277"/>
            <a:ext cx="9144000" cy="2429722"/>
          </a:xfrm>
          <a:prstGeom prst="rect">
            <a:avLst/>
          </a:prstGeom>
          <a:noFill/>
        </p:spPr>
      </p:pic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357188" y="285750"/>
            <a:ext cx="3094037" cy="2005013"/>
            <a:chOff x="140415" y="0"/>
            <a:chExt cx="3094759" cy="2004702"/>
          </a:xfrm>
        </p:grpSpPr>
        <p:sp>
          <p:nvSpPr>
            <p:cNvPr id="9" name="Rounded Rectangle 8"/>
            <p:cNvSpPr/>
            <p:nvPr/>
          </p:nvSpPr>
          <p:spPr>
            <a:xfrm>
              <a:off x="140415" y="0"/>
              <a:ext cx="3094759" cy="2004702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84875" y="44443"/>
              <a:ext cx="2078522" cy="1415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247650" rIns="247650" bIns="247650" spcCol="1270"/>
            <a:lstStyle/>
            <a:p>
              <a:pPr marL="285750" lvl="1" indent="-285750" defTabSz="2266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th-TH" sz="5100" dirty="0">
                <a:latin typeface="KwamSook" pitchFamily="50" charset="-34"/>
                <a:cs typeface="KwamSook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68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438" t="21250" r="21630" b="6250"/>
          <a:stretch>
            <a:fillRect/>
          </a:stretch>
        </p:blipFill>
        <p:spPr bwMode="auto">
          <a:xfrm>
            <a:off x="285720" y="214290"/>
            <a:ext cx="8286808" cy="640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e\Desktop\seniors-1505935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1" y="1042280"/>
            <a:ext cx="9144000" cy="53335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44009" y="5143512"/>
            <a:ext cx="4099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th-TH" sz="6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สังคมสูงวัย</a:t>
            </a:r>
            <a:endParaRPr lang="th-TH" sz="4400" b="1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6" name="AutoShape 2" descr="Seniors, Care For The Elderly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28" name="AutoShape 4" descr="Seniors, Care For The Elderly, Protection, Protec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115616" y="3501008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มากกว่าร้อยละ ๑๐ เป็นผู้นสูงวัยกว่า ๖๐ ปี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300192" y="3232021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มากกว่าร้อยละ ๗ เป็นผู้นสูงวัยกว่า ๖๕ ปี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86591" y="780670"/>
            <a:ext cx="392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อัตราการเกิดที่ลดลง วัยแรงงานลดลง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972" t="20000" r="20166" b="6250"/>
          <a:stretch>
            <a:fillRect/>
          </a:stretch>
        </p:blipFill>
        <p:spPr bwMode="auto">
          <a:xfrm>
            <a:off x="0" y="0"/>
            <a:ext cx="91827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trcn.ac.th/trc/images/admin_mix/images_admin/report_img/0009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711223" y="780107"/>
            <a:ext cx="3017351" cy="19288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7" descr="C:\Users\anusorn\Desktop\Untitl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708025"/>
            <a:ext cx="2000250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268" name="Group 3"/>
          <p:cNvGrpSpPr>
            <a:grpSpLocks/>
          </p:cNvGrpSpPr>
          <p:nvPr/>
        </p:nvGrpSpPr>
        <p:grpSpPr bwMode="auto">
          <a:xfrm rot="9660436">
            <a:off x="6557963" y="4200525"/>
            <a:ext cx="2520950" cy="2592388"/>
            <a:chOff x="72804" y="399848"/>
            <a:chExt cx="2522028" cy="2592871"/>
          </a:xfrm>
        </p:grpSpPr>
        <p:pic>
          <p:nvPicPr>
            <p:cNvPr id="11271" name="Picture 2" descr="D:\งาน สสส.สำนัก 9\01-ผู้สูงอายุ\01-ผู้สูงอายุ\ข้อเสนอปฏิรุปสังคม\ดอกลำดวน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65311">
              <a:off x="72804" y="399848"/>
              <a:ext cx="2522028" cy="259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10"/>
            <p:cNvSpPr txBox="1">
              <a:spLocks noChangeArrowheads="1"/>
            </p:cNvSpPr>
            <p:nvPr/>
          </p:nvSpPr>
          <p:spPr bwMode="auto">
            <a:xfrm rot="10377650">
              <a:off x="265089" y="1222293"/>
              <a:ext cx="2215976" cy="430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th-TH" altLang="th-TH" sz="3600" b="1">
                  <a:solidFill>
                    <a:srgbClr val="00206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สุขภาพ</a:t>
              </a:r>
              <a:endParaRPr lang="th-TH" altLang="th-TH" sz="3600"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</p:txBody>
        </p:sp>
      </p:grp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390525" y="2991925"/>
            <a:ext cx="8358188" cy="2428875"/>
          </a:xfrm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indent="0" eaLnBrk="1" hangingPunct="1">
              <a:buNone/>
            </a:pPr>
            <a:endParaRPr lang="th" altLang="th-TH" sz="4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19050" eaLnBrk="1" hangingPunct="1"/>
            <a:r>
              <a:rPr lang="th-TH" altLang="th-TH" sz="4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สร้างเสริมชุมชนเข้มแข็งอย่างมีส่วนร่วม</a:t>
            </a:r>
            <a:endParaRPr lang="en-US" altLang="th-TH" sz="4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19050" eaLnBrk="1" hangingPunct="1"/>
            <a:r>
              <a:rPr lang="th-TH" altLang="th-TH" sz="4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ปฏิรูประบบบริการสุขภาพ </a:t>
            </a:r>
            <a:endParaRPr lang="en-US" altLang="th-TH" sz="4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19050" eaLnBrk="1" hangingPunct="1"/>
            <a:r>
              <a:rPr lang="th-TH" altLang="th-TH" sz="4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สร้างและจัดระบบดูแลสุขภาพชุมชนเมือง</a:t>
            </a:r>
            <a:endParaRPr lang="en-US" altLang="th-TH" sz="4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6B35D-9FAC-4F12-9F5D-9C92A646F8AA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6424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e\Desktop\126013.jpg"/>
          <p:cNvPicPr>
            <a:picLocks noChangeAspect="1" noChangeArrowheads="1"/>
          </p:cNvPicPr>
          <p:nvPr/>
        </p:nvPicPr>
        <p:blipFill>
          <a:blip r:embed="rId3"/>
          <a:srcRect l="8941" r="10309"/>
          <a:stretch>
            <a:fillRect/>
          </a:stretch>
        </p:blipFill>
        <p:spPr bwMode="auto">
          <a:xfrm>
            <a:off x="0" y="571480"/>
            <a:ext cx="9144000" cy="58578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2910" y="4500570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ปัญหาสุขภาพ</a:t>
            </a:r>
          </a:p>
          <a:p>
            <a:pPr algn="ctr"/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การรักษาพยาบาล</a:t>
            </a:r>
            <a:endParaRPr lang="th-TH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8" descr="1901259_731868706848105_1192008527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3501008"/>
            <a:ext cx="2013796" cy="157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291" name="Group 13"/>
          <p:cNvGrpSpPr>
            <a:grpSpLocks/>
          </p:cNvGrpSpPr>
          <p:nvPr/>
        </p:nvGrpSpPr>
        <p:grpSpPr bwMode="auto">
          <a:xfrm rot="-7850183">
            <a:off x="107156" y="4174332"/>
            <a:ext cx="2397125" cy="2601912"/>
            <a:chOff x="72804" y="399848"/>
            <a:chExt cx="2522028" cy="2592871"/>
          </a:xfrm>
        </p:grpSpPr>
        <p:pic>
          <p:nvPicPr>
            <p:cNvPr id="12297" name="Picture 2" descr="D:\งาน สสส.สำนัก 9\01-ผู้สูงอายุ\01-ผู้สูงอายุ\ข้อเสนอปฏิรุปสังคม\ดอกลำดวน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65311">
              <a:off x="72804" y="399848"/>
              <a:ext cx="2522028" cy="259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 rot="9671807">
              <a:off x="168107" y="1389818"/>
              <a:ext cx="2215976" cy="430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th-TH" altLang="th-TH" sz="5400" b="1">
                  <a:solidFill>
                    <a:srgbClr val="002060"/>
                  </a:solidFill>
                  <a:latin typeface="TH SarabunPSK" pitchFamily="34" charset="-34"/>
                  <a:ea typeface="Angsana New" pitchFamily="18" charset="-34"/>
                  <a:cs typeface="TH SarabunPSK" pitchFamily="34" charset="-34"/>
                </a:rPr>
                <a:t>สังคม</a:t>
              </a:r>
              <a:endParaRPr lang="th-TH" altLang="th-TH" sz="5400">
                <a:solidFill>
                  <a:srgbClr val="002060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endParaRPr>
            </a:p>
          </p:txBody>
        </p:sp>
      </p:grp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749300" y="500042"/>
            <a:ext cx="8143875" cy="4525963"/>
          </a:xfrm>
          <a:ln w="38100" cap="rnd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</a:t>
            </a:r>
            <a:r>
              <a:rPr lang="th-TH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การเตรียมความพร้อมเพื่อวัยสูงอายุที่มีคุณภาพ</a:t>
            </a:r>
            <a:endParaRPr lang="en-US" alt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charset="0"/>
              <a:buNone/>
            </a:pPr>
            <a:r>
              <a:rPr lang="en-US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</a:t>
            </a:r>
            <a:r>
              <a:rPr lang="th-TH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เสริมศักยภาพครอบครัวไทยในบริบทสังคมสูงวัย</a:t>
            </a:r>
            <a:endParaRPr lang="en-US" alt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charset="0"/>
              <a:buNone/>
            </a:pPr>
            <a:r>
              <a:rPr lang="en-US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</a:t>
            </a:r>
            <a:r>
              <a:rPr lang="th-TH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เพิ่มศักยภาพและบทบาทของชุมชนเพื่อคนทุกวัย</a:t>
            </a:r>
            <a:endParaRPr lang="en-US" alt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charset="0"/>
              <a:buNone/>
            </a:pPr>
            <a:r>
              <a:rPr lang="en-US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</a:t>
            </a:r>
            <a:r>
              <a:rPr lang="th-TH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เร่งรัดการทำงานเชิงรุกของภาครัฐและเอกชนเพื่อรองรับสังคมสูงวัย</a:t>
            </a:r>
            <a:endParaRPr lang="en-US" alt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charset="0"/>
              <a:buNone/>
            </a:pPr>
            <a:r>
              <a:rPr lang="en-US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</a:t>
            </a:r>
            <a:r>
              <a:rPr lang="th-TH" alt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เพิ่มคุณค่าผู้สูงอายุ</a:t>
            </a:r>
            <a:endParaRPr lang="en-US" alt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charset="0"/>
              <a:buNone/>
            </a:pPr>
            <a:endParaRPr lang="th-TH" alt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BF81A-91A3-4A6F-9BC0-D42CBEBC88E3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4162425" y="4838700"/>
            <a:ext cx="2357438" cy="1714500"/>
            <a:chOff x="4714877" y="4786321"/>
            <a:chExt cx="1929572" cy="1609292"/>
          </a:xfrm>
        </p:grpSpPr>
        <p:pic>
          <p:nvPicPr>
            <p:cNvPr id="9" name="รูปภาพ 3" descr="DSC_0830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4444661" y="5056538"/>
              <a:ext cx="1609291" cy="10688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รูปภาพ 6" descr="DSC_0835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5375084" y="5126246"/>
              <a:ext cx="1609289" cy="929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0547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2705" t="25000" r="19433" b="10000"/>
          <a:stretch>
            <a:fillRect/>
          </a:stretch>
        </p:blipFill>
        <p:spPr bwMode="auto">
          <a:xfrm>
            <a:off x="1" y="385220"/>
            <a:ext cx="9182498" cy="604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15"/>
          <p:cNvGrpSpPr/>
          <p:nvPr/>
        </p:nvGrpSpPr>
        <p:grpSpPr>
          <a:xfrm>
            <a:off x="730775" y="1359172"/>
            <a:ext cx="2448272" cy="3811385"/>
            <a:chOff x="400430" y="3000372"/>
            <a:chExt cx="742546" cy="1138245"/>
          </a:xfrm>
        </p:grpSpPr>
        <p:sp>
          <p:nvSpPr>
            <p:cNvPr id="5" name="วงรี 16"/>
            <p:cNvSpPr/>
            <p:nvPr/>
          </p:nvSpPr>
          <p:spPr>
            <a:xfrm>
              <a:off x="400430" y="3929066"/>
              <a:ext cx="742546" cy="20955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4654" y="3000372"/>
              <a:ext cx="666883" cy="10125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3419872" y="2348880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ขอบคุณคะ</a:t>
            </a:r>
            <a:endParaRPr lang="th-TH" sz="8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979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983">
            <a:off x="2634673" y="340829"/>
            <a:ext cx="3333574" cy="603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ผลการค้นหารูปภาพสำหรับ รูปภาพผู้สูงอายุ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246065" cy="172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1475656" y="198884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/>
              <a:t>สถานการณ์ประเทศไทย</a:t>
            </a:r>
          </a:p>
          <a:p>
            <a:pPr algn="ctr"/>
            <a:r>
              <a:rPr lang="th-TH" sz="6000" b="1" dirty="0"/>
              <a:t>กับสังคมสูงวัย</a:t>
            </a:r>
          </a:p>
        </p:txBody>
      </p:sp>
    </p:spTree>
    <p:extLst>
      <p:ext uri="{BB962C8B-B14F-4D97-AF65-F5344CB8AC3E}">
        <p14:creationId xmlns:p14="http://schemas.microsoft.com/office/powerpoint/2010/main" val="24143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983">
            <a:off x="2634673" y="340829"/>
            <a:ext cx="3333574" cy="603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AutoShape 2" descr="ผลการค้นหารูปภาพสำหรับ รูปการ์ตูนคนแก่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7108" name="AutoShape 4" descr="ผลการค้นหารูปภาพสำหรับ รูปการ์ตูนคนแก่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642910" y="1928802"/>
            <a:ext cx="81439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ในอาเซียน...สัดส่วนผู้สูงอายุของไทยมากกว่าประเทศ</a:t>
            </a:r>
            <a:r>
              <a:rPr lang="th-TH" sz="3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อื่นๆ</a:t>
            </a: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และไทยก้าวเข้าสู่สังคมเร็วกว่าประเทศส่วนใหญ่ในอาเซียน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ประมาณ 20 ปี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ผลการค้นหารูปภาพสำหรับ แผนที่อาเซีย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25"/>
            <a:ext cx="9026141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35431" y="-97696"/>
            <a:ext cx="9133010" cy="129698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z="4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สถานการณ์ผู้สูงอายุในอาเซียน</a:t>
            </a:r>
            <a:endParaRPr lang="en-US" alt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4816529" y="4275621"/>
            <a:ext cx="4689232" cy="1720246"/>
          </a:xfrm>
        </p:spPr>
        <p:txBody>
          <a:bodyPr/>
          <a:lstStyle/>
          <a:p>
            <a:pPr eaLnBrk="1" hangingPunct="1"/>
            <a:r>
              <a:rPr lang="th-TH" altLang="en-US" sz="3600" b="1" dirty="0">
                <a:latin typeface="TH SarabunPSK" pitchFamily="34" charset="-34"/>
                <a:cs typeface="TH SarabunPSK" pitchFamily="34" charset="-34"/>
              </a:rPr>
              <a:t>อันดับ </a:t>
            </a:r>
            <a:r>
              <a:rPr lang="en-US" altLang="en-US" sz="36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altLang="en-US" sz="3600" b="1" dirty="0">
                <a:latin typeface="TH SarabunPSK" pitchFamily="34" charset="-34"/>
                <a:cs typeface="TH SarabunPSK" pitchFamily="34" charset="-34"/>
              </a:rPr>
              <a:t> สิงคโปร์</a:t>
            </a:r>
          </a:p>
          <a:p>
            <a:pPr eaLnBrk="1" hangingPunct="1"/>
            <a:r>
              <a:rPr lang="th-TH" alt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อันดับ </a:t>
            </a:r>
            <a:r>
              <a:rPr lang="en-US" alt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alt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ประเทศไทย</a:t>
            </a:r>
            <a:endParaRPr lang="en-US" altLang="en-US" sz="3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771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983">
            <a:off x="294922" y="152188"/>
            <a:ext cx="3333574" cy="603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72198" y="248173"/>
            <a:ext cx="27146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ประเทศไทยก้าวสู่</a:t>
            </a:r>
          </a:p>
          <a:p>
            <a:r>
              <a:rPr lang="th-TH" sz="54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สังคมสูงวัย  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3108" y="2857496"/>
            <a:ext cx="6604996" cy="3508375"/>
          </a:xfrm>
        </p:spPr>
        <p:txBody>
          <a:bodyPr rtlCol="0">
            <a:normAutofit/>
          </a:bodyPr>
          <a:lstStyle/>
          <a:p>
            <a:pPr marL="685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2554-2653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“ศตวรรษแห่งผู้สูงอายุ”  </a:t>
            </a:r>
          </a:p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มีผู้สูงอายุมากกว่า ร้อยละ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ของประชากรทั้งหมด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5" descr="C:\Users\Kae\Desktop\ดาวน์โหลด.jpg"/>
          <p:cNvPicPr>
            <a:picLocks noChangeAspect="1" noChangeArrowheads="1"/>
          </p:cNvPicPr>
          <p:nvPr/>
        </p:nvPicPr>
        <p:blipFill>
          <a:blip r:embed="rId3"/>
          <a:srcRect l="7061" t="29090" r="65703" b="3637"/>
          <a:stretch>
            <a:fillRect/>
          </a:stretch>
        </p:blipFill>
        <p:spPr bwMode="auto">
          <a:xfrm>
            <a:off x="5072066" y="357166"/>
            <a:ext cx="938330" cy="1285860"/>
          </a:xfrm>
          <a:prstGeom prst="rect">
            <a:avLst/>
          </a:prstGeom>
          <a:noFill/>
        </p:spPr>
      </p:pic>
      <p:pic>
        <p:nvPicPr>
          <p:cNvPr id="8" name="Picture 5" descr="C:\Users\Kae\Desktop\ดาวน์โหลด.jpg"/>
          <p:cNvPicPr>
            <a:picLocks noChangeAspect="1" noChangeArrowheads="1"/>
          </p:cNvPicPr>
          <p:nvPr/>
        </p:nvPicPr>
        <p:blipFill>
          <a:blip r:embed="rId3"/>
          <a:srcRect l="63417" t="28849" r="4302"/>
          <a:stretch>
            <a:fillRect/>
          </a:stretch>
        </p:blipFill>
        <p:spPr bwMode="auto">
          <a:xfrm>
            <a:off x="7858148" y="5357803"/>
            <a:ext cx="993093" cy="121446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214346" y="1500174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เมื่อคนไทยจำนวนน้อยลง</a:t>
            </a:r>
          </a:p>
          <a:p>
            <a:pPr algn="ctr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แต่คนแก่มีมากขึ้น             </a:t>
            </a:r>
          </a:p>
          <a:p>
            <a:pPr algn="ctr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เราต้องเตรียมตัวอย่างไร</a:t>
            </a:r>
            <a:endParaRPr lang="th-TH" sz="36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annika\Desktop\popu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18"/>
            <a:ext cx="9144000" cy="691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ปิรามิดประชากรของประเทศไทย ปี พ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2503-2573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062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7" y="908721"/>
            <a:ext cx="8712968" cy="5256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28192" y="188640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เมื่อประเทศไทยก้าวเข้าสู่สังคมสูงวัย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Aging Society)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8" y="6218148"/>
            <a:ext cx="7247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อัตราส่วนของประชากรอายุเกิน 60 ปีขึ้นไป พ.ศ.2548 – 2578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ผลการค้นหารูปภาพสำหรับ รูปภาพผู้สูงอายุ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4" y="5199632"/>
            <a:ext cx="1293540" cy="129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983">
            <a:off x="468485" y="97529"/>
            <a:ext cx="824552" cy="149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9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Kae\Desktop\Factsheet15_ElderPo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723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72066" y="1142984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เมื่อประชากรลดลงและผู้สูงอายุมากขึ้น ทำให้โจทย์สำคัญที่เราต้องเผชิญ คือ</a:t>
            </a:r>
          </a:p>
          <a:p>
            <a:pPr algn="thaiDist"/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1. ต้องออมเงินสำหรับอนาคต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2. คนไทยต้องทำงานเก่งขึ้น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3. ต้องมีแรงงานมากพอ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0926" y="6396335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: TDRI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635</Words>
  <Application>Microsoft Office PowerPoint</Application>
  <PresentationFormat>นำเสนอทางหน้าจอ (4:3)</PresentationFormat>
  <Paragraphs>136</Paragraphs>
  <Slides>25</Slides>
  <Notes>2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8" baseType="lpstr">
      <vt:lpstr>MS PGothic</vt:lpstr>
      <vt:lpstr>Angsana New</vt:lpstr>
      <vt:lpstr>Arial</vt:lpstr>
      <vt:lpstr>Calibri</vt:lpstr>
      <vt:lpstr>Cordia New</vt:lpstr>
      <vt:lpstr>JasmineUPC</vt:lpstr>
      <vt:lpstr>KwamSook</vt:lpstr>
      <vt:lpstr>Symbol</vt:lpstr>
      <vt:lpstr>Tahoma</vt:lpstr>
      <vt:lpstr>TH SarabunPSK</vt:lpstr>
      <vt:lpstr>Wingdings 2</vt:lpstr>
      <vt:lpstr>Office Theme</vt:lpstr>
      <vt:lpstr>Visio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สถานการณ์ผู้สูงอายุในอาเซียน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หลักการการดูแลผู้สูงวัย</vt:lpstr>
      <vt:lpstr>กรอบแนวคิด</vt:lpstr>
      <vt:lpstr>งานนำเสนอ PowerPoint</vt:lpstr>
      <vt:lpstr>งานนำเสนอ PowerPoint</vt:lpstr>
      <vt:lpstr>LTC ท้องถิ่น และกองทุนตำบล</vt:lpstr>
      <vt:lpstr>LTC ท้องถิ่น และกองทุนตำบล</vt:lpstr>
      <vt:lpstr>ทำความเข้าใจเรื่อง “สุขภาพ”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CODI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Palakorn</dc:creator>
  <cp:lastModifiedBy>kullatat Hongchayangkool</cp:lastModifiedBy>
  <cp:revision>245</cp:revision>
  <dcterms:created xsi:type="dcterms:W3CDTF">2016-07-11T02:43:57Z</dcterms:created>
  <dcterms:modified xsi:type="dcterms:W3CDTF">2017-02-15T02:38:14Z</dcterms:modified>
</cp:coreProperties>
</file>