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49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ชื่อเรื่อง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22" name="ชื่อเรื่องรอง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4B0C40-33FF-49A3-9313-7A0EABEC46A8}" type="datetimeFigureOut">
              <a:rPr lang="th-TH" smtClean="0"/>
              <a:t>18/09/61</a:t>
            </a:fld>
            <a:endParaRPr lang="th-TH"/>
          </a:p>
        </p:txBody>
      </p:sp>
      <p:sp>
        <p:nvSpPr>
          <p:cNvPr id="20" name="ตัวแทนท้ายกระดาษ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10" name="ตัวแทนหมายเลขภาพนิ่ง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2B52CE-E712-4B2D-9179-34231F3AE3CE}" type="slidenum">
              <a:rPr lang="th-TH" smtClean="0"/>
              <a:t>‹#›</a:t>
            </a:fld>
            <a:endParaRPr lang="th-TH"/>
          </a:p>
        </p:txBody>
      </p:sp>
      <p:sp>
        <p:nvSpPr>
          <p:cNvPr id="8" name="วงรี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วงรี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4B0C40-33FF-49A3-9313-7A0EABEC46A8}" type="datetimeFigureOut">
              <a:rPr lang="th-TH" smtClean="0"/>
              <a:t>18/09/61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2B52CE-E712-4B2D-9179-34231F3AE3CE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4B0C40-33FF-49A3-9313-7A0EABEC46A8}" type="datetimeFigureOut">
              <a:rPr lang="th-TH" smtClean="0"/>
              <a:t>18/09/61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2B52CE-E712-4B2D-9179-34231F3AE3CE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4B0C40-33FF-49A3-9313-7A0EABEC46A8}" type="datetimeFigureOut">
              <a:rPr lang="th-TH" smtClean="0"/>
              <a:t>18/09/61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2B52CE-E712-4B2D-9179-34231F3AE3CE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4B0C40-33FF-49A3-9313-7A0EABEC46A8}" type="datetimeFigureOut">
              <a:rPr lang="th-TH" smtClean="0"/>
              <a:t>18/09/61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2B52CE-E712-4B2D-9179-34231F3AE3CE}" type="slidenum">
              <a:rPr lang="th-TH" smtClean="0"/>
              <a:t>‹#›</a:t>
            </a:fld>
            <a:endParaRPr lang="th-TH"/>
          </a:p>
        </p:txBody>
      </p:sp>
      <p:sp>
        <p:nvSpPr>
          <p:cNvPr id="10" name="สี่เหลี่ยมผืนผ้า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วงรี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วงรี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4B0C40-33FF-49A3-9313-7A0EABEC46A8}" type="datetimeFigureOut">
              <a:rPr lang="th-TH" smtClean="0"/>
              <a:t>18/09/61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2B52CE-E712-4B2D-9179-34231F3AE3CE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เนื้อหา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4B0C40-33FF-49A3-9313-7A0EABEC46A8}" type="datetimeFigureOut">
              <a:rPr lang="th-TH" smtClean="0"/>
              <a:t>18/09/61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2B52CE-E712-4B2D-9179-34231F3AE3CE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4B0C40-33FF-49A3-9313-7A0EABEC46A8}" type="datetimeFigureOut">
              <a:rPr lang="th-TH" smtClean="0"/>
              <a:t>18/09/61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2B52CE-E712-4B2D-9179-34231F3AE3CE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4B0C40-33FF-49A3-9313-7A0EABEC46A8}" type="datetimeFigureOut">
              <a:rPr lang="th-TH" smtClean="0"/>
              <a:t>18/09/61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2B52CE-E712-4B2D-9179-34231F3AE3CE}" type="slidenum">
              <a:rPr lang="th-TH" smtClean="0"/>
              <a:t>‹#›</a:t>
            </a:fld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4B0C40-33FF-49A3-9313-7A0EABEC46A8}" type="datetimeFigureOut">
              <a:rPr lang="th-TH" smtClean="0"/>
              <a:t>18/09/61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2B52CE-E712-4B2D-9179-34231F3AE3CE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4B0C40-33FF-49A3-9313-7A0EABEC46A8}" type="datetimeFigureOut">
              <a:rPr lang="th-TH" smtClean="0"/>
              <a:t>18/09/61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2B52CE-E712-4B2D-9179-34231F3AE3CE}" type="slidenum">
              <a:rPr lang="th-TH" smtClean="0"/>
              <a:t>‹#›</a:t>
            </a:fld>
            <a:endParaRPr lang="th-TH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th-TH" smtClean="0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9" name="แผนผังลำดับงาน: กระบวนการ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แผนผังลำดับงาน: กระบวนการ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วงกลม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วงรี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โดนัท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ตัวแทนชื่อเรื่อง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9" name="ตัวแทนข้อความ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24" name="ตัวแทนวันที่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394B0C40-33FF-49A3-9313-7A0EABEC46A8}" type="datetimeFigureOut">
              <a:rPr lang="th-TH" smtClean="0"/>
              <a:t>18/09/61</a:t>
            </a:fld>
            <a:endParaRPr lang="th-TH"/>
          </a:p>
        </p:txBody>
      </p:sp>
      <p:sp>
        <p:nvSpPr>
          <p:cNvPr id="10" name="ตัวแทนท้ายกระดาษ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th-TH"/>
          </a:p>
        </p:txBody>
      </p:sp>
      <p:sp>
        <p:nvSpPr>
          <p:cNvPr id="22" name="ตัวแทนหมายเลขภาพนิ่ง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32B52CE-E712-4B2D-9179-34231F3AE3CE}" type="slidenum">
              <a:rPr lang="th-TH" smtClean="0"/>
              <a:t>‹#›</a:t>
            </a:fld>
            <a:endParaRPr lang="th-TH"/>
          </a:p>
        </p:txBody>
      </p:sp>
      <p:sp>
        <p:nvSpPr>
          <p:cNvPr id="15" name="สี่เหลี่ยมผืนผ้า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th-TH" dirty="0" smtClean="0"/>
              <a:t>โครงการส่งเสริมความฉลาดทางอารมณ์ </a:t>
            </a:r>
            <a:br>
              <a:rPr lang="th-TH" dirty="0" smtClean="0"/>
            </a:br>
            <a:r>
              <a:rPr lang="th-TH" dirty="0" smtClean="0"/>
              <a:t>ส่งเสริมทักษะสมอง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</a:t>
            </a:r>
            <a:endParaRPr lang="th-TH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432560" y="2204864"/>
            <a:ext cx="7406640" cy="3168352"/>
          </a:xfrm>
        </p:spPr>
        <p:txBody>
          <a:bodyPr/>
          <a:lstStyle/>
          <a:p>
            <a:endParaRPr lang="th-TH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60848"/>
            <a:ext cx="7502190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6268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29084" y="260648"/>
            <a:ext cx="7498080" cy="1143000"/>
          </a:xfrm>
        </p:spPr>
        <p:txBody>
          <a:bodyPr/>
          <a:lstStyle/>
          <a:p>
            <a:r>
              <a:rPr lang="th-TH" dirty="0" smtClean="0"/>
              <a:t>ที่มาของโครงการ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043608" y="1340768"/>
            <a:ext cx="7890080" cy="4907632"/>
          </a:xfrm>
        </p:spPr>
        <p:txBody>
          <a:bodyPr>
            <a:normAutofit fontScale="85000" lnSpcReduction="10000"/>
          </a:bodyPr>
          <a:lstStyle/>
          <a:p>
            <a:pPr algn="thaiDist">
              <a:spcAft>
                <a:spcPts val="0"/>
              </a:spcAft>
            </a:pPr>
            <a:r>
              <a:rPr lang="th-TH" dirty="0">
                <a:latin typeface="Cordia New"/>
                <a:ea typeface="Cordia New"/>
                <a:cs typeface="TH SarabunPSK"/>
              </a:rPr>
              <a:t>การคิดและการกระทำหรือเรียกว่าทักษะสมอง </a:t>
            </a:r>
            <a:r>
              <a:rPr lang="en-US" dirty="0">
                <a:latin typeface="TH SarabunPSK"/>
                <a:ea typeface="Cordia New"/>
              </a:rPr>
              <a:t>EF ( Executive Functions) “</a:t>
            </a:r>
            <a:r>
              <a:rPr lang="th-TH" dirty="0">
                <a:latin typeface="TH SarabunPSK"/>
                <a:ea typeface="Cordia New"/>
              </a:rPr>
              <a:t>ความสามารถของสมองในการบริหารจัดการชีวิต</a:t>
            </a:r>
            <a:r>
              <a:rPr lang="en-US" dirty="0">
                <a:latin typeface="TH SarabunPSK"/>
                <a:ea typeface="Cordia New"/>
              </a:rPr>
              <a:t>” </a:t>
            </a:r>
            <a:r>
              <a:rPr lang="th-TH" dirty="0">
                <a:latin typeface="TH SarabunPSK"/>
                <a:ea typeface="Cordia New"/>
              </a:rPr>
              <a:t>เพราะการวางพื้นฐานด้านพฤติกรรมและบุคลิกภาพของมนุษย์ในช่วงอายุแรกเกิด ถึง </a:t>
            </a:r>
            <a:r>
              <a:rPr lang="en-US" dirty="0">
                <a:latin typeface="TH SarabunPSK"/>
                <a:ea typeface="Cordia New"/>
              </a:rPr>
              <a:t>6 </a:t>
            </a:r>
            <a:r>
              <a:rPr lang="th-TH" dirty="0">
                <a:latin typeface="TH SarabunPSK"/>
                <a:ea typeface="Cordia New"/>
              </a:rPr>
              <a:t>ปี เป็นช่วงวัยที่เหมาะสมในการสร้างภูมิคุ้มกันชีวิตจากผู้ที่อยู่ใกล้ชิดเด็กนับตั้งแต่ พ่อ แม่ ผู้ปกครอง ครู และชุมชน ที่จะเข้าร่วมในการเตรียมความพร้อมให้เด็กเติบโตอย่างเต็มศักยภาพและสร้างพฤติกรรมแห่งการเรียนรู้ตลอดชีวิตให้กับเด็ก โดยมีหนังสือนิทานเป็นสื่อสาร สายใยในครอบครัว ซึ่งในโลกแห่งศตวรรษที่ </a:t>
            </a:r>
            <a:r>
              <a:rPr lang="en-US" dirty="0">
                <a:latin typeface="TH SarabunPSK"/>
                <a:ea typeface="Cordia New"/>
              </a:rPr>
              <a:t>21 </a:t>
            </a:r>
            <a:r>
              <a:rPr lang="th-TH" dirty="0">
                <a:latin typeface="TH SarabunPSK"/>
                <a:ea typeface="Cordia New"/>
              </a:rPr>
              <a:t>โดยไม่ตกเป็นเหยื่อของผลจากการพัฒนาที่เป็นไปอย่างรุนแรง รวดเร็วและซับซ้อน ครูปฐมวัยจึงมีบทบาทและหน้าที่โดยตรงที่จะเป็นผู้วางรากฐานให้เด็กสามารถ </a:t>
            </a:r>
            <a:r>
              <a:rPr lang="en-US" dirty="0">
                <a:latin typeface="TH SarabunPSK"/>
                <a:ea typeface="Cordia New"/>
              </a:rPr>
              <a:t>“</a:t>
            </a:r>
            <a:r>
              <a:rPr lang="th-TH" dirty="0">
                <a:latin typeface="TH SarabunPSK"/>
                <a:ea typeface="Cordia New"/>
              </a:rPr>
              <a:t>คิดเป็น ทำเป็น เรียนรู้เป็น อยู่กับคนอื่น และมีความสุขเป็น</a:t>
            </a:r>
            <a:r>
              <a:rPr lang="en-US" dirty="0">
                <a:latin typeface="TH SarabunPSK"/>
                <a:ea typeface="Cordia New"/>
              </a:rPr>
              <a:t>” </a:t>
            </a:r>
            <a:r>
              <a:rPr lang="th-TH" dirty="0">
                <a:latin typeface="TH SarabunPSK"/>
                <a:ea typeface="Cordia New"/>
              </a:rPr>
              <a:t>โดยผ่านสื่อนิทานและสร้างวัฒนธรรมการอ่านให้เกิดขึ้นในศูนย์พัฒนาเด็กเล็กและที่บ้าน ถือว่าเป็นการจัดสภาพแวดล้อมทางกายภาพที่จำเป็นพื้นฐานและเอื้อต่อการพัฒนาทักษะสมอง </a:t>
            </a:r>
            <a:r>
              <a:rPr lang="en-US" dirty="0">
                <a:latin typeface="TH SarabunPSK"/>
                <a:ea typeface="Cordia New"/>
              </a:rPr>
              <a:t>EF </a:t>
            </a:r>
            <a:r>
              <a:rPr lang="th-TH" dirty="0">
                <a:latin typeface="TH SarabunPSK"/>
                <a:ea typeface="Cordia New"/>
              </a:rPr>
              <a:t>ของเด็กเป็นอย่างมาก เพราะนอกจากตัวเด็กจะได้ประโยชน์</a:t>
            </a:r>
            <a:r>
              <a:rPr lang="th-TH" dirty="0" smtClean="0">
                <a:latin typeface="TH SarabunPSK"/>
                <a:ea typeface="Cordia New"/>
              </a:rPr>
              <a:t>ตรง</a:t>
            </a:r>
            <a:r>
              <a:rPr lang="en-US" sz="1200" b="1" dirty="0">
                <a:latin typeface="TH SarabunPSK"/>
                <a:ea typeface="Cordia New"/>
              </a:rPr>
              <a:t> </a:t>
            </a:r>
            <a:endParaRPr lang="en-US" dirty="0">
              <a:latin typeface="Cordia New"/>
              <a:ea typeface="Cordia New"/>
            </a:endParaRP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08131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35608" y="908720"/>
            <a:ext cx="7498080" cy="1080120"/>
          </a:xfrm>
        </p:spPr>
        <p:txBody>
          <a:bodyPr>
            <a:noAutofit/>
          </a:bodyPr>
          <a:lstStyle/>
          <a:p>
            <a:pPr marL="228600" lvl="0" indent="-182880">
              <a:spcBef>
                <a:spcPct val="20000"/>
              </a:spcBef>
              <a:spcAft>
                <a:spcPts val="300"/>
              </a:spcAft>
            </a:pPr>
            <a:r>
              <a:rPr lang="th-TH" sz="6000" dirty="0">
                <a:solidFill>
                  <a:prstClr val="black"/>
                </a:solidFill>
                <a:effectLst/>
                <a:latin typeface="Candara"/>
                <a:ea typeface="+mn-ea"/>
                <a:cs typeface="KodchiangUPC"/>
              </a:rPr>
              <a:t>วัตถุประสงค์</a:t>
            </a:r>
            <a:r>
              <a:rPr lang="th-TH" sz="6000" dirty="0">
                <a:solidFill>
                  <a:prstClr val="black"/>
                </a:solidFill>
                <a:effectLst/>
                <a:latin typeface="Trebuchet MS"/>
                <a:ea typeface="+mn-ea"/>
                <a:cs typeface="IrisUPC"/>
              </a:rPr>
              <a:t/>
            </a:r>
            <a:br>
              <a:rPr lang="th-TH" sz="6000" dirty="0">
                <a:solidFill>
                  <a:prstClr val="black"/>
                </a:solidFill>
                <a:effectLst/>
                <a:latin typeface="Trebuchet MS"/>
                <a:ea typeface="+mn-ea"/>
                <a:cs typeface="IrisUPC"/>
              </a:rPr>
            </a:br>
            <a:endParaRPr lang="th-TH" sz="6000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47675">
              <a:spcAft>
                <a:spcPts val="0"/>
              </a:spcAft>
            </a:pPr>
            <a:r>
              <a:rPr lang="en-US" dirty="0">
                <a:latin typeface="TH SarabunPSK" pitchFamily="34" charset="-34"/>
                <a:ea typeface="Times New Roman"/>
                <a:cs typeface="TH SarabunPSK" pitchFamily="34" charset="-34"/>
              </a:rPr>
              <a:t>1. </a:t>
            </a:r>
            <a:r>
              <a:rPr lang="th-TH" dirty="0">
                <a:latin typeface="TH SarabunPSK" pitchFamily="34" charset="-34"/>
                <a:ea typeface="Times New Roman"/>
                <a:cs typeface="TH SarabunPSK" pitchFamily="34" charset="-34"/>
              </a:rPr>
              <a:t>เพื่อให้เด็กเล็กได้ฝึกทักษะสมอง </a:t>
            </a:r>
            <a:r>
              <a:rPr lang="en-US" dirty="0">
                <a:latin typeface="TH SarabunPSK" pitchFamily="34" charset="-34"/>
                <a:ea typeface="Times New Roman"/>
                <a:cs typeface="TH SarabunPSK" pitchFamily="34" charset="-34"/>
              </a:rPr>
              <a:t>EF </a:t>
            </a:r>
            <a:r>
              <a:rPr lang="th-TH" dirty="0">
                <a:latin typeface="TH SarabunPSK" pitchFamily="34" charset="-34"/>
                <a:ea typeface="Times New Roman"/>
                <a:cs typeface="TH SarabunPSK" pitchFamily="34" charset="-34"/>
              </a:rPr>
              <a:t>โดยการใช้หนังสือนิทานเป็นสื่อ</a:t>
            </a:r>
            <a:endParaRPr lang="en-US" sz="2400" dirty="0">
              <a:latin typeface="TH SarabunPSK" pitchFamily="34" charset="-34"/>
              <a:ea typeface="Times New Roman"/>
              <a:cs typeface="TH SarabunPSK" pitchFamily="34" charset="-34"/>
            </a:endParaRPr>
          </a:p>
          <a:p>
            <a:pPr>
              <a:spcAft>
                <a:spcPts val="0"/>
              </a:spcAft>
            </a:pPr>
            <a:r>
              <a:rPr lang="en-US" dirty="0">
                <a:latin typeface="TH SarabunPSK" pitchFamily="34" charset="-34"/>
                <a:ea typeface="Times New Roman"/>
                <a:cs typeface="TH SarabunPSK" pitchFamily="34" charset="-34"/>
              </a:rPr>
              <a:t> </a:t>
            </a:r>
            <a:r>
              <a:rPr lang="en-US" dirty="0" smtClean="0">
                <a:latin typeface="TH SarabunPSK" pitchFamily="34" charset="-34"/>
                <a:ea typeface="Times New Roman"/>
                <a:cs typeface="TH SarabunPSK" pitchFamily="34" charset="-34"/>
              </a:rPr>
              <a:t>2.</a:t>
            </a:r>
            <a:r>
              <a:rPr lang="th-TH" dirty="0">
                <a:latin typeface="TH SarabunPSK" pitchFamily="34" charset="-34"/>
                <a:ea typeface="Times New Roman"/>
                <a:cs typeface="TH SarabunPSK" pitchFamily="34" charset="-34"/>
              </a:rPr>
              <a:t>เพื่อสร้างวัฒนธรรมการอ่านให้เกิดขึ้นในศูนย์พัฒนาเด็กเล็กและที่บ้าน </a:t>
            </a:r>
            <a:endParaRPr lang="en-US" sz="2400" dirty="0">
              <a:latin typeface="TH SarabunPSK" pitchFamily="34" charset="-34"/>
              <a:ea typeface="Times New Roman"/>
              <a:cs typeface="TH SarabunPSK" pitchFamily="34" charset="-34"/>
            </a:endParaRPr>
          </a:p>
          <a:p>
            <a:pPr>
              <a:spcAft>
                <a:spcPts val="0"/>
              </a:spcAft>
            </a:pPr>
            <a:r>
              <a:rPr lang="en-US" dirty="0" smtClean="0">
                <a:latin typeface="TH SarabunPSK" pitchFamily="34" charset="-34"/>
                <a:ea typeface="Times New Roman"/>
                <a:cs typeface="TH SarabunPSK" pitchFamily="34" charset="-34"/>
              </a:rPr>
              <a:t>3.</a:t>
            </a:r>
            <a:r>
              <a:rPr lang="th-TH" dirty="0">
                <a:latin typeface="TH SarabunPSK" pitchFamily="34" charset="-34"/>
                <a:ea typeface="Times New Roman"/>
                <a:cs typeface="TH SarabunPSK" pitchFamily="34" charset="-34"/>
              </a:rPr>
              <a:t>เพื่อส่งเสริมให้ครู พ่อแม่ผู้ปกครอง ชุมชน และภาคีเครือข่ายมีส่วนร่วมในการเตรียมความพร้อมเด็กเข้าสู่โลกแห่งศตวรรษที่ </a:t>
            </a:r>
            <a:r>
              <a:rPr lang="en-US" dirty="0">
                <a:latin typeface="TH SarabunPSK" pitchFamily="34" charset="-34"/>
                <a:ea typeface="Times New Roman"/>
                <a:cs typeface="TH SarabunPSK" pitchFamily="34" charset="-34"/>
              </a:rPr>
              <a:t>21</a:t>
            </a:r>
            <a:endParaRPr lang="en-US" sz="2400" dirty="0">
              <a:latin typeface="TH SarabunPSK" pitchFamily="34" charset="-34"/>
              <a:ea typeface="Times New Roman"/>
              <a:cs typeface="TH SarabunPSK" pitchFamily="34" charset="-34"/>
            </a:endParaRP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37647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35608" y="476672"/>
            <a:ext cx="7498080" cy="1224136"/>
          </a:xfrm>
        </p:spPr>
        <p:txBody>
          <a:bodyPr>
            <a:normAutofit fontScale="90000"/>
          </a:bodyPr>
          <a:lstStyle/>
          <a:p>
            <a:pPr marL="45720" lvl="0">
              <a:spcBef>
                <a:spcPct val="20000"/>
              </a:spcBef>
              <a:spcAft>
                <a:spcPts val="300"/>
              </a:spcAft>
            </a:pPr>
            <a:r>
              <a:rPr lang="th-TH" sz="6700" dirty="0">
                <a:solidFill>
                  <a:prstClr val="black"/>
                </a:solidFill>
                <a:effectLst/>
                <a:latin typeface="Candara"/>
                <a:ea typeface="+mn-ea"/>
                <a:cs typeface="KodchiangUPC"/>
              </a:rPr>
              <a:t>เป้าหมาย</a:t>
            </a:r>
            <a:r>
              <a:rPr lang="th-TH" sz="4700" dirty="0">
                <a:solidFill>
                  <a:prstClr val="black"/>
                </a:solidFill>
                <a:effectLst/>
                <a:latin typeface="Candara"/>
                <a:ea typeface="+mn-ea"/>
                <a:cs typeface="KodchiangUPC"/>
              </a:rPr>
              <a:t/>
            </a:r>
            <a:br>
              <a:rPr lang="th-TH" sz="4700" dirty="0">
                <a:solidFill>
                  <a:prstClr val="black"/>
                </a:solidFill>
                <a:effectLst/>
                <a:latin typeface="Candara"/>
                <a:ea typeface="+mn-ea"/>
                <a:cs typeface="KodchiangUPC"/>
              </a:rPr>
            </a:br>
            <a:r>
              <a:rPr lang="th-TH" sz="3600" dirty="0">
                <a:solidFill>
                  <a:prstClr val="black"/>
                </a:solidFill>
                <a:effectLst/>
                <a:latin typeface="TH SarabunPSK" pitchFamily="34" charset="-34"/>
                <a:ea typeface="+mn-ea"/>
                <a:cs typeface="TH SarabunPSK" pitchFamily="34" charset="-34"/>
              </a:rPr>
              <a:t>เด็กและผู้ปกครองศูนย์พัฒนาเด็กเล็กบ้านบาโด จำนวน 160 คน</a:t>
            </a:r>
            <a:endParaRPr lang="th-TH" sz="3600" dirty="0">
              <a:solidFill>
                <a:prstClr val="black"/>
              </a:solidFill>
              <a:effectLst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435608" y="2060848"/>
            <a:ext cx="7498080" cy="4187552"/>
          </a:xfrm>
        </p:spPr>
        <p:txBody>
          <a:bodyPr/>
          <a:lstStyle/>
          <a:p>
            <a:r>
              <a:rPr lang="th-TH" dirty="0">
                <a:solidFill>
                  <a:srgbClr val="073E87"/>
                </a:solidFill>
                <a:latin typeface="TH SarabunPSK" pitchFamily="34" charset="-34"/>
                <a:ea typeface="+mj-ea"/>
                <a:cs typeface="TH SarabunPSK" pitchFamily="34" charset="-34"/>
              </a:rPr>
              <a:t>ตัวชี้วัด</a:t>
            </a:r>
            <a:br>
              <a:rPr lang="th-TH" dirty="0">
                <a:solidFill>
                  <a:srgbClr val="073E87"/>
                </a:solidFill>
                <a:latin typeface="TH SarabunPSK" pitchFamily="34" charset="-34"/>
                <a:ea typeface="+mj-ea"/>
                <a:cs typeface="TH SarabunPSK" pitchFamily="34" charset="-34"/>
              </a:rPr>
            </a:br>
            <a:r>
              <a:rPr lang="th-TH" dirty="0">
                <a:solidFill>
                  <a:srgbClr val="073E87"/>
                </a:solidFill>
                <a:latin typeface="TH SarabunPSK" pitchFamily="34" charset="-34"/>
                <a:ea typeface="+mj-ea"/>
                <a:cs typeface="TH SarabunPSK" pitchFamily="34" charset="-34"/>
              </a:rPr>
              <a:t>ร้อยละ 90 ผู้ปกครองมีความรู้</a:t>
            </a:r>
            <a:r>
              <a:rPr lang="th-TH" dirty="0" smtClean="0">
                <a:solidFill>
                  <a:srgbClr val="073E87"/>
                </a:solidFill>
                <a:latin typeface="TH SarabunPSK" pitchFamily="34" charset="-34"/>
                <a:ea typeface="+mj-ea"/>
                <a:cs typeface="TH SarabunPSK" pitchFamily="34" charset="-34"/>
              </a:rPr>
              <a:t>เกี่ยวกับการส่งเสริมความลาดทางอารมณ์ และส่งเสริมทักษะสมอง </a:t>
            </a:r>
            <a:r>
              <a:rPr lang="en-US" dirty="0">
                <a:solidFill>
                  <a:srgbClr val="073E87"/>
                </a:solidFill>
                <a:latin typeface="TH SarabunPSK" pitchFamily="34" charset="-34"/>
                <a:cs typeface="TH SarabunPSK" pitchFamily="34" charset="-34"/>
              </a:rPr>
              <a:t>EF</a:t>
            </a:r>
            <a:endParaRPr lang="th-TH" dirty="0" smtClean="0">
              <a:solidFill>
                <a:srgbClr val="073E87"/>
              </a:solidFill>
              <a:latin typeface="TH SarabunPSK" pitchFamily="34" charset="-34"/>
              <a:ea typeface="+mj-ea"/>
              <a:cs typeface="TH SarabunPSK" pitchFamily="34" charset="-34"/>
            </a:endParaRPr>
          </a:p>
          <a:p>
            <a:r>
              <a:rPr lang="th-TH" dirty="0" smtClean="0">
                <a:solidFill>
                  <a:srgbClr val="073E87"/>
                </a:solidFill>
                <a:latin typeface="TH SarabunPSK" pitchFamily="34" charset="-34"/>
                <a:ea typeface="+mj-ea"/>
                <a:cs typeface="TH SarabunPSK" pitchFamily="34" charset="-34"/>
              </a:rPr>
              <a:t>ร้อย</a:t>
            </a:r>
            <a:r>
              <a:rPr lang="th-TH" dirty="0">
                <a:solidFill>
                  <a:srgbClr val="073E87"/>
                </a:solidFill>
                <a:latin typeface="TH SarabunPSK" pitchFamily="34" charset="-34"/>
                <a:ea typeface="+mj-ea"/>
                <a:cs typeface="TH SarabunPSK" pitchFamily="34" charset="-34"/>
              </a:rPr>
              <a:t>ละ </a:t>
            </a:r>
            <a:r>
              <a:rPr lang="th-TH" dirty="0" smtClean="0">
                <a:solidFill>
                  <a:srgbClr val="073E87"/>
                </a:solidFill>
                <a:latin typeface="TH SarabunPSK" pitchFamily="34" charset="-34"/>
                <a:ea typeface="+mj-ea"/>
                <a:cs typeface="TH SarabunPSK" pitchFamily="34" charset="-34"/>
              </a:rPr>
              <a:t>80 เด็กได้ฝึกทักษะสมอง </a:t>
            </a:r>
            <a:r>
              <a:rPr lang="en-US" dirty="0" smtClean="0">
                <a:solidFill>
                  <a:srgbClr val="073E87"/>
                </a:solidFill>
                <a:latin typeface="TH SarabunPSK" pitchFamily="34" charset="-34"/>
                <a:ea typeface="+mj-ea"/>
                <a:cs typeface="TH SarabunPSK" pitchFamily="34" charset="-34"/>
              </a:rPr>
              <a:t>EF </a:t>
            </a:r>
            <a:r>
              <a:rPr lang="th-TH" dirty="0" smtClean="0">
                <a:solidFill>
                  <a:srgbClr val="073E87"/>
                </a:solidFill>
                <a:latin typeface="TH SarabunPSK" pitchFamily="34" charset="-34"/>
                <a:ea typeface="+mj-ea"/>
                <a:cs typeface="TH SarabunPSK" pitchFamily="34" charset="-34"/>
              </a:rPr>
              <a:t>โดยการใช้หนังสือนิทาน</a:t>
            </a:r>
            <a:r>
              <a:rPr lang="th-TH" dirty="0">
                <a:solidFill>
                  <a:srgbClr val="073E87"/>
                </a:solidFill>
                <a:latin typeface="TH SarabunPSK" pitchFamily="34" charset="-34"/>
                <a:ea typeface="+mj-ea"/>
                <a:cs typeface="TH SarabunPSK" pitchFamily="34" charset="-34"/>
              </a:rPr>
              <a:t/>
            </a:r>
            <a:br>
              <a:rPr lang="th-TH" dirty="0">
                <a:solidFill>
                  <a:srgbClr val="073E87"/>
                </a:solidFill>
                <a:latin typeface="TH SarabunPSK" pitchFamily="34" charset="-34"/>
                <a:ea typeface="+mj-ea"/>
                <a:cs typeface="TH SarabunPSK" pitchFamily="34" charset="-34"/>
              </a:rPr>
            </a:b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43577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35608" y="908720"/>
            <a:ext cx="7498080" cy="1152128"/>
          </a:xfrm>
        </p:spPr>
        <p:txBody>
          <a:bodyPr>
            <a:noAutofit/>
          </a:bodyPr>
          <a:lstStyle/>
          <a:p>
            <a:pPr marL="228600" lvl="0" indent="-182880">
              <a:spcBef>
                <a:spcPct val="20000"/>
              </a:spcBef>
              <a:spcAft>
                <a:spcPts val="300"/>
              </a:spcAft>
            </a:pPr>
            <a:r>
              <a:rPr lang="th-TH" sz="6000" dirty="0">
                <a:solidFill>
                  <a:prstClr val="black"/>
                </a:solidFill>
                <a:effectLst/>
                <a:latin typeface="TH SarabunPSK" pitchFamily="34" charset="-34"/>
                <a:ea typeface="+mn-ea"/>
                <a:cs typeface="TH SarabunPSK" pitchFamily="34" charset="-34"/>
              </a:rPr>
              <a:t>วิธีการดำเนิน</a:t>
            </a:r>
            <a:r>
              <a:rPr lang="th-TH" sz="6000" dirty="0" smtClean="0">
                <a:solidFill>
                  <a:prstClr val="black"/>
                </a:solidFill>
                <a:effectLst/>
                <a:latin typeface="TH SarabunPSK" pitchFamily="34" charset="-34"/>
                <a:ea typeface="+mn-ea"/>
                <a:cs typeface="TH SarabunPSK" pitchFamily="34" charset="-34"/>
              </a:rPr>
              <a:t>โครงการ</a:t>
            </a:r>
            <a:br>
              <a:rPr lang="th-TH" sz="6000" dirty="0" smtClean="0">
                <a:solidFill>
                  <a:prstClr val="black"/>
                </a:solidFill>
                <a:effectLst/>
                <a:latin typeface="TH SarabunPSK" pitchFamily="34" charset="-34"/>
                <a:ea typeface="+mn-ea"/>
                <a:cs typeface="TH SarabunPSK" pitchFamily="34" charset="-34"/>
              </a:rPr>
            </a:br>
            <a:r>
              <a:rPr lang="th-TH" sz="3600" dirty="0" smtClean="0">
                <a:solidFill>
                  <a:prstClr val="black"/>
                </a:solidFill>
                <a:effectLst/>
                <a:latin typeface="TH SarabunPSK" pitchFamily="34" charset="-34"/>
                <a:ea typeface="+mn-ea"/>
                <a:cs typeface="TH SarabunPSK" pitchFamily="34" charset="-34"/>
              </a:rPr>
              <a:t>1.การให้ความรู้เกี่ยวกับความฉลาดทางอารมณ์ และส่งเสริมทักษะสมอง </a:t>
            </a:r>
            <a:r>
              <a:rPr lang="en-US" sz="3600" dirty="0" smtClean="0">
                <a:solidFill>
                  <a:prstClr val="black"/>
                </a:solidFill>
                <a:effectLst/>
                <a:latin typeface="TH SarabunPSK" pitchFamily="34" charset="-34"/>
                <a:ea typeface="+mn-ea"/>
                <a:cs typeface="TH SarabunPSK" pitchFamily="34" charset="-34"/>
              </a:rPr>
              <a:t>EF</a:t>
            </a:r>
            <a:r>
              <a:rPr lang="th-TH" sz="6000" dirty="0">
                <a:solidFill>
                  <a:prstClr val="black"/>
                </a:solidFill>
                <a:effectLst/>
                <a:latin typeface="TH SarabunPSK" pitchFamily="34" charset="-34"/>
                <a:ea typeface="+mn-ea"/>
                <a:cs typeface="TH SarabunPSK" pitchFamily="34" charset="-34"/>
              </a:rPr>
              <a:t/>
            </a:r>
            <a:br>
              <a:rPr lang="th-TH" sz="6000" dirty="0">
                <a:solidFill>
                  <a:prstClr val="black"/>
                </a:solidFill>
                <a:effectLst/>
                <a:latin typeface="TH SarabunPSK" pitchFamily="34" charset="-34"/>
                <a:ea typeface="+mn-ea"/>
                <a:cs typeface="TH SarabunPSK" pitchFamily="34" charset="-34"/>
              </a:rPr>
            </a:br>
            <a:endParaRPr lang="th-TH" sz="6000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435608" y="2132856"/>
            <a:ext cx="7498080" cy="4115544"/>
          </a:xfrm>
        </p:spPr>
        <p:txBody>
          <a:bodyPr/>
          <a:lstStyle/>
          <a:p>
            <a:endParaRPr lang="th-TH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04864"/>
            <a:ext cx="7416824" cy="597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8446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/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th-TH" dirty="0" smtClean="0">
                <a:effectLst/>
                <a:latin typeface="TH SarabunPSK" pitchFamily="34" charset="-34"/>
                <a:cs typeface="TH SarabunPSK" pitchFamily="34" charset="-34"/>
              </a:rPr>
              <a:t>กิจกรรมส่งเสริมทักษะสมอง </a:t>
            </a:r>
            <a:r>
              <a:rPr lang="en-US" dirty="0" smtClean="0">
                <a:effectLst/>
                <a:latin typeface="TH SarabunPSK" pitchFamily="34" charset="-34"/>
                <a:cs typeface="TH SarabunPSK" pitchFamily="34" charset="-34"/>
              </a:rPr>
              <a:t>EF </a:t>
            </a:r>
            <a:r>
              <a:rPr lang="th-TH" dirty="0" smtClean="0">
                <a:effectLst/>
                <a:latin typeface="TH SarabunPSK" pitchFamily="34" charset="-34"/>
                <a:cs typeface="TH SarabunPSK" pitchFamily="34" charset="-34"/>
              </a:rPr>
              <a:t>โดยใช้หนังสือนิทาน</a:t>
            </a:r>
            <a:endParaRPr lang="th-TH" dirty="0">
              <a:effectLst/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84784"/>
            <a:ext cx="7086721" cy="3301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43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35608" y="620688"/>
            <a:ext cx="7498080" cy="796950"/>
          </a:xfrm>
        </p:spPr>
        <p:txBody>
          <a:bodyPr>
            <a:normAutofit fontScale="90000"/>
          </a:bodyPr>
          <a:lstStyle/>
          <a:p>
            <a:pPr marL="228600" lvl="0" indent="-182880">
              <a:spcBef>
                <a:spcPct val="20000"/>
              </a:spcBef>
              <a:spcAft>
                <a:spcPts val="300"/>
              </a:spcAft>
            </a:pPr>
            <a:r>
              <a:rPr lang="th-TH" sz="67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Lucida Sans Unicode"/>
                <a:ea typeface="+mn-ea"/>
              </a:rPr>
              <a:t>งบประมาณ</a:t>
            </a:r>
            <a:r>
              <a:rPr lang="th-TH" sz="45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Lucida Sans Unicode"/>
                <a:ea typeface="+mn-ea"/>
              </a:rPr>
              <a:t/>
            </a:r>
            <a:br>
              <a:rPr lang="th-TH" sz="45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Lucida Sans Unicode"/>
                <a:ea typeface="+mn-ea"/>
              </a:rPr>
            </a:br>
            <a:r>
              <a:rPr lang="th-TH" sz="3100" dirty="0" smtClean="0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Lucida Sans Unicode"/>
                <a:ea typeface="+mn-ea"/>
              </a:rPr>
              <a:t>จาก</a:t>
            </a:r>
            <a:r>
              <a:rPr lang="th-TH" sz="3100" dirty="0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Lucida Sans Unicode"/>
                <a:ea typeface="+mn-ea"/>
              </a:rPr>
              <a:t>กองทุนหลักหลักประกันสุขภาพ </a:t>
            </a:r>
            <a:r>
              <a:rPr lang="th-TH" sz="3100" dirty="0" smtClean="0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Lucida Sans Unicode"/>
                <a:ea typeface="+mn-ea"/>
              </a:rPr>
              <a:t>      องค์การ</a:t>
            </a:r>
            <a:r>
              <a:rPr lang="th-TH" sz="3100" dirty="0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Lucida Sans Unicode"/>
                <a:ea typeface="+mn-ea"/>
              </a:rPr>
              <a:t>บริหารส่วนตำบลยะหา จำนวนเงิน </a:t>
            </a:r>
            <a:r>
              <a:rPr lang="th-TH" sz="3100" dirty="0" smtClean="0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Lucida Sans Unicode"/>
                <a:ea typeface="+mn-ea"/>
              </a:rPr>
              <a:t>17,500 </a:t>
            </a:r>
            <a:r>
              <a:rPr lang="th-TH" sz="3100" dirty="0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Lucida Sans Unicode"/>
                <a:ea typeface="+mn-ea"/>
              </a:rPr>
              <a:t>บาท</a:t>
            </a:r>
            <a:endParaRPr lang="th-TH" sz="3100" dirty="0">
              <a:solidFill>
                <a:prstClr val="black">
                  <a:lumMod val="75000"/>
                  <a:lumOff val="25000"/>
                </a:prstClr>
              </a:solidFill>
              <a:effectLst/>
              <a:latin typeface="Trebuchet MS"/>
              <a:ea typeface="+mn-ea"/>
              <a:cs typeface="IrisUPC"/>
            </a:endParaRPr>
          </a:p>
        </p:txBody>
      </p:sp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0936071"/>
              </p:ext>
            </p:extLst>
          </p:nvPr>
        </p:nvGraphicFramePr>
        <p:xfrm>
          <a:off x="755576" y="2204864"/>
          <a:ext cx="8186175" cy="3048697"/>
        </p:xfrm>
        <a:graphic>
          <a:graphicData uri="http://schemas.openxmlformats.org/drawingml/2006/table">
            <a:tbl>
              <a:tblPr/>
              <a:tblGrid>
                <a:gridCol w="4555066"/>
                <a:gridCol w="996775"/>
                <a:gridCol w="1139172"/>
                <a:gridCol w="783180"/>
                <a:gridCol w="711982"/>
              </a:tblGrid>
              <a:tr h="521387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>
                          <a:latin typeface="TH SarabunPSK" pitchFamily="34" charset="-34"/>
                          <a:ea typeface="SimSun"/>
                          <a:cs typeface="TH SarabunPSK" pitchFamily="34" charset="-34"/>
                        </a:rPr>
                        <a:t>รายการหลักตามโครงการ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>
                          <a:latin typeface="TH SarabunPSK" pitchFamily="34" charset="-34"/>
                          <a:ea typeface="SimSun"/>
                          <a:cs typeface="TH SarabunPSK" pitchFamily="34" charset="-34"/>
                        </a:rPr>
                        <a:t>จำนวนเงิน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>
                          <a:latin typeface="TH SarabunPSK" pitchFamily="34" charset="-34"/>
                          <a:ea typeface="SimSun"/>
                          <a:cs typeface="TH SarabunPSK" pitchFamily="34" charset="-34"/>
                        </a:rPr>
                        <a:t>ใช้จ่ายไปแล้ว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 smtClean="0">
                          <a:latin typeface="TH SarabunPSK" pitchFamily="34" charset="-34"/>
                          <a:ea typeface="SimSun"/>
                          <a:cs typeface="TH SarabunPSK" pitchFamily="34" charset="-34"/>
                        </a:rPr>
                        <a:t>คงเหลือ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362216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>
                          <a:latin typeface="TH SarabunPSK" pitchFamily="34" charset="-34"/>
                          <a:ea typeface="SimSun"/>
                          <a:cs typeface="TH SarabunPSK" pitchFamily="34" charset="-34"/>
                        </a:rPr>
                        <a:t>จำนวน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>
                          <a:latin typeface="TH SarabunPSK" pitchFamily="34" charset="-34"/>
                          <a:ea typeface="SimSun"/>
                          <a:cs typeface="TH SarabunPSK" pitchFamily="34" charset="-34"/>
                        </a:rPr>
                        <a:t>ร้อยละ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221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 smtClean="0">
                          <a:latin typeface="TH SarabunPSK" pitchFamily="34" charset="-34"/>
                          <a:ea typeface="SimSun"/>
                          <a:cs typeface="TH SarabunPSK" pitchFamily="34" charset="-34"/>
                        </a:rPr>
                        <a:t>1.</a:t>
                      </a:r>
                      <a:r>
                        <a:rPr kumimoji="0" lang="th-TH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SimSun"/>
                          <a:cs typeface="TH SarabunPSK" pitchFamily="34" charset="-34"/>
                        </a:rPr>
                        <a:t> ค่าอาหารว่างและเครื่องดื่ม จำนวน 160 คนๆละ 25 บาท 1 มื้อ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SimSun"/>
                          <a:cs typeface="TH SarabunPSK" pitchFamily="34" charset="-34"/>
                        </a:rPr>
                        <a:t>4,000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SimSun"/>
                          <a:cs typeface="TH SarabunPSK" pitchFamily="34" charset="-34"/>
                        </a:rPr>
                        <a:t>4,000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>
                          <a:latin typeface="TH SarabunPSK" pitchFamily="34" charset="-34"/>
                          <a:ea typeface="SimSun"/>
                          <a:cs typeface="TH SarabunPSK" pitchFamily="34" charset="-34"/>
                        </a:rPr>
                        <a:t>0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>
                          <a:latin typeface="TH SarabunPSK" pitchFamily="34" charset="-34"/>
                          <a:ea typeface="SimSun"/>
                          <a:cs typeface="TH SarabunPSK" pitchFamily="34" charset="-34"/>
                        </a:rPr>
                        <a:t>0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264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>
                          <a:latin typeface="TH SarabunPSK" pitchFamily="34" charset="-34"/>
                          <a:ea typeface="SimSun"/>
                          <a:cs typeface="TH SarabunPSK" pitchFamily="34" charset="-34"/>
                        </a:rPr>
                        <a:t>2</a:t>
                      </a:r>
                      <a:r>
                        <a:rPr lang="th-TH" sz="2000" dirty="0" smtClean="0">
                          <a:latin typeface="TH SarabunPSK" pitchFamily="34" charset="-34"/>
                          <a:ea typeface="SimSun"/>
                          <a:cs typeface="TH SarabunPSK" pitchFamily="34" charset="-34"/>
                        </a:rPr>
                        <a:t>.</a:t>
                      </a:r>
                      <a:r>
                        <a:rPr kumimoji="0" lang="th-TH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SimSun"/>
                          <a:cs typeface="TH SarabunPSK" pitchFamily="34" charset="-34"/>
                        </a:rPr>
                        <a:t> ค่าอาหารกลางวัน จำนวน 160 คนๆละ 50 บาท 1 มื้อ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>
                          <a:latin typeface="TH SarabunPSK" pitchFamily="34" charset="-34"/>
                          <a:ea typeface="SimSun"/>
                          <a:cs typeface="TH SarabunPSK" pitchFamily="34" charset="-34"/>
                        </a:rPr>
                        <a:t>8</a:t>
                      </a:r>
                      <a:r>
                        <a:rPr lang="th-TH" sz="2000" dirty="0" smtClean="0">
                          <a:latin typeface="TH SarabunPSK" pitchFamily="34" charset="-34"/>
                          <a:ea typeface="SimSun"/>
                          <a:cs typeface="TH SarabunPSK" pitchFamily="34" charset="-34"/>
                        </a:rPr>
                        <a:t>,000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>
                          <a:latin typeface="TH SarabunPSK" pitchFamily="34" charset="-34"/>
                          <a:ea typeface="SimSun"/>
                          <a:cs typeface="TH SarabunPSK" pitchFamily="34" charset="-34"/>
                        </a:rPr>
                        <a:t>8</a:t>
                      </a:r>
                      <a:r>
                        <a:rPr lang="th-TH" sz="2000" dirty="0" smtClean="0">
                          <a:latin typeface="TH SarabunPSK" pitchFamily="34" charset="-34"/>
                          <a:ea typeface="SimSun"/>
                          <a:cs typeface="TH SarabunPSK" pitchFamily="34" charset="-34"/>
                        </a:rPr>
                        <a:t>,000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>
                          <a:latin typeface="TH SarabunPSK" pitchFamily="34" charset="-34"/>
                          <a:ea typeface="SimSun"/>
                          <a:cs typeface="TH SarabunPSK" pitchFamily="34" charset="-34"/>
                        </a:rPr>
                        <a:t>0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>
                          <a:latin typeface="TH SarabunPSK" pitchFamily="34" charset="-34"/>
                          <a:ea typeface="SimSun"/>
                          <a:cs typeface="TH SarabunPSK" pitchFamily="34" charset="-34"/>
                        </a:rPr>
                        <a:t>0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221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 smtClean="0">
                          <a:latin typeface="TH SarabunPSK" pitchFamily="34" charset="-34"/>
                          <a:ea typeface="SimSun"/>
                          <a:cs typeface="TH SarabunPSK" pitchFamily="34" charset="-34"/>
                        </a:rPr>
                        <a:t>3</a:t>
                      </a:r>
                      <a:r>
                        <a:rPr lang="en-US" sz="2000" dirty="0" smtClean="0">
                          <a:latin typeface="TH SarabunPSK" pitchFamily="34" charset="-34"/>
                          <a:ea typeface="SimSun"/>
                          <a:cs typeface="TH SarabunPSK" pitchFamily="34" charset="-34"/>
                        </a:rPr>
                        <a:t>.</a:t>
                      </a:r>
                      <a:r>
                        <a:rPr kumimoji="0" lang="th-TH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SimSun"/>
                          <a:cs typeface="TH SarabunPSK" pitchFamily="34" charset="-34"/>
                        </a:rPr>
                        <a:t> </a:t>
                      </a:r>
                      <a:r>
                        <a:rPr kumimoji="0" lang="th-TH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SimSun"/>
                          <a:cs typeface="TH SarabunPSK" pitchFamily="34" charset="-34"/>
                        </a:rPr>
                        <a:t>หนังสือนิทาน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 smtClean="0">
                          <a:latin typeface="TH SarabunPSK" pitchFamily="34" charset="-34"/>
                          <a:ea typeface="SimSun"/>
                          <a:cs typeface="TH SarabunPSK" pitchFamily="34" charset="-34"/>
                        </a:rPr>
                        <a:t>4,000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 smtClean="0">
                          <a:latin typeface="TH SarabunPSK" pitchFamily="34" charset="-34"/>
                          <a:ea typeface="SimSun"/>
                          <a:cs typeface="TH SarabunPSK" pitchFamily="34" charset="-34"/>
                        </a:rPr>
                        <a:t>4,000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>
                          <a:latin typeface="TH SarabunPSK" pitchFamily="34" charset="-34"/>
                          <a:ea typeface="SimSun"/>
                          <a:cs typeface="TH SarabunPSK" pitchFamily="34" charset="-34"/>
                        </a:rPr>
                        <a:t>0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>
                          <a:latin typeface="TH SarabunPSK" pitchFamily="34" charset="-34"/>
                          <a:ea typeface="SimSun"/>
                          <a:cs typeface="TH SarabunPSK" pitchFamily="34" charset="-34"/>
                        </a:rPr>
                        <a:t>0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221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 smtClean="0">
                          <a:latin typeface="TH SarabunPSK" pitchFamily="34" charset="-34"/>
                          <a:ea typeface="SimSun"/>
                          <a:cs typeface="TH SarabunPSK" pitchFamily="34" charset="-34"/>
                        </a:rPr>
                        <a:t>4</a:t>
                      </a:r>
                      <a:r>
                        <a:rPr lang="en-US" sz="2000" dirty="0" smtClean="0">
                          <a:latin typeface="TH SarabunPSK" pitchFamily="34" charset="-34"/>
                          <a:ea typeface="SimSun"/>
                          <a:cs typeface="TH SarabunPSK" pitchFamily="34" charset="-34"/>
                        </a:rPr>
                        <a:t>.</a:t>
                      </a:r>
                      <a:r>
                        <a:rPr lang="th-TH" sz="2000" dirty="0" smtClean="0">
                          <a:latin typeface="TH SarabunPSK" pitchFamily="34" charset="-34"/>
                          <a:ea typeface="SimSun"/>
                          <a:cs typeface="TH SarabunPSK" pitchFamily="34" charset="-34"/>
                        </a:rPr>
                        <a:t>ค่า</a:t>
                      </a:r>
                      <a:r>
                        <a:rPr kumimoji="0" lang="th-TH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SimSun"/>
                          <a:cs typeface="TH SarabunPSK" pitchFamily="34" charset="-34"/>
                        </a:rPr>
                        <a:t>ค่าป้ายให้ความรู้ชนิดขาตั้ง จำนวน 1 ป้าย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SimSun"/>
                          <a:cs typeface="TH SarabunPSK" pitchFamily="34" charset="-34"/>
                        </a:rPr>
                        <a:t>1,500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SimSun"/>
                          <a:cs typeface="TH SarabunPSK" pitchFamily="34" charset="-34"/>
                        </a:rPr>
                        <a:t>1,500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>
                          <a:latin typeface="TH SarabunPSK" pitchFamily="34" charset="-34"/>
                          <a:ea typeface="SimSun"/>
                          <a:cs typeface="TH SarabunPSK" pitchFamily="34" charset="-34"/>
                        </a:rPr>
                        <a:t>0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>
                          <a:latin typeface="TH SarabunPSK" pitchFamily="34" charset="-34"/>
                          <a:ea typeface="SimSun"/>
                          <a:cs typeface="TH SarabunPSK" pitchFamily="34" charset="-34"/>
                        </a:rPr>
                        <a:t>0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541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th-TH" sz="2000" dirty="0" smtClean="0">
                        <a:latin typeface="TH SarabunPSK" pitchFamily="34" charset="-34"/>
                        <a:ea typeface="SimSun"/>
                        <a:cs typeface="TH SarabunPSK" pitchFamily="34" charset="-34"/>
                      </a:endParaRPr>
                    </a:p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 smtClean="0">
                          <a:latin typeface="TH SarabunPSK" pitchFamily="34" charset="-34"/>
                          <a:ea typeface="SimSun"/>
                          <a:cs typeface="TH SarabunPSK" pitchFamily="34" charset="-34"/>
                        </a:rPr>
                        <a:t>รวม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th-TH" sz="2000" dirty="0" smtClean="0">
                        <a:latin typeface="TH SarabunPSK" pitchFamily="34" charset="-34"/>
                        <a:ea typeface="SimSun"/>
                        <a:cs typeface="TH SarabunPSK" pitchFamily="34" charset="-34"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 smtClean="0">
                          <a:latin typeface="TH SarabunPSK" pitchFamily="34" charset="-34"/>
                          <a:ea typeface="SimSun"/>
                          <a:cs typeface="TH SarabunPSK" pitchFamily="34" charset="-34"/>
                        </a:rPr>
                        <a:t>17,500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itchFamily="34" charset="-34"/>
                        <a:ea typeface="SimSun"/>
                        <a:cs typeface="TH SarabunPSK" pitchFamily="34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SimSun"/>
                          <a:cs typeface="TH SarabunPSK" pitchFamily="34" charset="-34"/>
                        </a:rPr>
                        <a:t>17,500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th-TH" sz="2000" dirty="0" smtClean="0">
                        <a:latin typeface="TH SarabunPSK" pitchFamily="34" charset="-34"/>
                        <a:ea typeface="SimSun"/>
                        <a:cs typeface="TH SarabunPSK" pitchFamily="34" charset="-34"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 smtClean="0">
                          <a:latin typeface="TH SarabunPSK" pitchFamily="34" charset="-34"/>
                          <a:ea typeface="SimSun"/>
                          <a:cs typeface="TH SarabunPSK" pitchFamily="34" charset="-34"/>
                        </a:rPr>
                        <a:t>0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th-TH" sz="2000" dirty="0" smtClean="0">
                        <a:latin typeface="TH SarabunPSK" pitchFamily="34" charset="-34"/>
                        <a:ea typeface="SimSun"/>
                        <a:cs typeface="TH SarabunPSK" pitchFamily="34" charset="-34"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 smtClean="0">
                          <a:latin typeface="TH SarabunPSK" pitchFamily="34" charset="-34"/>
                          <a:ea typeface="SimSun"/>
                          <a:cs typeface="TH SarabunPSK" pitchFamily="34" charset="-34"/>
                        </a:rPr>
                        <a:t>0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3120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35608" y="620688"/>
            <a:ext cx="7498080" cy="1080120"/>
          </a:xfrm>
        </p:spPr>
        <p:txBody>
          <a:bodyPr>
            <a:normAutofit fontScale="90000"/>
          </a:bodyPr>
          <a:lstStyle/>
          <a:p>
            <a:pPr marL="228600" lvl="0" indent="-182880">
              <a:spcBef>
                <a:spcPct val="20000"/>
              </a:spcBef>
              <a:spcAft>
                <a:spcPts val="300"/>
              </a:spcAft>
            </a:pPr>
            <a:r>
              <a:rPr lang="th-TH" sz="6000" b="1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  <a:latin typeface="Trebuchet MS"/>
                <a:ea typeface="Times New Roman"/>
                <a:cs typeface="TH SarabunPSK"/>
              </a:rPr>
              <a:t>ผลที่คาดว่าจะได้รับ</a:t>
            </a:r>
            <a:r>
              <a:rPr lang="th-TH" sz="600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  <a:latin typeface="Trebuchet MS"/>
                <a:ea typeface="+mn-ea"/>
                <a:cs typeface="IrisUPC"/>
              </a:rPr>
              <a:t/>
            </a:r>
            <a:br>
              <a:rPr lang="th-TH" sz="600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  <a:latin typeface="Trebuchet MS"/>
                <a:ea typeface="+mn-ea"/>
                <a:cs typeface="IrisUPC"/>
              </a:rPr>
            </a:b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435608" y="1844824"/>
            <a:ext cx="7498080" cy="4403576"/>
          </a:xfrm>
        </p:spPr>
        <p:txBody>
          <a:bodyPr/>
          <a:lstStyle/>
          <a:p>
            <a:pPr marL="457200">
              <a:spcAft>
                <a:spcPts val="0"/>
              </a:spcAft>
            </a:pPr>
            <a:r>
              <a:rPr lang="en-US" dirty="0">
                <a:solidFill>
                  <a:srgbClr val="333333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1.</a:t>
            </a:r>
            <a:r>
              <a:rPr lang="th-TH" dirty="0">
                <a:solidFill>
                  <a:srgbClr val="333333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 เด็กเล็กในศูนย์พัฒนาเด็กเล็กเกิดทักษะสมอง </a:t>
            </a:r>
            <a:r>
              <a:rPr lang="en-US" dirty="0">
                <a:solidFill>
                  <a:srgbClr val="333333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EF </a:t>
            </a:r>
            <a:r>
              <a:rPr lang="th-TH" dirty="0">
                <a:solidFill>
                  <a:srgbClr val="333333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โดยการใช้หนังสือนิทานเป็นสื่อ</a:t>
            </a:r>
            <a:r>
              <a:rPr lang="en-US" dirty="0">
                <a:solidFill>
                  <a:srgbClr val="333333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/>
            </a:r>
            <a:br>
              <a:rPr lang="en-US" dirty="0">
                <a:solidFill>
                  <a:srgbClr val="333333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</a:br>
            <a:r>
              <a:rPr lang="en-US" dirty="0">
                <a:solidFill>
                  <a:srgbClr val="333333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2.</a:t>
            </a:r>
            <a:r>
              <a:rPr lang="th-TH" dirty="0">
                <a:solidFill>
                  <a:srgbClr val="333333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 ศูนย์พัฒนาเด็กเล็กมีกระบวนการที่จะส่งเสริมพัฒนาวัฒนธรรมการอ่านให้เกิดขึ้นในศูนย์พัฒนาเด็กเล็กและที่บ้าน</a:t>
            </a:r>
            <a:r>
              <a:rPr lang="en-US" dirty="0">
                <a:solidFill>
                  <a:srgbClr val="333333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/>
            </a:r>
            <a:br>
              <a:rPr lang="en-US" dirty="0">
                <a:solidFill>
                  <a:srgbClr val="333333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</a:br>
            <a:r>
              <a:rPr lang="en-US" dirty="0">
                <a:solidFill>
                  <a:srgbClr val="333333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3. </a:t>
            </a:r>
            <a:r>
              <a:rPr lang="th-TH" dirty="0">
                <a:solidFill>
                  <a:srgbClr val="333333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ครู พ่อแม่ผู้ปกครอง ชุมชน และภาคีเครือข่ายมีส่วนร่วมในการเตรียมความพร้อมเด็กเข้าสู่โลกแห่งศตวรรษที่ </a:t>
            </a:r>
            <a:r>
              <a:rPr lang="en-US" dirty="0">
                <a:solidFill>
                  <a:srgbClr val="333333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21</a:t>
            </a:r>
            <a:endParaRPr lang="en-US" sz="2400" dirty="0">
              <a:latin typeface="TH SarabunPSK" pitchFamily="34" charset="-34"/>
              <a:ea typeface="Times New Roman"/>
              <a:cs typeface="TH SarabunPSK" pitchFamily="34" charset="-34"/>
            </a:endParaRP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31388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35608" y="764704"/>
            <a:ext cx="7498080" cy="1224136"/>
          </a:xfrm>
        </p:spPr>
        <p:txBody>
          <a:bodyPr>
            <a:normAutofit fontScale="90000"/>
          </a:bodyPr>
          <a:lstStyle/>
          <a:p>
            <a:pPr marL="228600" lvl="0" indent="-182880">
              <a:spcBef>
                <a:spcPct val="20000"/>
              </a:spcBef>
              <a:spcAft>
                <a:spcPts val="300"/>
              </a:spcAft>
            </a:pPr>
            <a:r>
              <a:rPr lang="th-TH" sz="6000" b="1" dirty="0">
                <a:solidFill>
                  <a:srgbClr val="464646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Lucida Sans Unicode"/>
                <a:ea typeface="+mn-ea"/>
              </a:rPr>
              <a:t>ปัญหาและอุปสรรค</a:t>
            </a:r>
            <a:r>
              <a:rPr lang="th-TH" sz="220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  <a:latin typeface="Trebuchet MS"/>
                <a:ea typeface="+mn-ea"/>
                <a:cs typeface="IrisUPC"/>
              </a:rPr>
              <a:t/>
            </a:r>
            <a:br>
              <a:rPr lang="th-TH" sz="220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  <a:latin typeface="Trebuchet MS"/>
                <a:ea typeface="+mn-ea"/>
                <a:cs typeface="IrisUPC"/>
              </a:rPr>
            </a:b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435608" y="1844824"/>
            <a:ext cx="7498080" cy="4403576"/>
          </a:xfrm>
        </p:spPr>
        <p:txBody>
          <a:bodyPr/>
          <a:lstStyle/>
          <a:p>
            <a:r>
              <a:rPr lang="en-US" sz="2700" dirty="0">
                <a:solidFill>
                  <a:prstClr val="black"/>
                </a:solidFill>
                <a:latin typeface="Lucida Sans Unicode"/>
                <a:ea typeface="+mj-ea"/>
                <a:cs typeface="+mj-cs"/>
                <a:sym typeface="Wingdings 2"/>
              </a:rPr>
              <a:t></a:t>
            </a:r>
            <a:r>
              <a:rPr lang="th-TH" sz="2700" dirty="0">
                <a:solidFill>
                  <a:prstClr val="black"/>
                </a:solidFill>
                <a:latin typeface="Lucida Sans Unicode"/>
                <a:ea typeface="+mj-ea"/>
                <a:sym typeface="Wingdings 2"/>
              </a:rPr>
              <a:t>   </a:t>
            </a:r>
            <a:r>
              <a:rPr lang="th-TH" sz="4000" dirty="0">
                <a:solidFill>
                  <a:prstClr val="black"/>
                </a:solidFill>
                <a:latin typeface="Lucida Sans Unicode"/>
                <a:ea typeface="+mj-ea"/>
              </a:rPr>
              <a:t>ไม่มี</a:t>
            </a:r>
            <a:r>
              <a:rPr lang="en-US" sz="4000" dirty="0">
                <a:solidFill>
                  <a:prstClr val="black"/>
                </a:solidFill>
                <a:latin typeface="Lucida Sans Unicode"/>
                <a:ea typeface="+mj-ea"/>
                <a:cs typeface="+mj-cs"/>
              </a:rPr>
              <a:t/>
            </a:r>
            <a:br>
              <a:rPr lang="en-US" sz="4000" dirty="0">
                <a:solidFill>
                  <a:prstClr val="black"/>
                </a:solidFill>
                <a:latin typeface="Lucida Sans Unicode"/>
                <a:ea typeface="+mj-ea"/>
                <a:cs typeface="+mj-cs"/>
              </a:rPr>
            </a:br>
            <a:r>
              <a:rPr lang="en-US" sz="2700" dirty="0">
                <a:solidFill>
                  <a:prstClr val="black"/>
                </a:solidFill>
                <a:latin typeface="Lucida Sans Unicode"/>
                <a:ea typeface="+mj-ea"/>
                <a:cs typeface="+mj-cs"/>
                <a:sym typeface="Wingdings"/>
              </a:rPr>
              <a:t></a:t>
            </a:r>
            <a:r>
              <a:rPr lang="th-TH" sz="2700">
                <a:solidFill>
                  <a:prstClr val="black"/>
                </a:solidFill>
                <a:latin typeface="Lucida Sans Unicode"/>
                <a:ea typeface="+mj-ea"/>
                <a:sym typeface="Wingdings"/>
              </a:rPr>
              <a:t>    </a:t>
            </a:r>
            <a:r>
              <a:rPr lang="th-TH" sz="4000">
                <a:solidFill>
                  <a:prstClr val="black"/>
                </a:solidFill>
                <a:latin typeface="Lucida Sans Unicode"/>
                <a:ea typeface="+mj-ea"/>
              </a:rPr>
              <a:t>มี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589037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จุดที่สุด">
  <a:themeElements>
    <a:clrScheme name="จุดที่สุด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จุดที่สุด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จุดที่สุด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37</TotalTime>
  <Words>403</Words>
  <Application>Microsoft Office PowerPoint</Application>
  <PresentationFormat>นำเสนอทางหน้าจอ (4:3)</PresentationFormat>
  <Paragraphs>53</Paragraphs>
  <Slides>9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9</vt:i4>
      </vt:variant>
    </vt:vector>
  </HeadingPairs>
  <TitlesOfParts>
    <vt:vector size="10" baseType="lpstr">
      <vt:lpstr>จุดที่สุด</vt:lpstr>
      <vt:lpstr>โครงการส่งเสริมความฉลาดทางอารมณ์  ส่งเสริมทักษะสมอง EF</vt:lpstr>
      <vt:lpstr>ที่มาของโครงการ</vt:lpstr>
      <vt:lpstr>วัตถุประสงค์ </vt:lpstr>
      <vt:lpstr>เป้าหมาย เด็กและผู้ปกครองศูนย์พัฒนาเด็กเล็กบ้านบาโด จำนวน 160 คน</vt:lpstr>
      <vt:lpstr>วิธีการดำเนินโครงการ 1.การให้ความรู้เกี่ยวกับความฉลาดทางอารมณ์ และส่งเสริมทักษะสมอง EF </vt:lpstr>
      <vt:lpstr>2.กิจกรรมส่งเสริมทักษะสมอง EF โดยใช้หนังสือนิทาน</vt:lpstr>
      <vt:lpstr>งบประมาณ จากกองทุนหลักหลักประกันสุขภาพ       องค์การบริหารส่วนตำบลยะหา จำนวนเงิน 17,500 บาท</vt:lpstr>
      <vt:lpstr>ผลที่คาดว่าจะได้รับ </vt:lpstr>
      <vt:lpstr>ปัญหาและอุปสรรค </vt:lpstr>
    </vt:vector>
  </TitlesOfParts>
  <Company>Sky123.Org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โครงการส่งเสริมความฉลาดทางอารมณ์  ส่งเสริมทักษะสมอง EF</dc:title>
  <dc:creator>User</dc:creator>
  <cp:lastModifiedBy>User</cp:lastModifiedBy>
  <cp:revision>4</cp:revision>
  <dcterms:created xsi:type="dcterms:W3CDTF">2018-09-18T08:39:18Z</dcterms:created>
  <dcterms:modified xsi:type="dcterms:W3CDTF">2018-09-18T09:16:49Z</dcterms:modified>
</cp:coreProperties>
</file>