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5" r:id="rId3"/>
    <p:sldId id="257" r:id="rId4"/>
    <p:sldId id="260" r:id="rId5"/>
    <p:sldId id="262" r:id="rId6"/>
    <p:sldId id="263" r:id="rId7"/>
    <p:sldId id="277" r:id="rId8"/>
    <p:sldId id="267" r:id="rId9"/>
    <p:sldId id="269" r:id="rId10"/>
    <p:sldId id="270" r:id="rId11"/>
    <p:sldId id="268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ลักษณะ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5612C-97CD-41FF-B93E-A7542943CA0B}" type="datetimeFigureOut">
              <a:rPr lang="th-TH" smtClean="0"/>
              <a:t>03/12/63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7BDE-2D94-4C50-A56A-B2DDA5F89A7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63AF-5279-4E06-A444-25580D95CA49}" type="datetimeFigureOut">
              <a:rPr lang="th-TH" smtClean="0"/>
              <a:pPr/>
              <a:t>03/12/63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1F6-2640-49F5-979C-62317AAFDC9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186112"/>
            <a:ext cx="7772400" cy="2386028"/>
          </a:xfrm>
          <a:blipFill>
            <a:blip r:embed="rId2"/>
            <a:tile tx="0" ty="0" sx="100000" sy="100000" flip="none" algn="tl"/>
          </a:blipFill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เรียนประธาน คณะกรรมการกองทุนสุขภาพตำบลดาโต๊ะ</a:t>
            </a:r>
            <a:endParaRPr lang="th-TH" sz="7200" dirty="0"/>
          </a:p>
        </p:txBody>
      </p:sp>
      <p:pic>
        <p:nvPicPr>
          <p:cNvPr id="4" name="รูปภาพ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85723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357554" y="2000241"/>
            <a:ext cx="2500330" cy="71438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ภาพกิจกรรม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14290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(ม.1)</a:t>
            </a:r>
          </a:p>
        </p:txBody>
      </p:sp>
      <p:pic>
        <p:nvPicPr>
          <p:cNvPr id="1026" name="Picture 2" descr="C:\Users\ASUS550J\Downloads\คัดกรองม.1 6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53818"/>
            <a:ext cx="1928826" cy="1446620"/>
          </a:xfrm>
          <a:prstGeom prst="rect">
            <a:avLst/>
          </a:prstGeom>
          <a:noFill/>
        </p:spPr>
      </p:pic>
      <p:pic>
        <p:nvPicPr>
          <p:cNvPr id="1027" name="Picture 3" descr="C:\Users\ASUS550J\Downloads\คัดกรองม.1 6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96892"/>
            <a:ext cx="1928826" cy="1446620"/>
          </a:xfrm>
          <a:prstGeom prst="rect">
            <a:avLst/>
          </a:prstGeom>
          <a:noFill/>
        </p:spPr>
      </p:pic>
      <p:pic>
        <p:nvPicPr>
          <p:cNvPr id="1028" name="Picture 4" descr="C:\Users\ASUS550J\Downloads\คัดกรองม.1 64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893512"/>
            <a:ext cx="2524099" cy="1893074"/>
          </a:xfrm>
          <a:prstGeom prst="rect">
            <a:avLst/>
          </a:prstGeom>
          <a:noFill/>
        </p:spPr>
      </p:pic>
      <p:pic>
        <p:nvPicPr>
          <p:cNvPr id="1029" name="Picture 5" descr="C:\Users\ASUS550J\Downloads\คัดกรองม.1 6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786058"/>
            <a:ext cx="2500330" cy="1928826"/>
          </a:xfrm>
          <a:prstGeom prst="rect">
            <a:avLst/>
          </a:prstGeom>
          <a:noFill/>
        </p:spPr>
      </p:pic>
      <p:pic>
        <p:nvPicPr>
          <p:cNvPr id="1030" name="Picture 6" descr="C:\Users\ASUS550J\Downloads\คัดกรองม.1 64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322139"/>
            <a:ext cx="1952596" cy="1464447"/>
          </a:xfrm>
          <a:prstGeom prst="rect">
            <a:avLst/>
          </a:prstGeom>
          <a:noFill/>
        </p:spPr>
      </p:pic>
      <p:pic>
        <p:nvPicPr>
          <p:cNvPr id="1031" name="Picture 7" descr="C:\Users\ASUS550J\Downloads\คัดกรอง23363_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8819" y="2786058"/>
            <a:ext cx="1490635" cy="1987065"/>
          </a:xfrm>
          <a:prstGeom prst="rect">
            <a:avLst/>
          </a:prstGeom>
          <a:noFill/>
        </p:spPr>
      </p:pic>
      <p:pic>
        <p:nvPicPr>
          <p:cNvPr id="1032" name="Picture 8" descr="C:\Users\ASUS550J\Downloads\คัดกรอง23363_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143116"/>
            <a:ext cx="1643074" cy="2190272"/>
          </a:xfrm>
          <a:prstGeom prst="rect">
            <a:avLst/>
          </a:prstGeom>
          <a:noFill/>
        </p:spPr>
      </p:pic>
      <p:pic>
        <p:nvPicPr>
          <p:cNvPr id="1033" name="Picture 9" descr="C:\Users\ASUS550J\Downloads\คัดกรอง23363_11.jpg"/>
          <p:cNvPicPr>
            <a:picLocks noChangeAspect="1" noChangeArrowheads="1"/>
          </p:cNvPicPr>
          <p:nvPr/>
        </p:nvPicPr>
        <p:blipFill>
          <a:blip r:embed="rId9" cstate="print"/>
          <a:srcRect t="13120" b="12535"/>
          <a:stretch>
            <a:fillRect/>
          </a:stretch>
        </p:blipFill>
        <p:spPr bwMode="auto">
          <a:xfrm>
            <a:off x="7072330" y="4521408"/>
            <a:ext cx="1714512" cy="2265177"/>
          </a:xfrm>
          <a:prstGeom prst="rect">
            <a:avLst/>
          </a:prstGeom>
          <a:noFill/>
        </p:spPr>
      </p:pic>
      <p:pic>
        <p:nvPicPr>
          <p:cNvPr id="1034" name="Picture 10" descr="C:\Users\ASUS550J\Downloads\คัดกรอง23363_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4929198"/>
            <a:ext cx="1364736" cy="18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572500" cy="414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40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60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57.3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42.7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357554" y="2000241"/>
            <a:ext cx="2500330" cy="71438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ภาพกิจกรรม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(ม.2)</a:t>
            </a:r>
          </a:p>
        </p:txBody>
      </p:sp>
      <p:pic>
        <p:nvPicPr>
          <p:cNvPr id="1032" name="Picture 8" descr="C:\Users\ASUS550J\Downloads\คัดกรอง23363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214950"/>
            <a:ext cx="2333631" cy="1312667"/>
          </a:xfrm>
          <a:prstGeom prst="rect">
            <a:avLst/>
          </a:prstGeom>
          <a:noFill/>
        </p:spPr>
      </p:pic>
      <p:pic>
        <p:nvPicPr>
          <p:cNvPr id="1033" name="Picture 9" descr="C:\Users\ASUS550J\Downloads\คัดกรอง23363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214950"/>
            <a:ext cx="2286016" cy="1285884"/>
          </a:xfrm>
          <a:prstGeom prst="rect">
            <a:avLst/>
          </a:prstGeom>
          <a:noFill/>
        </p:spPr>
      </p:pic>
      <p:pic>
        <p:nvPicPr>
          <p:cNvPr id="1034" name="Picture 10" descr="C:\Users\ASUS550J\Downloads\คัดกรอง23363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643182"/>
            <a:ext cx="1571604" cy="2095472"/>
          </a:xfrm>
          <a:prstGeom prst="rect">
            <a:avLst/>
          </a:prstGeom>
          <a:noFill/>
        </p:spPr>
      </p:pic>
      <p:pic>
        <p:nvPicPr>
          <p:cNvPr id="1037" name="Picture 13" descr="C:\Users\ASUS550J\Downloads\คัดกรองม.2 64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00372"/>
            <a:ext cx="2286017" cy="1714513"/>
          </a:xfrm>
          <a:prstGeom prst="rect">
            <a:avLst/>
          </a:prstGeom>
          <a:noFill/>
        </p:spPr>
      </p:pic>
      <p:pic>
        <p:nvPicPr>
          <p:cNvPr id="1038" name="Picture 14" descr="C:\Users\ASUS550J\Downloads\คัดกรองม.2 64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636"/>
            <a:ext cx="3286148" cy="1478767"/>
          </a:xfrm>
          <a:prstGeom prst="rect">
            <a:avLst/>
          </a:prstGeom>
          <a:noFill/>
        </p:spPr>
      </p:pic>
      <p:pic>
        <p:nvPicPr>
          <p:cNvPr id="1039" name="Picture 15" descr="C:\Users\ASUS550J\Downloads\คัดกรองม.2 64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036124"/>
            <a:ext cx="2238347" cy="1678760"/>
          </a:xfrm>
          <a:prstGeom prst="rect">
            <a:avLst/>
          </a:prstGeom>
          <a:noFill/>
        </p:spPr>
      </p:pic>
      <p:pic>
        <p:nvPicPr>
          <p:cNvPr id="1040" name="Picture 16" descr="C:\Users\ASUS550J\Downloads\คัดกรองม.2 64_ข้าว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357562"/>
            <a:ext cx="152400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572500" cy="414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37.1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62.9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60</a:t>
                      </a:r>
                      <a:r>
                        <a:rPr lang="en-US" sz="360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40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357554" y="2000241"/>
            <a:ext cx="2500330" cy="71438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ภาพกิจกรรม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85720" y="214290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420000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(ม.3)</a:t>
            </a:r>
            <a:endParaRPr kumimoji="0" lang="th-TH" sz="5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_Layiji MaHaNiYom V 1.2" pitchFamily="2" charset="0"/>
              <a:ea typeface="+mj-ea"/>
              <a:cs typeface="_Layiji MaHaNiYom V 1.2" pitchFamily="2" charset="0"/>
            </a:endParaRPr>
          </a:p>
        </p:txBody>
      </p:sp>
      <p:pic>
        <p:nvPicPr>
          <p:cNvPr id="1026" name="Picture 2" descr="C:\Users\ASUS550J\Downloads\คัดกรองม.3 ปี64_๒๐๑๐๒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00372"/>
            <a:ext cx="1987066" cy="1490636"/>
          </a:xfrm>
          <a:prstGeom prst="rect">
            <a:avLst/>
          </a:prstGeom>
          <a:noFill/>
        </p:spPr>
      </p:pic>
      <p:pic>
        <p:nvPicPr>
          <p:cNvPr id="1027" name="Picture 3" descr="C:\Users\ASUS550J\Downloads\คัดกรองม.3 ปี6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1203965" cy="1604924"/>
          </a:xfrm>
          <a:prstGeom prst="rect">
            <a:avLst/>
          </a:prstGeom>
          <a:noFill/>
        </p:spPr>
      </p:pic>
      <p:pic>
        <p:nvPicPr>
          <p:cNvPr id="1028" name="Picture 4" descr="C:\Users\ASUS550J\Downloads\คัดกรองม.3 ปี6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1604924" cy="1203965"/>
          </a:xfrm>
          <a:prstGeom prst="rect">
            <a:avLst/>
          </a:prstGeom>
          <a:noFill/>
        </p:spPr>
      </p:pic>
      <p:pic>
        <p:nvPicPr>
          <p:cNvPr id="1030" name="Picture 6" descr="C:\Users\ASUS550J\Downloads\คัดกรอง23363_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786322"/>
            <a:ext cx="2158972" cy="1214422"/>
          </a:xfrm>
          <a:prstGeom prst="rect">
            <a:avLst/>
          </a:prstGeom>
          <a:noFill/>
        </p:spPr>
      </p:pic>
      <p:pic>
        <p:nvPicPr>
          <p:cNvPr id="1031" name="Picture 7" descr="C:\Users\ASUS550J\Downloads\คัดกรอง23363_28.jpg"/>
          <p:cNvPicPr>
            <a:picLocks noChangeAspect="1" noChangeArrowheads="1"/>
          </p:cNvPicPr>
          <p:nvPr/>
        </p:nvPicPr>
        <p:blipFill>
          <a:blip r:embed="rId6" cstate="print"/>
          <a:srcRect b="10862"/>
          <a:stretch>
            <a:fillRect/>
          </a:stretch>
        </p:blipFill>
        <p:spPr bwMode="auto">
          <a:xfrm>
            <a:off x="4929190" y="3286124"/>
            <a:ext cx="1334998" cy="2115536"/>
          </a:xfrm>
          <a:prstGeom prst="rect">
            <a:avLst/>
          </a:prstGeom>
          <a:noFill/>
        </p:spPr>
      </p:pic>
      <p:pic>
        <p:nvPicPr>
          <p:cNvPr id="1032" name="Picture 8" descr="C:\Users\ASUS550J\Downloads\คัดกรอง23363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0414" y="4857760"/>
            <a:ext cx="1962114" cy="1471917"/>
          </a:xfrm>
          <a:prstGeom prst="rect">
            <a:avLst/>
          </a:prstGeom>
          <a:noFill/>
        </p:spPr>
      </p:pic>
      <p:pic>
        <p:nvPicPr>
          <p:cNvPr id="1033" name="Picture 9" descr="C:\Users\ASUS550J\Downloads\คัดกรอง23363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000372"/>
            <a:ext cx="19998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572500" cy="414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34.6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65.4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51.5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48.5</a:t>
                      </a:r>
                      <a:r>
                        <a:rPr lang="en-US" sz="360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(ม.4)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357554" y="2000241"/>
            <a:ext cx="2500330" cy="71438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ภาพกิจกรรม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(ม.4)</a:t>
            </a:r>
          </a:p>
        </p:txBody>
      </p:sp>
      <p:pic>
        <p:nvPicPr>
          <p:cNvPr id="1026" name="Picture 2" descr="C:\Users\ASUS550J\Downloads\คัดกรองม.4 6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23" y="4572008"/>
            <a:ext cx="1809763" cy="1357322"/>
          </a:xfrm>
          <a:prstGeom prst="rect">
            <a:avLst/>
          </a:prstGeom>
          <a:noFill/>
        </p:spPr>
      </p:pic>
      <p:pic>
        <p:nvPicPr>
          <p:cNvPr id="1027" name="Picture 3" descr="C:\Users\ASUS550J\Downloads\คัดกรองม.4 6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59" y="5072075"/>
            <a:ext cx="1809763" cy="1357322"/>
          </a:xfrm>
          <a:prstGeom prst="rect">
            <a:avLst/>
          </a:prstGeom>
          <a:noFill/>
        </p:spPr>
      </p:pic>
      <p:pic>
        <p:nvPicPr>
          <p:cNvPr id="1028" name="Picture 4" descr="C:\Users\ASUS550J\Downloads\คัดกรองม.4 64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68" y="2928934"/>
            <a:ext cx="1809718" cy="1357289"/>
          </a:xfrm>
          <a:prstGeom prst="rect">
            <a:avLst/>
          </a:prstGeom>
          <a:noFill/>
        </p:spPr>
      </p:pic>
      <p:pic>
        <p:nvPicPr>
          <p:cNvPr id="1029" name="Picture 5" descr="C:\Users\ASUS550J\Downloads\คัดกรองม.4 64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1809720" cy="1357290"/>
          </a:xfrm>
          <a:prstGeom prst="rect">
            <a:avLst/>
          </a:prstGeom>
          <a:noFill/>
        </p:spPr>
      </p:pic>
      <p:pic>
        <p:nvPicPr>
          <p:cNvPr id="1030" name="Picture 6" descr="C:\Users\ASUS550J\Downloads\คัดกรองม.4 64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3115"/>
            <a:ext cx="1785950" cy="1285885"/>
          </a:xfrm>
          <a:prstGeom prst="rect">
            <a:avLst/>
          </a:prstGeom>
          <a:noFill/>
        </p:spPr>
      </p:pic>
      <p:pic>
        <p:nvPicPr>
          <p:cNvPr id="1031" name="Picture 7" descr="C:\Users\ASUS550J\Downloads\คัดกรองม.4 64_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25" y="2928935"/>
            <a:ext cx="1809763" cy="1357322"/>
          </a:xfrm>
          <a:prstGeom prst="rect">
            <a:avLst/>
          </a:prstGeom>
          <a:noFill/>
        </p:spPr>
      </p:pic>
      <p:pic>
        <p:nvPicPr>
          <p:cNvPr id="11" name="รูปภาพ 10" descr="C:\Users\ASUS550J\Desktop\New folder\2585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611" y="2214554"/>
            <a:ext cx="1766355" cy="216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รูปภาพ 11" descr="C:\Users\ASUS550J\Desktop\New folder\557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1473" y="4643446"/>
            <a:ext cx="2012493" cy="16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 descr="C:\Users\ASUS550J\Desktop\New folder\557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541636"/>
            <a:ext cx="1327381" cy="17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572500" cy="414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43.3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56.7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35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65</a:t>
                      </a:r>
                      <a:r>
                        <a:rPr lang="en-US" sz="360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357554" y="2000241"/>
            <a:ext cx="2500330" cy="71438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ภาพกิจกรรม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(ม.5)</a:t>
            </a:r>
          </a:p>
        </p:txBody>
      </p:sp>
      <p:pic>
        <p:nvPicPr>
          <p:cNvPr id="5" name="Picture 2" descr="C:\Users\ASUS550J\Downloads\คัดดกรองม.5 ปี64_1.jpg"/>
          <p:cNvPicPr>
            <a:picLocks noChangeAspect="1" noChangeArrowheads="1"/>
          </p:cNvPicPr>
          <p:nvPr/>
        </p:nvPicPr>
        <p:blipFill>
          <a:blip r:embed="rId2" cstate="print"/>
          <a:srcRect t="18052" b="12747"/>
          <a:stretch>
            <a:fillRect/>
          </a:stretch>
        </p:blipFill>
        <p:spPr bwMode="auto">
          <a:xfrm>
            <a:off x="500034" y="2000240"/>
            <a:ext cx="1857388" cy="1590999"/>
          </a:xfrm>
          <a:prstGeom prst="rect">
            <a:avLst/>
          </a:prstGeom>
          <a:noFill/>
        </p:spPr>
      </p:pic>
      <p:pic>
        <p:nvPicPr>
          <p:cNvPr id="6" name="Picture 3" descr="C:\Users\ASUS550J\Downloads\คัดดกรองม.5 ปี6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96892"/>
            <a:ext cx="1928826" cy="1446620"/>
          </a:xfrm>
          <a:prstGeom prst="rect">
            <a:avLst/>
          </a:prstGeom>
          <a:noFill/>
        </p:spPr>
      </p:pic>
      <p:pic>
        <p:nvPicPr>
          <p:cNvPr id="7" name="Picture 4" descr="C:\Users\ASUS550J\Downloads\คัดดกรองม.5 ปี64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1905013" cy="1428760"/>
          </a:xfrm>
          <a:prstGeom prst="rect">
            <a:avLst/>
          </a:prstGeom>
          <a:noFill/>
        </p:spPr>
      </p:pic>
      <p:pic>
        <p:nvPicPr>
          <p:cNvPr id="8" name="Picture 5" descr="C:\Users\ASUS550J\Downloads\คัดดกรองม.5 ปี64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68528"/>
            <a:ext cx="1928827" cy="1446620"/>
          </a:xfrm>
          <a:prstGeom prst="rect">
            <a:avLst/>
          </a:prstGeom>
          <a:noFill/>
        </p:spPr>
      </p:pic>
      <p:pic>
        <p:nvPicPr>
          <p:cNvPr id="9" name="Picture 6" descr="C:\Users\ASUS550J\Downloads\คัดดกรองม.5 ปี64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5" y="4643446"/>
            <a:ext cx="1809763" cy="1357322"/>
          </a:xfrm>
          <a:prstGeom prst="rect">
            <a:avLst/>
          </a:prstGeom>
          <a:noFill/>
        </p:spPr>
      </p:pic>
      <p:pic>
        <p:nvPicPr>
          <p:cNvPr id="10" name="Picture 7" descr="C:\Users\ASUS550J\Downloads\คัดดกรองม.5 ปี64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928934"/>
            <a:ext cx="1905013" cy="1428760"/>
          </a:xfrm>
          <a:prstGeom prst="rect">
            <a:avLst/>
          </a:prstGeom>
          <a:noFill/>
        </p:spPr>
      </p:pic>
      <p:pic>
        <p:nvPicPr>
          <p:cNvPr id="1026" name="Picture 2" descr="C:\Users\ASUS550J\Downloads\คัดกรอง23363_12.jpg"/>
          <p:cNvPicPr>
            <a:picLocks noChangeAspect="1" noChangeArrowheads="1"/>
          </p:cNvPicPr>
          <p:nvPr/>
        </p:nvPicPr>
        <p:blipFill>
          <a:blip r:embed="rId8" cstate="print"/>
          <a:srcRect t="16466" b="14379"/>
          <a:stretch>
            <a:fillRect/>
          </a:stretch>
        </p:blipFill>
        <p:spPr bwMode="auto">
          <a:xfrm>
            <a:off x="4643438" y="4500570"/>
            <a:ext cx="1643074" cy="2019263"/>
          </a:xfrm>
          <a:prstGeom prst="rect">
            <a:avLst/>
          </a:prstGeom>
          <a:noFill/>
        </p:spPr>
      </p:pic>
      <p:pic>
        <p:nvPicPr>
          <p:cNvPr id="1027" name="Picture 3" descr="C:\Users\ASUS550J\Downloads\คัดกรอง23363_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143116"/>
            <a:ext cx="1571636" cy="2095042"/>
          </a:xfrm>
          <a:prstGeom prst="rect">
            <a:avLst/>
          </a:prstGeom>
          <a:noFill/>
        </p:spPr>
      </p:pic>
      <p:pic>
        <p:nvPicPr>
          <p:cNvPr id="1028" name="Picture 4" descr="C:\Users\ASUS550J\Downloads\คัดกรอง23363_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4429132"/>
            <a:ext cx="1643074" cy="219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57250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643084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35.4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64.6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54.9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45.1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สรุปทั้งตำบล(</a:t>
            </a: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เป้าหมาย 690</a:t>
            </a:r>
            <a:r>
              <a:rPr kumimoji="0" lang="th-TH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 </a:t>
            </a:r>
            <a:r>
              <a:rPr kumimoji="0" lang="th-TH" sz="4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คน)</a:t>
            </a:r>
            <a:endParaRPr kumimoji="0" lang="th-TH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_Layiji MaHaNiYom V 1.2" pitchFamily="2" charset="0"/>
              <a:ea typeface="+mj-ea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1472" y="3143248"/>
            <a:ext cx="8001056" cy="25717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5400" u="sng" dirty="0" smtClean="0">
                <a:latin typeface="_Layiji MaHaNiYom V 1.2" pitchFamily="2" charset="0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5400" dirty="0" smtClean="0">
                <a:latin typeface="_Layiji MaHaNiYom V 1.2" pitchFamily="2" charset="0"/>
                <a:cs typeface="_Layiji MaHaNiYom V 1.2" pitchFamily="2" charset="0"/>
              </a:rPr>
              <a:t>วงเงิน 18,295 บาท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6"/>
          <p:cNvSpPr txBox="1"/>
          <p:nvPr/>
        </p:nvSpPr>
        <p:spPr>
          <a:xfrm>
            <a:off x="214283" y="1414051"/>
            <a:ext cx="8715435" cy="28007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i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ขอขอบคุณ </a:t>
            </a:r>
            <a:r>
              <a:rPr lang="th-TH" sz="6600" b="1" i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ประธาน </a:t>
            </a:r>
            <a:r>
              <a:rPr lang="th-TH" sz="6600" b="1" i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คณะกรรมการกองทุนสุขภาพตำบลดาโต๊ะ</a:t>
            </a:r>
            <a:endParaRPr lang="th-TH" sz="6600" b="1" i="1" u="sng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4643446"/>
            <a:ext cx="7745514" cy="12093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i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จบการนำเสนอ ค่ะ</a:t>
            </a:r>
            <a:endParaRPr lang="th-TH" sz="5400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125923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/>
          <a:lstStyle/>
          <a:p>
            <a:r>
              <a:rPr lang="th-TH" b="1" dirty="0">
                <a:latin typeface="_Layiji MaHaNiYom V 1.2" pitchFamily="2" charset="0"/>
                <a:cs typeface="_Layiji MaHaNiYom V 1.2" pitchFamily="2" charset="0"/>
              </a:rPr>
              <a:t>วัตถุประสงค์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	1.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เพื่อส่งเสริมให้ประชาชนกลุ่มเป้าหมาย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ได้รับการ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คัดกรองความดัน และ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เบาหวาน</a:t>
            </a:r>
          </a:p>
          <a:p>
            <a:r>
              <a:rPr lang="th-TH" b="1" dirty="0">
                <a:latin typeface="_Layiji MaHaNiYom V 1.2" pitchFamily="2" charset="0"/>
                <a:cs typeface="_Layiji MaHaNiYom V 1.2" pitchFamily="2" charset="0"/>
              </a:rPr>
              <a:t>ตัวชี้วัดความสำเร็จ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	1.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ร้อยละของประชาชนกลุ่มเป้าหมายได้รับการคัดกรองความดัน และเบาหวาน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43956" cy="165416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th-TH" sz="5400" b="1" u="sng" dirty="0">
                <a:latin typeface="_Layiji MaHaNiYom V 1.2" pitchFamily="2" charset="0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000241"/>
            <a:ext cx="8501122" cy="3500462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/>
          <a:lstStyle/>
          <a:p>
            <a:pPr>
              <a:buNone/>
            </a:pPr>
            <a:r>
              <a:rPr lang="th-TH" u="sng" dirty="0" smtClean="0">
                <a:latin typeface="_Layiji MaHaNiYom V 1.2" pitchFamily="2" charset="0"/>
                <a:cs typeface="_Layiji MaHaNiYom V 1.2" pitchFamily="2" charset="0"/>
              </a:rPr>
              <a:t>กิจกรรมที่ 1.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จัดประชุมชี้แจง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1.1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เจ้าหน้าที่ชี้แจงให้กับ </a:t>
            </a:r>
            <a:r>
              <a:rPr lang="th-TH" dirty="0" err="1">
                <a:latin typeface="_Layiji MaHaNiYom V 1.2" pitchFamily="2" charset="0"/>
                <a:cs typeface="_Layiji MaHaNiYom V 1.2" pitchFamily="2" charset="0"/>
              </a:rPr>
              <a:t>อส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ม.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เรื่องโรค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ความดันโลหิต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สูงและโรคเบาหวาน</a:t>
            </a:r>
            <a:endParaRPr lang="en-US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1.2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ประชาสัมพันธ์โครงการ โดย</a:t>
            </a:r>
            <a:r>
              <a:rPr lang="th-TH" dirty="0" err="1">
                <a:latin typeface="_Layiji MaHaNiYom V 1.2" pitchFamily="2" charset="0"/>
                <a:cs typeface="_Layiji MaHaNiYom V 1.2" pitchFamily="2" charset="0"/>
              </a:rPr>
              <a:t>ให้อสม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.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ติดตามเยี่ยมบ้าน กลุ่มเป้าหมาย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35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ปีขึ้น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ไป</a:t>
            </a:r>
          </a:p>
          <a:p>
            <a:pPr>
              <a:buNone/>
            </a:pP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- ค่าอาหารกลางวัน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50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x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7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 คน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=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350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ค่าอาหารว่าง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 25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x 2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มื้อ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 x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7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คน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=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350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929330"/>
            <a:ext cx="6786610" cy="707886"/>
          </a:xfrm>
          <a:prstGeom prst="rect">
            <a:avLst/>
          </a:prstGeom>
          <a:solidFill>
            <a:srgbClr val="CC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ดำเนินการแล้ว  วันที่  1  เมษายน  2563</a:t>
            </a:r>
            <a:endParaRPr lang="th-TH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43956" cy="165416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th-TH" sz="5400" b="1" u="sng" dirty="0">
                <a:latin typeface="_Layiji MaHaNiYom V 1.2" pitchFamily="2" charset="0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000240"/>
            <a:ext cx="8501122" cy="4143404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sz="5100" u="sng" dirty="0" smtClean="0">
                <a:latin typeface="_Layiji MaHaNiYom V 1.2" pitchFamily="2" charset="0"/>
                <a:cs typeface="_Layiji MaHaNiYom V 1.2" pitchFamily="2" charset="0"/>
              </a:rPr>
              <a:t>กิจกรรมที่ 2.</a:t>
            </a:r>
            <a:r>
              <a:rPr lang="th-TH" sz="5100" dirty="0" smtClean="0">
                <a:latin typeface="_Layiji MaHaNiYom V 1.2" pitchFamily="2" charset="0"/>
                <a:cs typeface="_Layiji MaHaNiYom V 1.2" pitchFamily="2" charset="0"/>
              </a:rPr>
              <a:t> ออกหน่วยคัดกรอง</a:t>
            </a:r>
            <a:endParaRPr lang="en-US" sz="51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5100" dirty="0" smtClean="0">
                <a:latin typeface="_Layiji MaHaNiYom V 1.2" pitchFamily="2" charset="0"/>
                <a:cs typeface="_Layiji MaHaNiYom V 1.2" pitchFamily="2" charset="0"/>
              </a:rPr>
              <a:t>2.1 </a:t>
            </a:r>
            <a:r>
              <a:rPr lang="th-TH" sz="5100" dirty="0">
                <a:latin typeface="_Layiji MaHaNiYom V 1.2" pitchFamily="2" charset="0"/>
                <a:cs typeface="_Layiji MaHaNiYom V 1.2" pitchFamily="2" charset="0"/>
              </a:rPr>
              <a:t>คัดกรองความดัน และเบาหวาน กลุ่มเป้าหมาย </a:t>
            </a:r>
            <a:r>
              <a:rPr lang="en-US" sz="5100" dirty="0">
                <a:latin typeface="_Layiji MaHaNiYom V 1.2" pitchFamily="2" charset="0"/>
                <a:cs typeface="_Layiji MaHaNiYom V 1.2" pitchFamily="2" charset="0"/>
              </a:rPr>
              <a:t>35</a:t>
            </a:r>
            <a:r>
              <a:rPr lang="th-TH" sz="5100" dirty="0">
                <a:latin typeface="_Layiji MaHaNiYom V 1.2" pitchFamily="2" charset="0"/>
                <a:cs typeface="_Layiji MaHaNiYom V 1.2" pitchFamily="2" charset="0"/>
              </a:rPr>
              <a:t> ปีขึ้นไป</a:t>
            </a:r>
            <a:endParaRPr lang="en-US" sz="5100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ค่าอาหารเช้าและเครื่องดื่มหลังจากคัดกรอง 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50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บาท 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x 150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คน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 =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7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,5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00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-  ค่าจัดทำป้ายไวนิล ขนาดยาว 2 เมตร กว้าง 1 เมตร 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= 500 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บาท</a:t>
            </a:r>
          </a:p>
          <a:p>
            <a:pPr>
              <a:buNone/>
            </a:pP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เครื่องตรวจน้ำตาลในเลือด 1 เครื่อง ราคา 1,750 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แถบตรวจน้ำตาลในเลือด 7 กล่อง 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x 560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 บาท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 =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 3,920 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-  เครื่องวัดความดันโลหิต 1 เครื่อง ราคา 2,550 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-  เครื่องชั่งน้ำหนัก 1 เครื่อง ราคา 600 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เข็มเจาะปลายนิ้ว 5 กล่อง</a:t>
            </a: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 x 110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บาท = 550บาท</a:t>
            </a:r>
            <a:endParaRPr lang="en-US" sz="3400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sz="3400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sz="3400" dirty="0" smtClean="0">
                <a:latin typeface="_Layiji MaHaNiYom V 1.2" pitchFamily="2" charset="0"/>
                <a:cs typeface="_Layiji MaHaNiYom V 1.2" pitchFamily="2" charset="0"/>
              </a:rPr>
              <a:t>สายวัด 1 เส้น ราคา 50 บาท</a:t>
            </a:r>
            <a:endParaRPr lang="th-TH" sz="34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6078700"/>
            <a:ext cx="6786610" cy="707886"/>
          </a:xfrm>
          <a:prstGeom prst="rect">
            <a:avLst/>
          </a:prstGeom>
          <a:solidFill>
            <a:srgbClr val="CC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ดำเนินการแล้ว  วันที่  1  มิถุนายน  2563</a:t>
            </a:r>
            <a:endParaRPr lang="th-TH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43956" cy="165416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th-TH" sz="5400" b="1" u="sng" dirty="0">
                <a:latin typeface="_Layiji MaHaNiYom V 1.2" pitchFamily="2" charset="0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000241"/>
            <a:ext cx="8501122" cy="3500462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/>
          <a:lstStyle/>
          <a:p>
            <a:pPr>
              <a:buNone/>
            </a:pPr>
            <a:r>
              <a:rPr lang="th-TH" u="sng" dirty="0" smtClean="0">
                <a:latin typeface="_Layiji MaHaNiYom V 1.2" pitchFamily="2" charset="0"/>
                <a:cs typeface="_Layiji MaHaNiYom V 1.2" pitchFamily="2" charset="0"/>
              </a:rPr>
              <a:t>กิจกรรมที่ 3.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ติดตาม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หลังจากคัดกรอง 1 เดือน </a:t>
            </a:r>
            <a:endParaRPr lang="th-TH" dirty="0" smtClean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dirty="0"/>
              <a:t>-  </a:t>
            </a:r>
            <a:r>
              <a:rPr lang="th-TH" sz="2800" dirty="0">
                <a:latin typeface="_Layiji MaHaNiYom V 1.2" pitchFamily="2" charset="0"/>
                <a:cs typeface="_Layiji MaHaNiYom V 1.2" pitchFamily="2" charset="0"/>
              </a:rPr>
              <a:t>สำหรับกลุ่มเป้าหมายที่มีผลคัดกรองอยู่ในระดับเสี่ยงจะมีการติดตามคัดกรองซ้ำ</a:t>
            </a:r>
            <a:r>
              <a:rPr lang="th-TH" sz="2800" dirty="0" smtClean="0">
                <a:latin typeface="_Layiji MaHaNiYom V 1.2" pitchFamily="2" charset="0"/>
                <a:cs typeface="_Layiji MaHaNiYom V 1.2" pitchFamily="2" charset="0"/>
              </a:rPr>
              <a:t>ที่บ้าน</a:t>
            </a:r>
            <a:r>
              <a:rPr lang="th-TH" sz="2800" dirty="0">
                <a:latin typeface="_Layiji MaHaNiYom V 1.2" pitchFamily="2" charset="0"/>
                <a:cs typeface="_Layiji MaHaNiYom V 1.2" pitchFamily="2" charset="0"/>
              </a:rPr>
              <a:t>อีก 1 ครั้ง หากผลยังอยู่ในระดับเสี่ยงจะมีการส่งต่อไปยังโรงพยาบาลส่งเสริมสุขภาพตำบลดาโต๊ะ เพื่อติดตามและเข้ากระบวนการปรับเปลี่ยนพฤติกรรม</a:t>
            </a:r>
            <a:r>
              <a:rPr lang="th-TH" sz="2800" dirty="0" smtClean="0">
                <a:latin typeface="_Layiji MaHaNiYom V 1.2" pitchFamily="2" charset="0"/>
                <a:cs typeface="_Layiji MaHaNiYom V 1.2" pitchFamily="2" charset="0"/>
              </a:rPr>
              <a:t>ต่อไป</a:t>
            </a:r>
          </a:p>
          <a:p>
            <a:pPr>
              <a:buNone/>
            </a:pPr>
            <a:endParaRPr lang="en-US" sz="2800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ค่าอาหารว่าง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 25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x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7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คน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=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175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บาท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857892"/>
            <a:ext cx="6786610" cy="707886"/>
          </a:xfrm>
          <a:prstGeom prst="rect">
            <a:avLst/>
          </a:prstGeom>
          <a:solidFill>
            <a:srgbClr val="CC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ดำเนินการแล้ว  วันที่  1  กรกฎาคม  2563</a:t>
            </a:r>
            <a:endParaRPr lang="th-TH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125923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latin typeface="_Layiji MaHaNiYom V 1.2" pitchFamily="2" charset="0"/>
                <a:cs typeface="_Layiji MaHaNiYom V 1.2" pitchFamily="2" charset="0"/>
              </a:rPr>
              <a:t>ผล</a:t>
            </a:r>
            <a:r>
              <a:rPr lang="th-TH" sz="3600" b="1" dirty="0">
                <a:latin typeface="_Layiji MaHaNiYom V 1.2" pitchFamily="2" charset="0"/>
                <a:cs typeface="_Layiji MaHaNiYom V 1.2" pitchFamily="2" charset="0"/>
              </a:rPr>
              <a:t>ที่คาดว่าจะได้รับ</a:t>
            </a:r>
            <a:endParaRPr lang="en-US" sz="3600" dirty="0"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	๑. </a:t>
            </a:r>
            <a:r>
              <a:rPr lang="th-TH" sz="3600" dirty="0">
                <a:latin typeface="_Layiji MaHaNiYom V 1.2" pitchFamily="2" charset="0"/>
                <a:cs typeface="_Layiji MaHaNiYom V 1.2" pitchFamily="2" charset="0"/>
              </a:rPr>
              <a:t>กลุ่มเป้าหมายอายุ </a:t>
            </a:r>
            <a:r>
              <a:rPr lang="en-US" sz="3600" dirty="0">
                <a:latin typeface="_Layiji MaHaNiYom V 1.2" pitchFamily="2" charset="0"/>
                <a:cs typeface="_Layiji MaHaNiYom V 1.2" pitchFamily="2" charset="0"/>
              </a:rPr>
              <a:t>35</a:t>
            </a:r>
            <a:r>
              <a:rPr lang="th-TH" sz="3600" dirty="0">
                <a:latin typeface="_Layiji MaHaNiYom V 1.2" pitchFamily="2" charset="0"/>
                <a:cs typeface="_Layiji MaHaNiYom V 1.2" pitchFamily="2" charset="0"/>
              </a:rPr>
              <a:t> ปีขึ้นไปได้รับการคัดกรองความดัน และเบาหวาน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7158" y="274638"/>
            <a:ext cx="8543956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</a:t>
            </a:r>
          </a:p>
        </p:txBody>
      </p:sp>
      <p:pic>
        <p:nvPicPr>
          <p:cNvPr id="5" name="รูปภาพ 4" descr="C:\Users\ASUS550J\Desktop\ปิงปอง 7สี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14561"/>
            <a:ext cx="5468934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ลูกศรขวา 5"/>
          <p:cNvSpPr/>
          <p:nvPr/>
        </p:nvSpPr>
        <p:spPr>
          <a:xfrm>
            <a:off x="2285984" y="3786190"/>
            <a:ext cx="100013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3429000"/>
            <a:ext cx="1643074" cy="1714512"/>
          </a:xfrm>
          <a:noFill/>
          <a:ln w="38100">
            <a:solidFill>
              <a:schemeClr val="tx1"/>
            </a:solidFill>
            <a:prstDash val="sysDash"/>
            <a:miter lim="800000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48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sz="4800" dirty="0" smtClean="0">
                <a:latin typeface="_Layiji MaHaNiYom V 1.2" pitchFamily="2" charset="0"/>
                <a:cs typeface="_Layiji MaHaNiYom V 1.2" pitchFamily="2" charset="0"/>
              </a:rPr>
              <a:t>ปิงปอง</a:t>
            </a:r>
          </a:p>
          <a:p>
            <a:pPr>
              <a:buNone/>
            </a:pPr>
            <a:r>
              <a:rPr lang="th-TH" sz="4800" dirty="0" smtClean="0">
                <a:latin typeface="_Layiji MaHaNiYom V 1.2" pitchFamily="2" charset="0"/>
                <a:cs typeface="_Layiji MaHaNiYom V 1.2" pitchFamily="2" charset="0"/>
              </a:rPr>
              <a:t>  7 สี</a:t>
            </a:r>
            <a:endParaRPr lang="th-TH" sz="4800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th-TH" sz="5400" b="1" u="sng" dirty="0"/>
              <a:t>โครงการคัดกรองโรคความดันโลหิตสูงและโรคเบาหวาน</a:t>
            </a: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572500" cy="414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  <a:gridCol w="2857500"/>
              </a:tblGrid>
              <a:tr h="121443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ติดตามหลังจาก</a:t>
                      </a:r>
                    </a:p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การคัดกรอง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ปกติ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เสี่ยง</a:t>
                      </a:r>
                      <a:endParaRPr lang="th-TH" sz="40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โรคความดันโลหิตสูง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27.7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72.3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โรคเบาหวาน 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64.5</a:t>
                      </a:r>
                      <a:r>
                        <a:rPr lang="en-US" sz="3600" dirty="0" smtClean="0"/>
                        <a:t>%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1"/>
                        </a:solidFill>
                        <a:latin typeface="_Layiji MaHaNiYom V 1.2" pitchFamily="2" charset="0"/>
                        <a:cs typeface="_Layiji MaHaNiYom V 1.2" pitchFamily="2" charset="0"/>
                      </a:endParaRPr>
                    </a:p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_Layiji MaHaNiYom V 1.2" pitchFamily="2" charset="0"/>
                          <a:cs typeface="_Layiji MaHaNiYom V 1.2" pitchFamily="2" charset="0"/>
                        </a:rPr>
                        <a:t>35.5</a:t>
                      </a:r>
                      <a:r>
                        <a:rPr lang="en-US" sz="3600" smtClean="0"/>
                        <a:t>%</a:t>
                      </a:r>
                      <a:endParaRPr lang="th-TH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5720" y="274638"/>
            <a:ext cx="8615394" cy="165416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_Layiji MaHaNiYom V 1.2" pitchFamily="2" charset="0"/>
                <a:ea typeface="+mj-ea"/>
                <a:cs typeface="_Layiji MaHaNiYom V 1.2" pitchFamily="2" charset="0"/>
              </a:rPr>
              <a:t>โครงการคัดกรองโรคความดันโลหิตสูงและโรคเบาหวาน (ม.1)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778</Words>
  <Application>Microsoft Office PowerPoint</Application>
  <PresentationFormat>นำเสนอทางหน้าจอ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เรียนประธาน คณะกรรมการกองทุนสุขภาพตำบลดาโต๊ะ</vt:lpstr>
      <vt:lpstr>ภาพนิ่ง 2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ภาพนิ่ง 10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ภาพนิ่ง 14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โครงการคัดกรองโรคความดันโลหิตสูงและโรคเบาหวาน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เรียนประธาน คณะกรรมการกองทุนสุขภาพตำบลดาโต๊ะ</dc:title>
  <dc:creator>Windows User</dc:creator>
  <cp:lastModifiedBy>Windows User</cp:lastModifiedBy>
  <cp:revision>20</cp:revision>
  <dcterms:created xsi:type="dcterms:W3CDTF">2020-10-16T08:30:17Z</dcterms:created>
  <dcterms:modified xsi:type="dcterms:W3CDTF">2020-12-03T02:16:16Z</dcterms:modified>
</cp:coreProperties>
</file>