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349" r:id="rId2"/>
    <p:sldId id="321" r:id="rId3"/>
    <p:sldId id="364" r:id="rId4"/>
    <p:sldId id="365" r:id="rId5"/>
    <p:sldId id="366" r:id="rId6"/>
    <p:sldId id="367" r:id="rId7"/>
    <p:sldId id="368" r:id="rId8"/>
    <p:sldId id="370" r:id="rId9"/>
    <p:sldId id="371" r:id="rId10"/>
    <p:sldId id="372" r:id="rId11"/>
    <p:sldId id="373" r:id="rId12"/>
    <p:sldId id="280" r:id="rId13"/>
  </p:sldIdLst>
  <p:sldSz cx="9144000" cy="6858000" type="screen4x3"/>
  <p:notesSz cx="6888163" cy="100203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4870" cy="501015"/>
          </a:xfrm>
          <a:prstGeom prst="rect">
            <a:avLst/>
          </a:prstGeom>
        </p:spPr>
        <p:txBody>
          <a:bodyPr vert="horz" lIns="92442" tIns="46221" rIns="92442" bIns="46221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1015"/>
          </a:xfrm>
          <a:prstGeom prst="rect">
            <a:avLst/>
          </a:prstGeom>
        </p:spPr>
        <p:txBody>
          <a:bodyPr vert="horz" lIns="92442" tIns="46221" rIns="92442" bIns="46221" rtlCol="0"/>
          <a:lstStyle>
            <a:lvl1pPr algn="r">
              <a:defRPr sz="1200"/>
            </a:lvl1pPr>
          </a:lstStyle>
          <a:p>
            <a:fld id="{294F5B52-9454-4DA9-A524-316468F7CA2B}" type="datetimeFigureOut">
              <a:rPr lang="th-TH" smtClean="0"/>
              <a:t>15/11/60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3" y="9517548"/>
            <a:ext cx="2984870" cy="501015"/>
          </a:xfrm>
          <a:prstGeom prst="rect">
            <a:avLst/>
          </a:prstGeom>
        </p:spPr>
        <p:txBody>
          <a:bodyPr vert="horz" lIns="92442" tIns="46221" rIns="92442" bIns="46221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901699" y="9517548"/>
            <a:ext cx="2984870" cy="501015"/>
          </a:xfrm>
          <a:prstGeom prst="rect">
            <a:avLst/>
          </a:prstGeom>
        </p:spPr>
        <p:txBody>
          <a:bodyPr vert="horz" lIns="92442" tIns="46221" rIns="92442" bIns="46221" rtlCol="0" anchor="b"/>
          <a:lstStyle>
            <a:lvl1pPr algn="r">
              <a:defRPr sz="1200"/>
            </a:lvl1pPr>
          </a:lstStyle>
          <a:p>
            <a:fld id="{CE7F1F61-7E8B-4655-9B55-B45F932279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946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11CB-F036-45CC-9D15-BD9DC84B0781}" type="datetimeFigureOut">
              <a:rPr lang="th-TH" smtClean="0"/>
              <a:pPr/>
              <a:t>15/11/60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E3248-38BC-4922-82DD-FC47D16FAD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11CB-F036-45CC-9D15-BD9DC84B0781}" type="datetimeFigureOut">
              <a:rPr lang="th-TH" smtClean="0"/>
              <a:pPr/>
              <a:t>15/11/60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E3248-38BC-4922-82DD-FC47D16FAD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11CB-F036-45CC-9D15-BD9DC84B0781}" type="datetimeFigureOut">
              <a:rPr lang="th-TH" smtClean="0"/>
              <a:pPr/>
              <a:t>15/11/60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E3248-38BC-4922-82DD-FC47D16FAD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11CB-F036-45CC-9D15-BD9DC84B0781}" type="datetimeFigureOut">
              <a:rPr lang="th-TH" smtClean="0"/>
              <a:pPr/>
              <a:t>15/11/60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E3248-38BC-4922-82DD-FC47D16FAD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11CB-F036-45CC-9D15-BD9DC84B0781}" type="datetimeFigureOut">
              <a:rPr lang="th-TH" smtClean="0"/>
              <a:pPr/>
              <a:t>15/11/60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E3248-38BC-4922-82DD-FC47D16FAD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11CB-F036-45CC-9D15-BD9DC84B0781}" type="datetimeFigureOut">
              <a:rPr lang="th-TH" smtClean="0"/>
              <a:pPr/>
              <a:t>15/11/60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E3248-38BC-4922-82DD-FC47D16FAD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11CB-F036-45CC-9D15-BD9DC84B0781}" type="datetimeFigureOut">
              <a:rPr lang="th-TH" smtClean="0"/>
              <a:pPr/>
              <a:t>15/11/60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E3248-38BC-4922-82DD-FC47D16FAD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11CB-F036-45CC-9D15-BD9DC84B0781}" type="datetimeFigureOut">
              <a:rPr lang="th-TH" smtClean="0"/>
              <a:pPr/>
              <a:t>15/11/60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E3248-38BC-4922-82DD-FC47D16FAD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11CB-F036-45CC-9D15-BD9DC84B0781}" type="datetimeFigureOut">
              <a:rPr lang="th-TH" smtClean="0"/>
              <a:pPr/>
              <a:t>15/11/60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E3248-38BC-4922-82DD-FC47D16FAD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11CB-F036-45CC-9D15-BD9DC84B0781}" type="datetimeFigureOut">
              <a:rPr lang="th-TH" smtClean="0"/>
              <a:pPr/>
              <a:t>15/11/60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E3248-38BC-4922-82DD-FC47D16FAD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11CB-F036-45CC-9D15-BD9DC84B0781}" type="datetimeFigureOut">
              <a:rPr lang="th-TH" smtClean="0"/>
              <a:pPr/>
              <a:t>15/11/60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E3248-38BC-4922-82DD-FC47D16FAD3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E11CB-F036-45CC-9D15-BD9DC84B0781}" type="datetimeFigureOut">
              <a:rPr lang="th-TH" smtClean="0"/>
              <a:pPr/>
              <a:t>15/11/60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E3248-38BC-4922-82DD-FC47D16FAD3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th/url?sa=i&amp;rct=j&amp;q=&amp;esrc=s&amp;source=images&amp;cd=&amp;cad=rja&amp;uact=8&amp;docid=yIsPHA97kxla9M&amp;tbnid=9uU6GAFzHzTTuM:&amp;ved=0CAUQjRw&amp;url=http://writer.dek-d.com/fates/story/view.php?id=648495&amp;ei=36d1U6LFJoG1uASOyIGoBQ&amp;psig=AFQjCNHGN3xhGUVuyTR6a7Hr8oRC3-cPZQ&amp;ust=140030593561074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th/url?sa=i&amp;rct=j&amp;q=&amp;esrc=s&amp;source=images&amp;cd=&amp;cad=rja&amp;uact=8&amp;docid=8rbZBsSZAjPsGM&amp;tbnid=wqvr7iDv1nTe3M:&amp;ved=&amp;url=http://www.gotoknow.org/posts/220024&amp;ei=jah1U-CWFsaOuATn5oG4CA&amp;psig=AFQjCNHJpRkCLViLmbN8G3EU5jAlIIE9MQ&amp;ust=1400306189546472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th/url?sa=i&amp;rct=j&amp;q=&amp;esrc=s&amp;source=images&amp;cd=&amp;cad=rja&amp;uact=8&amp;docid=yIsPHA97kxla9M&amp;tbnid=9uU6GAFzHzTTuM:&amp;ved=0CAUQjRw&amp;url=http://writer.dek-d.com/fates/story/view.php?id=648495&amp;ei=36d1U6LFJoG1uASOyIGoBQ&amp;psig=AFQjCNHGN3xhGUVuyTR6a7Hr8oRC3-cPZQ&amp;ust=140030593561074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th/url?sa=i&amp;rct=j&amp;q=&amp;esrc=s&amp;source=images&amp;cd=&amp;cad=rja&amp;uact=8&amp;docid=yIsPHA97kxla9M&amp;tbnid=9uU6GAFzHzTTuM:&amp;ved=0CAUQjRw&amp;url=http://writer.dek-d.com/fates/story/view.php?id=648495&amp;ei=36d1U6LFJoG1uASOyIGoBQ&amp;psig=AFQjCNHGN3xhGUVuyTR6a7Hr8oRC3-cPZQ&amp;ust=140030593561074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th/url?sa=i&amp;rct=j&amp;q=&amp;esrc=s&amp;source=images&amp;cd=&amp;cad=rja&amp;uact=8&amp;docid=yIsPHA97kxla9M&amp;tbnid=9uU6GAFzHzTTuM:&amp;ved=0CAUQjRw&amp;url=http://writer.dek-d.com/fates/story/view.php?id=648495&amp;ei=36d1U6LFJoG1uASOyIGoBQ&amp;psig=AFQjCNHGN3xhGUVuyTR6a7Hr8oRC3-cPZQ&amp;ust=140030593561074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th/url?sa=i&amp;rct=j&amp;q=&amp;esrc=s&amp;source=images&amp;cd=&amp;cad=rja&amp;uact=8&amp;docid=yIsPHA97kxla9M&amp;tbnid=9uU6GAFzHzTTuM:&amp;ved=0CAUQjRw&amp;url=http://writer.dek-d.com/fates/story/view.php?id=648495&amp;ei=36d1U6LFJoG1uASOyIGoBQ&amp;psig=AFQjCNHGN3xhGUVuyTR6a7Hr8oRC3-cPZQ&amp;ust=140030593561074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dnprg15.dnp.go.th/animal/images/g-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5626" y="4929174"/>
            <a:ext cx="1938374" cy="19288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3528" y="620688"/>
            <a:ext cx="86061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7200" b="1" dirty="0" smtClean="0"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  <a:p>
            <a:pPr algn="ctr"/>
            <a:r>
              <a:rPr lang="th-TH" sz="7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สรุปผลการดำเนินงาน</a:t>
            </a:r>
          </a:p>
          <a:p>
            <a:pPr algn="ctr"/>
            <a:r>
              <a:rPr lang="th-TH" sz="7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ปีงบประมาณ</a:t>
            </a:r>
            <a:r>
              <a:rPr lang="en-US" sz="7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</a:t>
            </a:r>
            <a:r>
              <a:rPr lang="th-TH" sz="7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๖๐</a:t>
            </a:r>
            <a:endParaRPr lang="th-TH" sz="7200" dirty="0"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</p:txBody>
      </p:sp>
      <p:pic>
        <p:nvPicPr>
          <p:cNvPr id="4" name="Picture 2" descr="http://image.dek-d.com/23/2284347/10545640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5991224"/>
            <a:ext cx="3248025" cy="8667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188640"/>
            <a:ext cx="87154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โครงการที่ขอรับเงินอุดหนุน</a:t>
            </a:r>
          </a:p>
          <a:p>
            <a:endParaRPr lang="th-TH" sz="4000" b="1" dirty="0" smtClean="0">
              <a:solidFill>
                <a:prstClr val="black"/>
              </a:solidFill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  <a:p>
            <a:endParaRPr lang="th-TH" sz="3200" b="1" dirty="0"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</p:txBody>
      </p:sp>
      <p:cxnSp>
        <p:nvCxnSpPr>
          <p:cNvPr id="5" name="Straight Connector 7"/>
          <p:cNvCxnSpPr/>
          <p:nvPr/>
        </p:nvCxnSpPr>
        <p:spPr>
          <a:xfrm>
            <a:off x="257415" y="1052736"/>
            <a:ext cx="792958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107657"/>
              </p:ext>
            </p:extLst>
          </p:nvPr>
        </p:nvGraphicFramePr>
        <p:xfrm>
          <a:off x="395538" y="1397000"/>
          <a:ext cx="8534148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4"/>
                <a:gridCol w="2952328"/>
                <a:gridCol w="1296144"/>
                <a:gridCol w="648072"/>
                <a:gridCol w="720080"/>
                <a:gridCol w="20534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ลำดับ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โครงการ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อนุมัติ</a:t>
                      </a:r>
                      <a:endParaRPr lang="th-T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รายงานผล</a:t>
                      </a:r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หมายเหตุ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๑๔.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โครงการขลิบหนังหุ้มปลายอวัยวะเพศชายสำหรับเด็กและเยาวชน</a:t>
                      </a:r>
                      <a:r>
                        <a:rPr lang="th-TH" baseline="0" dirty="0" smtClean="0"/>
                        <a:t> ต.ทุ่งตำเสา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๒๗,๔๐๐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/</a:t>
                      </a:r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ใช้ 25,000 บาท</a:t>
                      </a:r>
                    </a:p>
                    <a:p>
                      <a:r>
                        <a:rPr lang="th-TH" baseline="0" dirty="0" smtClean="0"/>
                        <a:t>คืน 2,400 บาท 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๑๕.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โครงการปั่นจักรยานควบคุมและป้องกันโรคไข้เลือดออก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๓๐,๑๐๐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-</a:t>
                      </a:r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rgbClr val="FF0000"/>
                          </a:solidFill>
                        </a:rPr>
                        <a:t>ขอขยายเวลาดำเนินงานโครงการ</a:t>
                      </a:r>
                      <a:endParaRPr lang="th-TH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๑๖.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โครงการตรวจคัดกรองโรคทางสายตา</a:t>
                      </a:r>
                      <a:r>
                        <a:rPr lang="th-TH" baseline="0" dirty="0" smtClean="0"/>
                        <a:t> และแก้ไขความผิดปกติด้านการมองเห็นในกลุ่มผู้สูงอายุ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๔๑๕,๐๐๐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/</a:t>
                      </a:r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ใช้</a:t>
                      </a:r>
                      <a:r>
                        <a:rPr lang="th-TH" baseline="0" dirty="0" smtClean="0"/>
                        <a:t> 83,431 บาท</a:t>
                      </a:r>
                    </a:p>
                    <a:p>
                      <a:r>
                        <a:rPr lang="th-TH" baseline="0" dirty="0" smtClean="0"/>
                        <a:t>คืน  331,569 บาท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8018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188640"/>
            <a:ext cx="87154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โครงการที่ขอรับเงินอุดหนุน</a:t>
            </a:r>
          </a:p>
          <a:p>
            <a:endParaRPr lang="th-TH" sz="4000" b="1" dirty="0" smtClean="0">
              <a:solidFill>
                <a:prstClr val="black"/>
              </a:solidFill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  <a:p>
            <a:endParaRPr lang="th-TH" sz="3200" b="1" dirty="0"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</p:txBody>
      </p:sp>
      <p:cxnSp>
        <p:nvCxnSpPr>
          <p:cNvPr id="5" name="Straight Connector 7"/>
          <p:cNvCxnSpPr/>
          <p:nvPr/>
        </p:nvCxnSpPr>
        <p:spPr>
          <a:xfrm>
            <a:off x="257415" y="1052736"/>
            <a:ext cx="792958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405935"/>
              </p:ext>
            </p:extLst>
          </p:nvPr>
        </p:nvGraphicFramePr>
        <p:xfrm>
          <a:off x="395538" y="1397000"/>
          <a:ext cx="8534148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4"/>
                <a:gridCol w="2952328"/>
                <a:gridCol w="1296144"/>
                <a:gridCol w="648072"/>
                <a:gridCol w="720080"/>
                <a:gridCol w="20534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ลำดับ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โครงการ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อนุมัติ</a:t>
                      </a:r>
                      <a:endParaRPr lang="th-T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รายงานผล</a:t>
                      </a:r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หมายเหตุ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๑๗.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โครงการลีลาศเพื่อสุขภาพรุ่นที่ ๒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๒๔,๕๐๐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-</a:t>
                      </a:r>
                    </a:p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dirty="0" smtClean="0"/>
                        <a:t>ชมรมผู้สูงอายุรพ.สต.บ้านหูแร่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๑๘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โครงการปลูกพืชผักสวนครัวข้างบ้าน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๓๖,๙๐๐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-</a:t>
                      </a:r>
                    </a:p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ชมรม</a:t>
                      </a:r>
                      <a:r>
                        <a:rPr lang="th-TH" dirty="0" err="1" smtClean="0"/>
                        <a:t>ผู้สูงอายุบ้เกาะม</a:t>
                      </a:r>
                      <a:r>
                        <a:rPr lang="th-TH" dirty="0" smtClean="0"/>
                        <a:t>วง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8018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dnprg15.dnp.go.th/animal/images/g-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5214950"/>
            <a:ext cx="1651183" cy="1643050"/>
          </a:xfrm>
          <a:prstGeom prst="rect">
            <a:avLst/>
          </a:prstGeom>
          <a:noFill/>
        </p:spPr>
      </p:pic>
      <p:pic>
        <p:nvPicPr>
          <p:cNvPr id="1026" name="Picture 2" descr="http://cdn.gotoknow.org/assets/media/files/000/245/559/original_10-07-2008_06k.gif?1352623767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1556792"/>
            <a:ext cx="3390900" cy="37433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dnprg15.dnp.go.th/animal/images/g-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5626" y="4929174"/>
            <a:ext cx="1938374" cy="19288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282" y="191975"/>
            <a:ext cx="87154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รายรับ</a:t>
            </a:r>
          </a:p>
          <a:p>
            <a:endParaRPr lang="th-TH" sz="3200" b="1" dirty="0"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  <a:p>
            <a:pPr marL="457200" indent="-457200">
              <a:buFontTx/>
              <a:buChar char="-"/>
            </a:pPr>
            <a:r>
              <a:rPr lang="th-TH" sz="3200" b="1" dirty="0" err="1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สปสช</a:t>
            </a:r>
            <a:r>
              <a:rPr lang="th-TH" sz="3200" b="1" dirty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.			</a:t>
            </a:r>
            <a:r>
              <a:rPr lang="en-US" sz="3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76</a:t>
            </a:r>
            <a:r>
              <a:rPr lang="th-TH" sz="3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๕,</a:t>
            </a:r>
            <a:r>
              <a:rPr lang="en-US" sz="3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6</a:t>
            </a:r>
            <a:r>
              <a:rPr lang="th-TH" sz="3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๓</a:t>
            </a:r>
            <a:r>
              <a:rPr lang="en-US" sz="3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0</a:t>
            </a:r>
            <a:r>
              <a:rPr lang="th-TH" sz="3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  </a:t>
            </a:r>
            <a:r>
              <a:rPr lang="th-TH" sz="3200" b="1" dirty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บาท</a:t>
            </a:r>
          </a:p>
          <a:p>
            <a:pPr marL="457200" indent="-457200">
              <a:buFontTx/>
              <a:buChar char="-"/>
            </a:pPr>
            <a:r>
              <a:rPr lang="th-TH" sz="3200" b="1" dirty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เทศบาลสมทบ	</a:t>
            </a:r>
            <a:r>
              <a:rPr lang="en-US" sz="3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46</a:t>
            </a:r>
            <a:r>
              <a:rPr lang="th-TH" sz="3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๐,</a:t>
            </a:r>
            <a:r>
              <a:rPr lang="en-US" sz="3200" b="1" dirty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000</a:t>
            </a:r>
            <a:r>
              <a:rPr lang="th-TH" sz="3200" b="1" dirty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  บาท</a:t>
            </a:r>
          </a:p>
          <a:p>
            <a:pPr marL="457200" indent="-457200">
              <a:buFontTx/>
              <a:buChar char="-"/>
            </a:pPr>
            <a:r>
              <a:rPr lang="th-TH" sz="3200" b="1" dirty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ดอกเบี้ย			</a:t>
            </a:r>
            <a:r>
              <a:rPr lang="en-US" sz="3200" b="1" dirty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</a:t>
            </a:r>
            <a:r>
              <a:rPr lang="en-US" sz="3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</a:t>
            </a:r>
            <a:r>
              <a:rPr lang="th-TH" sz="3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๑๖,๓๓๙.๓๙ บาท</a:t>
            </a:r>
          </a:p>
          <a:p>
            <a:r>
              <a:rPr lang="th-TH" sz="3200" b="1" dirty="0" smtClean="0">
                <a:solidFill>
                  <a:srgbClr val="FF0000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รายรับ</a:t>
            </a:r>
            <a:r>
              <a:rPr lang="th-TH" sz="3200" b="1" dirty="0">
                <a:solidFill>
                  <a:srgbClr val="FF0000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ในปี </a:t>
            </a:r>
            <a:r>
              <a:rPr lang="en-US" sz="3200" b="1" dirty="0" smtClean="0">
                <a:solidFill>
                  <a:srgbClr val="FF0000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	     1</a:t>
            </a:r>
            <a:r>
              <a:rPr lang="th-TH" sz="3200" b="1" dirty="0">
                <a:solidFill>
                  <a:srgbClr val="FF0000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,</a:t>
            </a:r>
            <a:r>
              <a:rPr lang="en-US" sz="3200" b="1" dirty="0" smtClean="0">
                <a:solidFill>
                  <a:srgbClr val="FF0000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2</a:t>
            </a:r>
            <a:r>
              <a:rPr lang="th-TH" sz="3200" b="1" dirty="0" smtClean="0">
                <a:solidFill>
                  <a:srgbClr val="FF0000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๔๑,๙๖๙.๓๙</a:t>
            </a:r>
            <a:r>
              <a:rPr lang="en-US" sz="3200" b="1" dirty="0" smtClean="0">
                <a:solidFill>
                  <a:srgbClr val="FF0000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</a:t>
            </a:r>
            <a:r>
              <a:rPr lang="th-TH" sz="3200" b="1" dirty="0" smtClean="0">
                <a:solidFill>
                  <a:srgbClr val="FF0000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บาท</a:t>
            </a:r>
            <a:endParaRPr lang="th-TH" sz="3200" b="1" dirty="0" smtClean="0"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  <a:p>
            <a:pPr marL="457200" indent="-457200">
              <a:buFontTx/>
              <a:buChar char="-"/>
            </a:pPr>
            <a:r>
              <a:rPr lang="th-TH" sz="3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ยอดยกมา</a:t>
            </a:r>
            <a:r>
              <a:rPr lang="th-TH" sz="3200" b="1" dirty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</a:t>
            </a:r>
            <a:r>
              <a:rPr lang="th-TH" sz="3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	</a:t>
            </a:r>
            <a:r>
              <a:rPr lang="en-US" sz="3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</a:t>
            </a:r>
            <a:r>
              <a:rPr lang="th-TH" sz="3200" b="1" dirty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๔,๐๗๙,๓๑๔.๔๑ </a:t>
            </a:r>
            <a:r>
              <a:rPr lang="th-TH" sz="3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บาท</a:t>
            </a:r>
            <a:endParaRPr lang="en-US" sz="3200" b="1" dirty="0" smtClean="0"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  <a:p>
            <a:pPr marL="457200" indent="-457200">
              <a:buFontTx/>
              <a:buChar char="-"/>
            </a:pPr>
            <a:r>
              <a:rPr lang="th-TH" sz="3200" b="1" dirty="0" smtClean="0">
                <a:solidFill>
                  <a:schemeClr val="tx2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รวมในปี ๕,321,283.80 </a:t>
            </a:r>
            <a:r>
              <a:rPr lang="en-US" sz="3200" b="1" dirty="0" smtClean="0">
                <a:solidFill>
                  <a:schemeClr val="tx2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</a:t>
            </a:r>
            <a:r>
              <a:rPr lang="th-TH" sz="3200" b="1" dirty="0" smtClean="0">
                <a:solidFill>
                  <a:schemeClr val="tx2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บาท</a:t>
            </a:r>
          </a:p>
        </p:txBody>
      </p:sp>
      <p:pic>
        <p:nvPicPr>
          <p:cNvPr id="26626" name="Picture 2" descr="http://image.dek-d.com/23/2284347/10545640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5991224"/>
            <a:ext cx="3248025" cy="866776"/>
          </a:xfrm>
          <a:prstGeom prst="rect">
            <a:avLst/>
          </a:prstGeom>
          <a:noFill/>
        </p:spPr>
      </p:pic>
      <p:cxnSp>
        <p:nvCxnSpPr>
          <p:cNvPr id="5" name="Straight Connector 7"/>
          <p:cNvCxnSpPr/>
          <p:nvPr/>
        </p:nvCxnSpPr>
        <p:spPr>
          <a:xfrm>
            <a:off x="257415" y="1052736"/>
            <a:ext cx="792958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dnprg15.dnp.go.th/animal/images/g-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5626" y="4929174"/>
            <a:ext cx="1938374" cy="19288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282" y="188640"/>
            <a:ext cx="871540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รายจ่าย</a:t>
            </a:r>
          </a:p>
          <a:p>
            <a:endParaRPr lang="th-TH" sz="4000" b="1" dirty="0" smtClean="0">
              <a:solidFill>
                <a:prstClr val="black"/>
              </a:solidFill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  <a:p>
            <a:pPr marL="457200" indent="-457200">
              <a:buFontTx/>
              <a:buChar char="-"/>
            </a:pPr>
            <a:r>
              <a:rPr lang="th-TH" sz="32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โครงการต่างๆ  	</a:t>
            </a:r>
            <a:r>
              <a:rPr lang="en-US" sz="32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		   </a:t>
            </a:r>
            <a:r>
              <a:rPr lang="th-TH" sz="32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868,469.80บาท</a:t>
            </a:r>
          </a:p>
          <a:p>
            <a:pPr marL="457200" indent="-457200">
              <a:buFontTx/>
              <a:buChar char="-"/>
            </a:pPr>
            <a:r>
              <a:rPr lang="th-TH" sz="32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ค่าใช้จ่ายในการบริหารจัดการฯ</a:t>
            </a:r>
            <a:r>
              <a:rPr lang="en-US" sz="32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   </a:t>
            </a:r>
            <a:r>
              <a:rPr lang="th-TH" sz="32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๑๒๖,๖๐๐</a:t>
            </a:r>
            <a:r>
              <a:rPr lang="en-US" sz="32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</a:t>
            </a:r>
            <a:r>
              <a:rPr lang="th-TH" sz="32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บาท</a:t>
            </a:r>
          </a:p>
          <a:p>
            <a:r>
              <a:rPr lang="th-TH" sz="32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รวมรายจ่าย			</a:t>
            </a:r>
            <a:r>
              <a:rPr lang="en-US" sz="32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           </a:t>
            </a:r>
            <a:r>
              <a:rPr lang="th-TH" sz="3200" b="1" dirty="0" smtClean="0">
                <a:solidFill>
                  <a:srgbClr val="FF0000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๙๙๕,</a:t>
            </a:r>
            <a:r>
              <a:rPr lang="en-US" sz="3200" b="1" dirty="0" smtClean="0">
                <a:solidFill>
                  <a:srgbClr val="FF0000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069.80  </a:t>
            </a:r>
            <a:r>
              <a:rPr lang="th-TH" sz="3200" b="1" dirty="0" smtClean="0">
                <a:solidFill>
                  <a:srgbClr val="FF0000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บาท</a:t>
            </a:r>
            <a:endParaRPr lang="th-TH" sz="3200" b="1" dirty="0">
              <a:solidFill>
                <a:srgbClr val="FF0000"/>
              </a:solidFill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  <a:p>
            <a:endParaRPr lang="th-TH" sz="3200" dirty="0">
              <a:solidFill>
                <a:prstClr val="black"/>
              </a:solidFill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</p:txBody>
      </p:sp>
      <p:pic>
        <p:nvPicPr>
          <p:cNvPr id="26626" name="Picture 2" descr="http://image.dek-d.com/23/2284347/10545640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5991224"/>
            <a:ext cx="3248025" cy="866776"/>
          </a:xfrm>
          <a:prstGeom prst="rect">
            <a:avLst/>
          </a:prstGeom>
          <a:noFill/>
        </p:spPr>
      </p:pic>
      <p:cxnSp>
        <p:nvCxnSpPr>
          <p:cNvPr id="5" name="Straight Connector 7"/>
          <p:cNvCxnSpPr/>
          <p:nvPr/>
        </p:nvCxnSpPr>
        <p:spPr>
          <a:xfrm>
            <a:off x="257415" y="1052736"/>
            <a:ext cx="792958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7857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dnprg15.dnp.go.th/animal/images/g-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5626" y="4929174"/>
            <a:ext cx="1938374" cy="19288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282" y="188640"/>
            <a:ext cx="871540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ค่าใช้จ่าย</a:t>
            </a:r>
            <a:r>
              <a:rPr lang="th-TH" sz="4000" b="1" dirty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ในการบริหารจัดการฯ</a:t>
            </a:r>
            <a:r>
              <a:rPr lang="en-US" sz="4000" b="1" dirty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</a:t>
            </a:r>
            <a:endParaRPr lang="th-TH" sz="4000" b="1" dirty="0" smtClean="0">
              <a:solidFill>
                <a:prstClr val="black"/>
              </a:solidFill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  <a:p>
            <a:endParaRPr lang="th-TH" sz="4000" b="1" dirty="0" smtClean="0">
              <a:solidFill>
                <a:prstClr val="black"/>
              </a:solidFill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  <a:p>
            <a:pPr marL="457200" indent="-457200">
              <a:buFontTx/>
              <a:buChar char="-"/>
            </a:pPr>
            <a:r>
              <a:rPr lang="th-TH" sz="32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ไม่เกิน</a:t>
            </a:r>
            <a:r>
              <a:rPr lang="en-US" sz="32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15% </a:t>
            </a:r>
            <a:r>
              <a:rPr lang="th-TH" sz="32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ของรายรับในปี </a:t>
            </a:r>
            <a:endParaRPr lang="en-US" sz="3200" b="1" dirty="0" smtClean="0">
              <a:solidFill>
                <a:prstClr val="black"/>
              </a:solidFill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  <a:p>
            <a:r>
              <a:rPr lang="en-US" sz="3200" b="1" dirty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</a:t>
            </a:r>
            <a:r>
              <a:rPr lang="en-US" sz="32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      = </a:t>
            </a:r>
            <a:r>
              <a:rPr lang="en-US" sz="3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1</a:t>
            </a:r>
            <a:r>
              <a:rPr lang="th-TH" sz="3200" b="1" dirty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,</a:t>
            </a:r>
            <a:r>
              <a:rPr lang="en-US" sz="3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2</a:t>
            </a:r>
            <a:r>
              <a:rPr lang="th-TH" sz="3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๒๕,</a:t>
            </a:r>
            <a:r>
              <a:rPr lang="en-US" sz="3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63</a:t>
            </a:r>
            <a:r>
              <a:rPr lang="th-TH" sz="3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๐</a:t>
            </a:r>
            <a:r>
              <a:rPr lang="en-US" sz="3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x 15%</a:t>
            </a:r>
          </a:p>
          <a:p>
            <a:r>
              <a:rPr lang="en-US" sz="3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	= 18</a:t>
            </a:r>
            <a:r>
              <a:rPr lang="th-TH" sz="3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๓,๘๔๔.๕๐</a:t>
            </a:r>
            <a:r>
              <a:rPr lang="en-US" sz="3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 </a:t>
            </a:r>
            <a:r>
              <a:rPr lang="th-TH" sz="3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บาท</a:t>
            </a:r>
          </a:p>
          <a:p>
            <a:r>
              <a:rPr lang="th-TH" sz="3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ใช้จ่ายจริง </a:t>
            </a:r>
            <a:r>
              <a:rPr lang="th-TH" sz="3200" b="1" dirty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๑๒๖,๖๐๐</a:t>
            </a:r>
            <a:r>
              <a:rPr lang="en-US" sz="3200" b="1" dirty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</a:t>
            </a:r>
            <a:r>
              <a:rPr lang="th-TH" sz="3200" b="1" dirty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บาท</a:t>
            </a:r>
          </a:p>
          <a:p>
            <a:r>
              <a:rPr lang="th-TH" sz="32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เงินคงเหลือในบัญชี ๔,๓๒๖,๒๑๔</a:t>
            </a:r>
            <a:r>
              <a:rPr lang="en-US" sz="32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</a:t>
            </a:r>
            <a:endParaRPr lang="th-TH" sz="3200" b="1" dirty="0">
              <a:solidFill>
                <a:prstClr val="black"/>
              </a:solidFill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  <a:p>
            <a:endParaRPr lang="th-TH" sz="3200" b="1" dirty="0"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  <a:p>
            <a:endParaRPr lang="th-TH" sz="3200" dirty="0">
              <a:solidFill>
                <a:prstClr val="black"/>
              </a:solidFill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</p:txBody>
      </p:sp>
      <p:pic>
        <p:nvPicPr>
          <p:cNvPr id="26626" name="Picture 2" descr="http://image.dek-d.com/23/2284347/10545640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5991224"/>
            <a:ext cx="3248025" cy="866776"/>
          </a:xfrm>
          <a:prstGeom prst="rect">
            <a:avLst/>
          </a:prstGeom>
          <a:noFill/>
        </p:spPr>
      </p:pic>
      <p:cxnSp>
        <p:nvCxnSpPr>
          <p:cNvPr id="5" name="Straight Connector 7"/>
          <p:cNvCxnSpPr/>
          <p:nvPr/>
        </p:nvCxnSpPr>
        <p:spPr>
          <a:xfrm>
            <a:off x="257415" y="1052736"/>
            <a:ext cx="792958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8607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dnprg15.dnp.go.th/animal/images/g-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5626" y="4929174"/>
            <a:ext cx="1938374" cy="19288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282" y="188640"/>
            <a:ext cx="8715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วิเคราะห์รายรับ-รายจ่าย</a:t>
            </a:r>
          </a:p>
          <a:p>
            <a:endParaRPr lang="th-TH" sz="4000" b="1" dirty="0" smtClean="0">
              <a:solidFill>
                <a:prstClr val="black"/>
              </a:solidFill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  <a:p>
            <a:pPr marL="457200" indent="-457200">
              <a:buFontTx/>
              <a:buChar char="-"/>
            </a:pPr>
            <a:r>
              <a:rPr lang="th-TH" sz="32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รายรับ</a:t>
            </a:r>
            <a:r>
              <a:rPr lang="en-US" sz="32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			</a:t>
            </a:r>
            <a:r>
              <a:rPr lang="en-US" sz="3200" b="1" dirty="0">
                <a:solidFill>
                  <a:srgbClr val="FF0000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</a:t>
            </a:r>
            <a:r>
              <a:rPr lang="en-US" sz="3200" b="1" dirty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1</a:t>
            </a:r>
            <a:r>
              <a:rPr lang="th-TH" sz="3200" b="1" dirty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,</a:t>
            </a:r>
            <a:r>
              <a:rPr lang="en-US" sz="3200" b="1" dirty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2</a:t>
            </a:r>
            <a:r>
              <a:rPr lang="th-TH" sz="3200" b="1" dirty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๔๑,๙๖๙.๓๙</a:t>
            </a:r>
            <a:r>
              <a:rPr lang="en-US" sz="3200" b="1" dirty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</a:t>
            </a:r>
            <a:r>
              <a:rPr lang="th-TH" sz="3200" b="1" dirty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</a:t>
            </a:r>
            <a:r>
              <a:rPr lang="th-TH" sz="3200" b="1" dirty="0" smtClean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บาท</a:t>
            </a:r>
            <a:endParaRPr lang="en-US" sz="3200" b="1" dirty="0" smtClean="0"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  <a:p>
            <a:r>
              <a:rPr lang="th-TH" sz="3200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-   </a:t>
            </a:r>
            <a:r>
              <a:rPr lang="th-TH" sz="32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รายจ่าย			</a:t>
            </a:r>
            <a:r>
              <a:rPr lang="th-TH" sz="3200" b="1" dirty="0">
                <a:solidFill>
                  <a:srgbClr val="FF0000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</a:t>
            </a:r>
            <a:r>
              <a:rPr lang="th-TH" sz="3200" b="1" dirty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๙๙๕,</a:t>
            </a:r>
            <a:r>
              <a:rPr lang="en-US" sz="3200" b="1" dirty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069.80  </a:t>
            </a:r>
            <a:r>
              <a:rPr lang="th-TH" sz="3200" b="1" dirty="0"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บาท</a:t>
            </a:r>
          </a:p>
          <a:p>
            <a:pPr marL="457200" indent="-457200">
              <a:buFontTx/>
              <a:buChar char="-"/>
            </a:pPr>
            <a:r>
              <a:rPr lang="th-TH" sz="3200" b="1" dirty="0" smtClean="0">
                <a:solidFill>
                  <a:srgbClr val="FF0000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(</a:t>
            </a:r>
            <a:r>
              <a:rPr lang="th-TH" sz="3200" b="1" dirty="0">
                <a:solidFill>
                  <a:srgbClr val="FF0000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โครงการ</a:t>
            </a:r>
            <a:r>
              <a:rPr lang="th-TH" sz="3200" b="1" dirty="0" smtClean="0">
                <a:solidFill>
                  <a:srgbClr val="FF0000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ต่างๆ</a:t>
            </a:r>
            <a:r>
              <a:rPr lang="en-US" sz="3200" b="1" dirty="0" smtClean="0">
                <a:solidFill>
                  <a:srgbClr val="FF0000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   </a:t>
            </a:r>
            <a:r>
              <a:rPr lang="th-TH" sz="3200" b="1" dirty="0" smtClean="0">
                <a:solidFill>
                  <a:srgbClr val="FF0000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	</a:t>
            </a:r>
            <a:r>
              <a:rPr lang="th-TH" sz="3200" b="1" dirty="0">
                <a:solidFill>
                  <a:srgbClr val="FF0000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868,469.80</a:t>
            </a:r>
            <a:r>
              <a:rPr lang="th-TH" sz="3200" b="1" dirty="0" smtClean="0">
                <a:solidFill>
                  <a:srgbClr val="FF0000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บาท )</a:t>
            </a:r>
            <a:endParaRPr lang="th-TH" sz="3200" b="1" dirty="0">
              <a:solidFill>
                <a:srgbClr val="FF0000"/>
              </a:solidFill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  <a:p>
            <a:r>
              <a:rPr lang="th-TH" sz="3200" b="1" dirty="0" smtClean="0">
                <a:solidFill>
                  <a:srgbClr val="FF0000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  การ</a:t>
            </a:r>
            <a:r>
              <a:rPr lang="th-TH" sz="3200" b="1" dirty="0">
                <a:solidFill>
                  <a:srgbClr val="FF0000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บริหาร</a:t>
            </a:r>
            <a:r>
              <a:rPr lang="th-TH" sz="3200" b="1" dirty="0" smtClean="0">
                <a:solidFill>
                  <a:srgbClr val="FF0000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จัดการฯ ๑๒๖,๖๐๐</a:t>
            </a:r>
            <a:r>
              <a:rPr lang="en-US" sz="3200" b="1" dirty="0" smtClean="0">
                <a:solidFill>
                  <a:srgbClr val="FF0000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</a:t>
            </a:r>
            <a:r>
              <a:rPr lang="th-TH" sz="3200" b="1" dirty="0" smtClean="0">
                <a:solidFill>
                  <a:srgbClr val="FF0000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 </a:t>
            </a:r>
            <a:r>
              <a:rPr lang="th-TH" sz="3200" b="1" dirty="0">
                <a:solidFill>
                  <a:srgbClr val="FF0000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บาท</a:t>
            </a:r>
            <a:r>
              <a:rPr lang="th-TH" sz="3200" b="1" dirty="0" smtClean="0">
                <a:solidFill>
                  <a:srgbClr val="FF0000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)</a:t>
            </a:r>
            <a:endParaRPr lang="th-TH" sz="3200" b="1" dirty="0">
              <a:solidFill>
                <a:srgbClr val="FF0000"/>
              </a:solidFill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  <a:p>
            <a:r>
              <a:rPr lang="th-TH" sz="3200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คิดเป็น ๘๐.12 </a:t>
            </a:r>
            <a:r>
              <a:rPr lang="en-US" sz="3200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%</a:t>
            </a:r>
            <a:endParaRPr lang="th-TH" sz="3200" dirty="0">
              <a:solidFill>
                <a:prstClr val="black"/>
              </a:solidFill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</p:txBody>
      </p:sp>
      <p:pic>
        <p:nvPicPr>
          <p:cNvPr id="26626" name="Picture 2" descr="http://image.dek-d.com/23/2284347/10545640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5991224"/>
            <a:ext cx="3248025" cy="866776"/>
          </a:xfrm>
          <a:prstGeom prst="rect">
            <a:avLst/>
          </a:prstGeom>
          <a:noFill/>
        </p:spPr>
      </p:pic>
      <p:cxnSp>
        <p:nvCxnSpPr>
          <p:cNvPr id="5" name="Straight Connector 7"/>
          <p:cNvCxnSpPr/>
          <p:nvPr/>
        </p:nvCxnSpPr>
        <p:spPr>
          <a:xfrm>
            <a:off x="257415" y="1052736"/>
            <a:ext cx="792958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8278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dnprg15.dnp.go.th/animal/images/g-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5626" y="4929174"/>
            <a:ext cx="1938374" cy="19288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282" y="188640"/>
            <a:ext cx="87154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โครงการที่ขอรับเงินอุดหนุน</a:t>
            </a:r>
          </a:p>
          <a:p>
            <a:endParaRPr lang="th-TH" sz="4000" b="1" dirty="0" smtClean="0">
              <a:solidFill>
                <a:prstClr val="black"/>
              </a:solidFill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  <a:p>
            <a:endParaRPr lang="th-TH" sz="3200" b="1" dirty="0"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</p:txBody>
      </p:sp>
      <p:cxnSp>
        <p:nvCxnSpPr>
          <p:cNvPr id="5" name="Straight Connector 7"/>
          <p:cNvCxnSpPr/>
          <p:nvPr/>
        </p:nvCxnSpPr>
        <p:spPr>
          <a:xfrm>
            <a:off x="257415" y="1052736"/>
            <a:ext cx="792958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955417"/>
              </p:ext>
            </p:extLst>
          </p:nvPr>
        </p:nvGraphicFramePr>
        <p:xfrm>
          <a:off x="395538" y="1110952"/>
          <a:ext cx="8534148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4"/>
                <a:gridCol w="2952328"/>
                <a:gridCol w="1296144"/>
                <a:gridCol w="648072"/>
                <a:gridCol w="720080"/>
                <a:gridCol w="20534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ลำดับ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โครงการ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อนุมัติ</a:t>
                      </a:r>
                      <a:endParaRPr lang="th-T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รายงานผล</a:t>
                      </a:r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หมายเหตุ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๑.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โครงการออกกำลังกาย</a:t>
                      </a:r>
                      <a:r>
                        <a:rPr lang="th-TH" baseline="0" dirty="0" smtClean="0"/>
                        <a:t> ขยับกาย สบายชีวี ด้วยวิธีเต้นแอโร</a:t>
                      </a:r>
                      <a:r>
                        <a:rPr lang="th-TH" baseline="0" dirty="0" err="1" smtClean="0"/>
                        <a:t>บิค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๒๘,๕๕๐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ใช้</a:t>
                      </a:r>
                      <a:r>
                        <a:rPr lang="th-TH" baseline="0" dirty="0" smtClean="0"/>
                        <a:t> 20,740 บาท</a:t>
                      </a:r>
                      <a:endParaRPr lang="th-TH" dirty="0" smtClean="0"/>
                    </a:p>
                    <a:p>
                      <a:r>
                        <a:rPr lang="th-TH" dirty="0" smtClean="0"/>
                        <a:t>คืน 7,810 บาท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๒.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โครงการอบรมพัฒนาศักยภาพกรรมการประปาหมู่บ้านและเจ้าหน้าที่ผู้ดูแลระบบประปาเพื่อปรับปรุงคุณภาพน้ำประปาหมู่บ้า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๓๖,๕๐๐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/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ใช้ 34,738.80 บาท</a:t>
                      </a:r>
                    </a:p>
                    <a:p>
                      <a:r>
                        <a:rPr lang="th-TH" dirty="0" smtClean="0"/>
                        <a:t>คืน 1,761.20 บาท</a:t>
                      </a:r>
                      <a:endParaRPr lang="th-TH" dirty="0"/>
                    </a:p>
                  </a:txBody>
                  <a:tcPr/>
                </a:tc>
              </a:tr>
              <a:tr h="1299592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๓.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โครงการประเมินภาวะสุขภาพภาวะสมองเสื่อมและซึมเศร้าในผู้สูงอายุ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๙๐,๐๐๐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-</a:t>
                      </a:r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รพ.ศูนย์หาดใหญ่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6690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188640"/>
            <a:ext cx="87154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โครงการที่ขอรับเงินอุดหนุน</a:t>
            </a:r>
          </a:p>
          <a:p>
            <a:endParaRPr lang="th-TH" sz="4000" b="1" dirty="0" smtClean="0">
              <a:solidFill>
                <a:prstClr val="black"/>
              </a:solidFill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  <a:p>
            <a:endParaRPr lang="th-TH" sz="3200" b="1" dirty="0"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</p:txBody>
      </p:sp>
      <p:cxnSp>
        <p:nvCxnSpPr>
          <p:cNvPr id="5" name="Straight Connector 7"/>
          <p:cNvCxnSpPr/>
          <p:nvPr/>
        </p:nvCxnSpPr>
        <p:spPr>
          <a:xfrm>
            <a:off x="257415" y="1052736"/>
            <a:ext cx="792958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165996"/>
              </p:ext>
            </p:extLst>
          </p:nvPr>
        </p:nvGraphicFramePr>
        <p:xfrm>
          <a:off x="395538" y="1091520"/>
          <a:ext cx="8534148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4"/>
                <a:gridCol w="2952328"/>
                <a:gridCol w="1296144"/>
                <a:gridCol w="648072"/>
                <a:gridCol w="720080"/>
                <a:gridCol w="20534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ลำดับ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โครงการ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อนุมัติ</a:t>
                      </a:r>
                      <a:endParaRPr lang="th-T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รายงานผล</a:t>
                      </a:r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หมายเหตุ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๔.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โครงการอบรมให้ความรู้เรื่องโภชนาการเด็กแรกเกิด</a:t>
                      </a:r>
                      <a:r>
                        <a:rPr lang="th-TH" baseline="0" dirty="0" smtClean="0"/>
                        <a:t> - ๕ ปี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๒๗๗,๙๐๐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/</a:t>
                      </a:r>
                    </a:p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ใช้ 172,965 บาท</a:t>
                      </a:r>
                    </a:p>
                    <a:p>
                      <a:r>
                        <a:rPr lang="th-TH" dirty="0" smtClean="0"/>
                        <a:t>คืน 104,935 บาท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๕.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โครงการเสริมพลังอำนาจกลุ่มเสี่ยงและกลุ่มป่วยโรคไม่ติดต่อเรื้อรัง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๗๗,๓๐๐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-</a:t>
                      </a:r>
                    </a:p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รพ.สต.ทุ่งตำเสา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๖.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โครงการคัดกรองความเสี่ยงของเกษตรกรจากการใช้สารเคมี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๒๘,๔๐๐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-</a:t>
                      </a:r>
                    </a:p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รพ.สต.ทุ่งตำเสา</a:t>
                      </a:r>
                    </a:p>
                    <a:p>
                      <a:pPr algn="l"/>
                      <a:endParaRPr lang="th-TH" dirty="0"/>
                    </a:p>
                  </a:txBody>
                  <a:tcPr/>
                </a:tc>
              </a:tr>
              <a:tr h="1227584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๗.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โครงการถนนสายสุขภาพผักข้างบ้านอาหารข้างรั้ว</a:t>
                      </a:r>
                      <a:r>
                        <a:rPr lang="th-TH" baseline="0" dirty="0" smtClean="0"/>
                        <a:t> ครอบครัวพอเพียง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๓๕,๖๐๐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-</a:t>
                      </a:r>
                    </a:p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รพ.สต.ทุ่งตำเสา</a:t>
                      </a:r>
                    </a:p>
                    <a:p>
                      <a:pPr algn="l"/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8787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188640"/>
            <a:ext cx="87154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โครงการที่ขอรับเงินอุดหนุน</a:t>
            </a:r>
          </a:p>
          <a:p>
            <a:endParaRPr lang="th-TH" sz="4000" b="1" dirty="0" smtClean="0">
              <a:solidFill>
                <a:prstClr val="black"/>
              </a:solidFill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  <a:p>
            <a:endParaRPr lang="th-TH" sz="3200" b="1" dirty="0"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</p:txBody>
      </p:sp>
      <p:cxnSp>
        <p:nvCxnSpPr>
          <p:cNvPr id="5" name="Straight Connector 7"/>
          <p:cNvCxnSpPr/>
          <p:nvPr/>
        </p:nvCxnSpPr>
        <p:spPr>
          <a:xfrm>
            <a:off x="257415" y="1052736"/>
            <a:ext cx="792958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922403"/>
              </p:ext>
            </p:extLst>
          </p:nvPr>
        </p:nvGraphicFramePr>
        <p:xfrm>
          <a:off x="395538" y="1397000"/>
          <a:ext cx="8534148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4"/>
                <a:gridCol w="2952328"/>
                <a:gridCol w="1296144"/>
                <a:gridCol w="648072"/>
                <a:gridCol w="720080"/>
                <a:gridCol w="20534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ลำดับ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โครงการ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อนุมัติ</a:t>
                      </a:r>
                      <a:endParaRPr lang="th-T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รายงานผล</a:t>
                      </a:r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หมายเหตุ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๘.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โครงการอบรมผู้นำนักเรียนส่งเสริมสุขภาพ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๔๔,๓๔๕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dirty="0" smtClean="0"/>
                    </a:p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-</a:t>
                      </a:r>
                    </a:p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รพ.สต.ทุ่งตำเสา</a:t>
                      </a:r>
                    </a:p>
                    <a:p>
                      <a:pPr algn="ctr"/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๙.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โครงการเสริมพลังอำนาจกลุ่มเสี่ยงและกลุ่มป่วยโรคไม่ติดต่อเรื้อรังเพื่อป้องกันภาวะแทรกซ้อน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๕๒,๙๐๐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-</a:t>
                      </a:r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olidFill>
                            <a:srgbClr val="FF0000"/>
                          </a:solidFill>
                        </a:rPr>
                        <a:t>ขอขยายเวลาดำเนินงานโครงการ</a:t>
                      </a:r>
                    </a:p>
                    <a:p>
                      <a:endParaRPr lang="th-TH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๑๐.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โครงการคัดกรองความเสี่ยงของเกษตรกรจากการใช้สารเคมีกำจัดศัตรูพืช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๒๕,๖๐๐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-</a:t>
                      </a:r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รพ.สต.บ้านหูแร่</a:t>
                      </a:r>
                    </a:p>
                    <a:p>
                      <a:pPr algn="l"/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6015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188640"/>
            <a:ext cx="87154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prstClr val="black"/>
                </a:solidFill>
                <a:latin typeface="TH Niramit AS" pitchFamily="2" charset="-34"/>
                <a:ea typeface="Arial Unicode MS" pitchFamily="34" charset="-128"/>
                <a:cs typeface="TH Niramit AS" pitchFamily="2" charset="-34"/>
              </a:rPr>
              <a:t>โครงการที่ขอรับเงินอุดหนุน</a:t>
            </a:r>
          </a:p>
          <a:p>
            <a:endParaRPr lang="th-TH" sz="4000" b="1" dirty="0" smtClean="0">
              <a:solidFill>
                <a:prstClr val="black"/>
              </a:solidFill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  <a:p>
            <a:endParaRPr lang="th-TH" sz="3200" b="1" dirty="0">
              <a:latin typeface="TH Niramit AS" pitchFamily="2" charset="-34"/>
              <a:ea typeface="Arial Unicode MS" pitchFamily="34" charset="-128"/>
              <a:cs typeface="TH Niramit AS" pitchFamily="2" charset="-34"/>
            </a:endParaRPr>
          </a:p>
        </p:txBody>
      </p:sp>
      <p:cxnSp>
        <p:nvCxnSpPr>
          <p:cNvPr id="5" name="Straight Connector 7"/>
          <p:cNvCxnSpPr/>
          <p:nvPr/>
        </p:nvCxnSpPr>
        <p:spPr>
          <a:xfrm>
            <a:off x="257415" y="1052736"/>
            <a:ext cx="792958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68603"/>
              </p:ext>
            </p:extLst>
          </p:nvPr>
        </p:nvGraphicFramePr>
        <p:xfrm>
          <a:off x="245834" y="1321648"/>
          <a:ext cx="8534148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4"/>
                <a:gridCol w="2952328"/>
                <a:gridCol w="1296144"/>
                <a:gridCol w="648072"/>
                <a:gridCol w="720080"/>
                <a:gridCol w="20534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ลำดับ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โครงการ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อนุมัติ</a:t>
                      </a:r>
                      <a:endParaRPr lang="th-T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รายงานผล</a:t>
                      </a:r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หมายเหตุ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๑๑.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โครงการเสริมพลังสร้างเสริมสุขภาพกลุ่มเสี่ยงและกลุ่มป่วยโรคไม่ติดต่อเรื้อรัง เพื่อป้องกันภาวะแทรกซ้อน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๓๒,๘๕๐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/</a:t>
                      </a:r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dirty="0" smtClean="0"/>
                    </a:p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ใช้หมด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๑๒.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โครงการอบรมเฝ้าระวังและตรวจคัดกรองมะเร็งปากมดลูกและมะเร็งเต้านม</a:t>
                      </a:r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๒๖,๗๐๐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/</a:t>
                      </a:r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>
                          <a:solidFill>
                            <a:schemeClr val="tx1"/>
                          </a:solidFill>
                        </a:rPr>
                        <a:t>ใช้หมด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๑๓.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โครงการป้องกันควบคุมโรคไข้เลือดออก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๒๔,๐๐๐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/</a:t>
                      </a:r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ใช้หมด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8018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2729</TotalTime>
  <Words>463</Words>
  <Application>Microsoft Office PowerPoint</Application>
  <PresentationFormat>นำเสนอทางหน้าจอ (4:3)</PresentationFormat>
  <Paragraphs>161</Paragraphs>
  <Slides>12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prapot.b</dc:creator>
  <cp:lastModifiedBy>Corporate Edition</cp:lastModifiedBy>
  <cp:revision>191</cp:revision>
  <cp:lastPrinted>2017-10-20T05:18:37Z</cp:lastPrinted>
  <dcterms:created xsi:type="dcterms:W3CDTF">2014-03-30T17:32:52Z</dcterms:created>
  <dcterms:modified xsi:type="dcterms:W3CDTF">2017-11-15T09:23:26Z</dcterms:modified>
</cp:coreProperties>
</file>