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592" r:id="rId3"/>
    <p:sldId id="593" r:id="rId4"/>
    <p:sldId id="577" r:id="rId5"/>
    <p:sldId id="591" r:id="rId6"/>
    <p:sldId id="622" r:id="rId7"/>
    <p:sldId id="587" r:id="rId8"/>
    <p:sldId id="615" r:id="rId9"/>
    <p:sldId id="616" r:id="rId10"/>
    <p:sldId id="614" r:id="rId11"/>
    <p:sldId id="613" r:id="rId12"/>
    <p:sldId id="551" r:id="rId13"/>
    <p:sldId id="596" r:id="rId14"/>
    <p:sldId id="594" r:id="rId15"/>
    <p:sldId id="597" r:id="rId16"/>
    <p:sldId id="595" r:id="rId17"/>
    <p:sldId id="598" r:id="rId18"/>
    <p:sldId id="599" r:id="rId19"/>
    <p:sldId id="623" r:id="rId20"/>
    <p:sldId id="552" r:id="rId21"/>
    <p:sldId id="553" r:id="rId22"/>
    <p:sldId id="554" r:id="rId23"/>
    <p:sldId id="427" r:id="rId24"/>
    <p:sldId id="555" r:id="rId25"/>
    <p:sldId id="556" r:id="rId26"/>
    <p:sldId id="386" r:id="rId27"/>
    <p:sldId id="578" r:id="rId28"/>
    <p:sldId id="605" r:id="rId29"/>
    <p:sldId id="606" r:id="rId30"/>
    <p:sldId id="607" r:id="rId31"/>
    <p:sldId id="608" r:id="rId32"/>
    <p:sldId id="610" r:id="rId33"/>
    <p:sldId id="609" r:id="rId34"/>
    <p:sldId id="611" r:id="rId35"/>
    <p:sldId id="612" r:id="rId36"/>
    <p:sldId id="579" r:id="rId37"/>
    <p:sldId id="580" r:id="rId38"/>
    <p:sldId id="581" r:id="rId39"/>
    <p:sldId id="582" r:id="rId40"/>
    <p:sldId id="589" r:id="rId41"/>
    <p:sldId id="588" r:id="rId42"/>
    <p:sldId id="590" r:id="rId43"/>
    <p:sldId id="550" r:id="rId44"/>
    <p:sldId id="617" r:id="rId45"/>
    <p:sldId id="601" r:id="rId46"/>
    <p:sldId id="602" r:id="rId47"/>
    <p:sldId id="603" r:id="rId48"/>
    <p:sldId id="604" r:id="rId49"/>
    <p:sldId id="557" r:id="rId50"/>
    <p:sldId id="586" r:id="rId51"/>
    <p:sldId id="583" r:id="rId52"/>
    <p:sldId id="618" r:id="rId53"/>
    <p:sldId id="558" r:id="rId54"/>
    <p:sldId id="559" r:id="rId55"/>
    <p:sldId id="560" r:id="rId56"/>
    <p:sldId id="561" r:id="rId57"/>
    <p:sldId id="562" r:id="rId58"/>
    <p:sldId id="563" r:id="rId59"/>
    <p:sldId id="584" r:id="rId60"/>
    <p:sldId id="564" r:id="rId61"/>
    <p:sldId id="565" r:id="rId62"/>
    <p:sldId id="566" r:id="rId63"/>
    <p:sldId id="567" r:id="rId64"/>
    <p:sldId id="568" r:id="rId65"/>
    <p:sldId id="569" r:id="rId66"/>
    <p:sldId id="570" r:id="rId67"/>
    <p:sldId id="571" r:id="rId68"/>
    <p:sldId id="572" r:id="rId69"/>
    <p:sldId id="573" r:id="rId70"/>
    <p:sldId id="574" r:id="rId71"/>
    <p:sldId id="585" r:id="rId72"/>
    <p:sldId id="575" r:id="rId73"/>
    <p:sldId id="576" r:id="rId74"/>
    <p:sldId id="619" r:id="rId75"/>
    <p:sldId id="620" r:id="rId7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5887" autoAdjust="0"/>
    <p:restoredTop sz="94660"/>
  </p:normalViewPr>
  <p:slideViewPr>
    <p:cSldViewPr snapToGrid="0">
      <p:cViewPr>
        <p:scale>
          <a:sx n="80" d="100"/>
          <a:sy n="80" d="100"/>
        </p:scale>
        <p:origin x="31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5.4289747641856713E-2"/>
          <c:y val="2.5312498442882726E-2"/>
          <c:w val="0.77414044480640487"/>
          <c:h val="0.8359375100924267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 กองทุน</c:v>
                </c:pt>
              </c:strCache>
            </c:strRef>
          </c:tx>
          <c:dLbls>
            <c:showVal val="1"/>
          </c:dLbls>
          <c:cat>
            <c:strRef>
              <c:f>Sheet1!$A$2:$A$8</c:f>
              <c:strCache>
                <c:ptCount val="7"/>
                <c:pt idx="0">
                  <c:v>ตรัง</c:v>
                </c:pt>
                <c:pt idx="1">
                  <c:v>นราธิวาส</c:v>
                </c:pt>
                <c:pt idx="2">
                  <c:v>ปัตตานี</c:v>
                </c:pt>
                <c:pt idx="3">
                  <c:v>ยะลา</c:v>
                </c:pt>
                <c:pt idx="4">
                  <c:v>สงขลา</c:v>
                </c:pt>
                <c:pt idx="5">
                  <c:v>พัทลุง</c:v>
                </c:pt>
                <c:pt idx="6">
                  <c:v>สตูล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99</c:v>
                </c:pt>
                <c:pt idx="1">
                  <c:v>88</c:v>
                </c:pt>
                <c:pt idx="2">
                  <c:v>113</c:v>
                </c:pt>
                <c:pt idx="3">
                  <c:v>63</c:v>
                </c:pt>
                <c:pt idx="4">
                  <c:v>139</c:v>
                </c:pt>
                <c:pt idx="5">
                  <c:v>73</c:v>
                </c:pt>
                <c:pt idx="6">
                  <c:v>41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ภาค ปชช.ตามข้อ 12(7)</c:v>
                </c:pt>
              </c:strCache>
            </c:strRef>
          </c:tx>
          <c:dLbls>
            <c:showVal val="1"/>
          </c:dLbls>
          <c:cat>
            <c:strRef>
              <c:f>Sheet1!$A$2:$A$8</c:f>
              <c:strCache>
                <c:ptCount val="7"/>
                <c:pt idx="0">
                  <c:v>ตรัง</c:v>
                </c:pt>
                <c:pt idx="1">
                  <c:v>นราธิวาส</c:v>
                </c:pt>
                <c:pt idx="2">
                  <c:v>ปัตตานี</c:v>
                </c:pt>
                <c:pt idx="3">
                  <c:v>ยะลา</c:v>
                </c:pt>
                <c:pt idx="4">
                  <c:v>สงขลา</c:v>
                </c:pt>
                <c:pt idx="5">
                  <c:v>พัทลุง</c:v>
                </c:pt>
                <c:pt idx="6">
                  <c:v>สตูล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83</c:v>
                </c:pt>
                <c:pt idx="1">
                  <c:v>88</c:v>
                </c:pt>
                <c:pt idx="2">
                  <c:v>69</c:v>
                </c:pt>
                <c:pt idx="3">
                  <c:v>52</c:v>
                </c:pt>
                <c:pt idx="4">
                  <c:v>94</c:v>
                </c:pt>
                <c:pt idx="5">
                  <c:v>32</c:v>
                </c:pt>
                <c:pt idx="6">
                  <c:v>41</c:v>
                </c:pt>
              </c:numCache>
            </c:numRef>
          </c:val>
        </c:ser>
        <c:axId val="253346560"/>
        <c:axId val="253348096"/>
      </c:barChart>
      <c:catAx>
        <c:axId val="253346560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H Baijam" pitchFamily="2" charset="-34"/>
                <a:cs typeface="TH Baijam" pitchFamily="2" charset="-34"/>
              </a:defRPr>
            </a:pPr>
            <a:endParaRPr lang="en-US"/>
          </a:p>
        </c:txPr>
        <c:crossAx val="253348096"/>
        <c:crosses val="autoZero"/>
        <c:auto val="1"/>
        <c:lblAlgn val="ctr"/>
        <c:lblOffset val="100"/>
      </c:catAx>
      <c:valAx>
        <c:axId val="2533480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H Baijam" pitchFamily="2" charset="-34"/>
                <a:cs typeface="TH Baijam" pitchFamily="2" charset="-34"/>
              </a:defRPr>
            </a:pPr>
            <a:endParaRPr lang="en-US"/>
          </a:p>
        </c:txPr>
        <c:crossAx val="253346560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>
          <a:noFill/>
        </a:ln>
      </c:spPr>
    </c:plotArea>
    <c:legend>
      <c:legendPos val="r"/>
      <c:layout/>
      <c:txPr>
        <a:bodyPr/>
        <a:lstStyle/>
        <a:p>
          <a:pPr>
            <a:defRPr sz="2000">
              <a:latin typeface="TH Baijam" pitchFamily="2" charset="-34"/>
              <a:cs typeface="TH Baijam" pitchFamily="2" charset="-34"/>
            </a:defRPr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F6CCFC-F421-42C6-B403-58002C8C56E7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739DDC-6E26-4076-AF65-95C7BDEE707D}">
      <dgm:prSet phldrT="[Text]"/>
      <dgm:spPr>
        <a:solidFill>
          <a:schemeClr val="accent3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th-TH" b="1" dirty="0" smtClean="0">
              <a:latin typeface="TH Baijam" pitchFamily="2" charset="-34"/>
              <a:cs typeface="TH Baijam" pitchFamily="2" charset="-34"/>
            </a:rPr>
            <a:t>เขต</a:t>
          </a:r>
          <a:endParaRPr lang="en-US" b="1" dirty="0">
            <a:latin typeface="TH Baijam" pitchFamily="2" charset="-34"/>
            <a:cs typeface="TH Baijam" pitchFamily="2" charset="-34"/>
          </a:endParaRPr>
        </a:p>
      </dgm:t>
    </dgm:pt>
    <dgm:pt modelId="{E631FB70-825F-43A7-9711-75BF2FFC7726}" type="parTrans" cxnId="{FB63BC61-01A4-4631-A902-336BAE6D1DEE}">
      <dgm:prSet/>
      <dgm:spPr/>
      <dgm:t>
        <a:bodyPr/>
        <a:lstStyle/>
        <a:p>
          <a:endParaRPr lang="en-US"/>
        </a:p>
      </dgm:t>
    </dgm:pt>
    <dgm:pt modelId="{323C2DB8-135C-46FE-A452-C981D2C5D7E9}" type="sibTrans" cxnId="{FB63BC61-01A4-4631-A902-336BAE6D1DEE}">
      <dgm:prSet/>
      <dgm:spPr/>
      <dgm:t>
        <a:bodyPr/>
        <a:lstStyle/>
        <a:p>
          <a:endParaRPr lang="en-US"/>
        </a:p>
      </dgm:t>
    </dgm:pt>
    <dgm:pt modelId="{813D1999-7F07-4F09-9ADF-342E53931A45}">
      <dgm:prSet phldrT="[Text]"/>
      <dgm:spPr/>
      <dgm:t>
        <a:bodyPr/>
        <a:lstStyle/>
        <a:p>
          <a:r>
            <a:rPr lang="th-TH" b="1" dirty="0" smtClean="0">
              <a:latin typeface="TH Baijam" pitchFamily="2" charset="-34"/>
              <a:cs typeface="TH Baijam" pitchFamily="2" charset="-34"/>
            </a:rPr>
            <a:t>เขตบริการสุขภาพ</a:t>
          </a:r>
          <a:r>
            <a:rPr lang="en-US" b="1" dirty="0" smtClean="0">
              <a:latin typeface="TH Baijam" pitchFamily="2" charset="-34"/>
              <a:cs typeface="TH Baijam" pitchFamily="2" charset="-34"/>
            </a:rPr>
            <a:t> 12</a:t>
          </a:r>
          <a:endParaRPr lang="en-US" b="1" dirty="0">
            <a:latin typeface="TH Baijam" pitchFamily="2" charset="-34"/>
            <a:cs typeface="TH Baijam" pitchFamily="2" charset="-34"/>
          </a:endParaRPr>
        </a:p>
      </dgm:t>
    </dgm:pt>
    <dgm:pt modelId="{547D1BCE-1A03-4ECF-8462-3F1602070FE5}" type="parTrans" cxnId="{9C2592D4-83BD-4B4E-AE35-792E413E43FC}">
      <dgm:prSet/>
      <dgm:spPr/>
      <dgm:t>
        <a:bodyPr/>
        <a:lstStyle/>
        <a:p>
          <a:endParaRPr lang="en-US"/>
        </a:p>
      </dgm:t>
    </dgm:pt>
    <dgm:pt modelId="{6F57DCF5-13D4-45B9-ACC1-F110BACA14C1}" type="sibTrans" cxnId="{9C2592D4-83BD-4B4E-AE35-792E413E43FC}">
      <dgm:prSet/>
      <dgm:spPr/>
      <dgm:t>
        <a:bodyPr/>
        <a:lstStyle/>
        <a:p>
          <a:endParaRPr lang="en-US"/>
        </a:p>
      </dgm:t>
    </dgm:pt>
    <dgm:pt modelId="{F072847B-1D87-46BA-87D0-325E62A2B136}">
      <dgm:prSet phldrT="[Text]"/>
      <dgm:spPr/>
      <dgm:t>
        <a:bodyPr/>
        <a:lstStyle/>
        <a:p>
          <a:r>
            <a:rPr lang="th-TH" b="1" dirty="0" smtClean="0">
              <a:latin typeface="TH Baijam" pitchFamily="2" charset="-34"/>
              <a:cs typeface="TH Baijam" pitchFamily="2" charset="-34"/>
            </a:rPr>
            <a:t>สปสช.เขต/ อปสข.</a:t>
          </a:r>
          <a:r>
            <a:rPr lang="en-US" b="1" dirty="0" smtClean="0">
              <a:latin typeface="TH Baijam" pitchFamily="2" charset="-34"/>
              <a:cs typeface="TH Baijam" pitchFamily="2" charset="-34"/>
            </a:rPr>
            <a:t> </a:t>
          </a:r>
          <a:endParaRPr lang="en-US" b="1" dirty="0">
            <a:latin typeface="TH Baijam" pitchFamily="2" charset="-34"/>
            <a:cs typeface="TH Baijam" pitchFamily="2" charset="-34"/>
          </a:endParaRPr>
        </a:p>
      </dgm:t>
    </dgm:pt>
    <dgm:pt modelId="{4E22C414-23A1-49FC-8347-36FC9B906B4D}" type="parTrans" cxnId="{6025EE04-61A2-4413-9CD8-1C8C76C2AAB2}">
      <dgm:prSet/>
      <dgm:spPr/>
      <dgm:t>
        <a:bodyPr/>
        <a:lstStyle/>
        <a:p>
          <a:endParaRPr lang="en-US"/>
        </a:p>
      </dgm:t>
    </dgm:pt>
    <dgm:pt modelId="{6173267B-AA71-4E46-950D-9D7F23637F30}" type="sibTrans" cxnId="{6025EE04-61A2-4413-9CD8-1C8C76C2AAB2}">
      <dgm:prSet/>
      <dgm:spPr/>
      <dgm:t>
        <a:bodyPr/>
        <a:lstStyle/>
        <a:p>
          <a:endParaRPr lang="en-US"/>
        </a:p>
      </dgm:t>
    </dgm:pt>
    <dgm:pt modelId="{CBD97BE0-E269-411D-B483-90A1D1A45F8F}">
      <dgm:prSet phldrT="[Text]"/>
      <dgm:spPr>
        <a:solidFill>
          <a:srgbClr val="FFFF00">
            <a:alpha val="90000"/>
          </a:srgbClr>
        </a:solidFill>
        <a:ln>
          <a:noFill/>
        </a:ln>
      </dgm:spPr>
      <dgm:t>
        <a:bodyPr/>
        <a:lstStyle/>
        <a:p>
          <a:r>
            <a:rPr lang="th-TH" b="1" dirty="0" smtClean="0">
              <a:latin typeface="TH Baijam" pitchFamily="2" charset="-34"/>
              <a:cs typeface="TH Baijam" pitchFamily="2" charset="-34"/>
            </a:rPr>
            <a:t>จังหวัด/อำเภอ</a:t>
          </a:r>
          <a:endParaRPr lang="en-US" b="1" dirty="0">
            <a:latin typeface="TH Baijam" pitchFamily="2" charset="-34"/>
            <a:cs typeface="TH Baijam" pitchFamily="2" charset="-34"/>
          </a:endParaRPr>
        </a:p>
      </dgm:t>
    </dgm:pt>
    <dgm:pt modelId="{D72517C6-4A80-4374-96A1-0ECF72A243A3}" type="parTrans" cxnId="{4F356ED8-A903-4387-AF22-9750FED438A0}">
      <dgm:prSet/>
      <dgm:spPr/>
      <dgm:t>
        <a:bodyPr/>
        <a:lstStyle/>
        <a:p>
          <a:endParaRPr lang="en-US"/>
        </a:p>
      </dgm:t>
    </dgm:pt>
    <dgm:pt modelId="{BEAAEFAD-3705-47BB-800B-FED7A1D5AECC}" type="sibTrans" cxnId="{4F356ED8-A903-4387-AF22-9750FED438A0}">
      <dgm:prSet/>
      <dgm:spPr/>
      <dgm:t>
        <a:bodyPr/>
        <a:lstStyle/>
        <a:p>
          <a:endParaRPr lang="en-US"/>
        </a:p>
      </dgm:t>
    </dgm:pt>
    <dgm:pt modelId="{5A8E387C-E158-464D-9EC2-414175D2FBA4}">
      <dgm:prSet phldrT="[Text]"/>
      <dgm:spPr/>
      <dgm:t>
        <a:bodyPr/>
        <a:lstStyle/>
        <a:p>
          <a:r>
            <a:rPr lang="th-TH" b="1" dirty="0" smtClean="0">
              <a:latin typeface="TH Baijam" pitchFamily="2" charset="-34"/>
              <a:cs typeface="TH Baijam" pitchFamily="2" charset="-34"/>
            </a:rPr>
            <a:t>พชจ.</a:t>
          </a:r>
          <a:endParaRPr lang="en-US" b="1" dirty="0">
            <a:latin typeface="TH Baijam" pitchFamily="2" charset="-34"/>
            <a:cs typeface="TH Baijam" pitchFamily="2" charset="-34"/>
          </a:endParaRPr>
        </a:p>
      </dgm:t>
    </dgm:pt>
    <dgm:pt modelId="{AD608C9B-F648-487B-BFC5-37EBEAAE2349}" type="parTrans" cxnId="{FC9501F9-1038-415D-941E-642B4194B206}">
      <dgm:prSet/>
      <dgm:spPr/>
      <dgm:t>
        <a:bodyPr/>
        <a:lstStyle/>
        <a:p>
          <a:endParaRPr lang="en-US"/>
        </a:p>
      </dgm:t>
    </dgm:pt>
    <dgm:pt modelId="{3C052885-7215-4732-A367-D0E95533AC53}" type="sibTrans" cxnId="{FC9501F9-1038-415D-941E-642B4194B206}">
      <dgm:prSet/>
      <dgm:spPr/>
      <dgm:t>
        <a:bodyPr/>
        <a:lstStyle/>
        <a:p>
          <a:endParaRPr lang="en-US"/>
        </a:p>
      </dgm:t>
    </dgm:pt>
    <dgm:pt modelId="{B1763CE4-7908-4A1E-86C2-D5391CCD9549}">
      <dgm:prSet phldrT="[Text]"/>
      <dgm:spPr/>
      <dgm:t>
        <a:bodyPr/>
        <a:lstStyle/>
        <a:p>
          <a:r>
            <a:rPr lang="th-TH" b="1" dirty="0" smtClean="0">
              <a:latin typeface="TH Baijam" pitchFamily="2" charset="-34"/>
              <a:cs typeface="TH Baijam" pitchFamily="2" charset="-34"/>
            </a:rPr>
            <a:t>คณะกรรมการพัฒนาคุณภาพชีวิตระดับอำเภอ</a:t>
          </a:r>
          <a:endParaRPr lang="en-US" b="1" dirty="0">
            <a:latin typeface="TH Baijam" pitchFamily="2" charset="-34"/>
            <a:cs typeface="TH Baijam" pitchFamily="2" charset="-34"/>
          </a:endParaRPr>
        </a:p>
      </dgm:t>
    </dgm:pt>
    <dgm:pt modelId="{9542F1AB-CEA6-4E7A-A188-2FE337B4B8FC}" type="parTrans" cxnId="{E9D10409-4EFE-4C8D-A44F-3E6CA57948AA}">
      <dgm:prSet/>
      <dgm:spPr/>
      <dgm:t>
        <a:bodyPr/>
        <a:lstStyle/>
        <a:p>
          <a:endParaRPr lang="en-US"/>
        </a:p>
      </dgm:t>
    </dgm:pt>
    <dgm:pt modelId="{189F475E-AD26-44E6-8DED-70647423157E}" type="sibTrans" cxnId="{E9D10409-4EFE-4C8D-A44F-3E6CA57948AA}">
      <dgm:prSet/>
      <dgm:spPr/>
      <dgm:t>
        <a:bodyPr/>
        <a:lstStyle/>
        <a:p>
          <a:endParaRPr lang="en-US"/>
        </a:p>
      </dgm:t>
    </dgm:pt>
    <dgm:pt modelId="{C5A1B2BA-4CA6-4A70-BB88-B8830EA03050}">
      <dgm:prSet phldrT="[Text]"/>
      <dgm:spPr>
        <a:solidFill>
          <a:srgbClr val="7030A0">
            <a:alpha val="90000"/>
          </a:srgbClr>
        </a:solidFill>
        <a:ln>
          <a:noFill/>
        </a:ln>
      </dgm:spPr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TH Baijam" pitchFamily="2" charset="-34"/>
              <a:cs typeface="TH Baijam" pitchFamily="2" charset="-34"/>
            </a:rPr>
            <a:t>ตำบล</a:t>
          </a:r>
          <a:endParaRPr lang="en-US" b="1" dirty="0">
            <a:solidFill>
              <a:schemeClr val="bg1"/>
            </a:solidFill>
            <a:latin typeface="TH Baijam" pitchFamily="2" charset="-34"/>
            <a:cs typeface="TH Baijam" pitchFamily="2" charset="-34"/>
          </a:endParaRPr>
        </a:p>
      </dgm:t>
    </dgm:pt>
    <dgm:pt modelId="{4447A9AD-35ED-4FA6-BD02-E375A4ACF92F}" type="parTrans" cxnId="{EEBC1ADD-8AD9-4A09-961B-464D282AC90A}">
      <dgm:prSet/>
      <dgm:spPr/>
      <dgm:t>
        <a:bodyPr/>
        <a:lstStyle/>
        <a:p>
          <a:endParaRPr lang="en-US"/>
        </a:p>
      </dgm:t>
    </dgm:pt>
    <dgm:pt modelId="{C88FE8C8-24DA-40FD-8B90-E6398499918F}" type="sibTrans" cxnId="{EEBC1ADD-8AD9-4A09-961B-464D282AC90A}">
      <dgm:prSet/>
      <dgm:spPr/>
      <dgm:t>
        <a:bodyPr/>
        <a:lstStyle/>
        <a:p>
          <a:endParaRPr lang="en-US"/>
        </a:p>
      </dgm:t>
    </dgm:pt>
    <dgm:pt modelId="{79B58100-45C8-422A-BFF7-95850C0A22A0}">
      <dgm:prSet phldrT="[Text]"/>
      <dgm:spPr/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TH Baijam" pitchFamily="2" charset="-34"/>
              <a:cs typeface="TH Baijam" pitchFamily="2" charset="-34"/>
            </a:rPr>
            <a:t>กองทุนสุขภาพตำบล</a:t>
          </a:r>
          <a:endParaRPr lang="en-US" b="1" dirty="0">
            <a:solidFill>
              <a:schemeClr val="bg1"/>
            </a:solidFill>
            <a:latin typeface="TH Baijam" pitchFamily="2" charset="-34"/>
            <a:cs typeface="TH Baijam" pitchFamily="2" charset="-34"/>
          </a:endParaRPr>
        </a:p>
      </dgm:t>
    </dgm:pt>
    <dgm:pt modelId="{869C2E8F-995D-4BB4-84DC-278852C16E1C}" type="parTrans" cxnId="{F9C232D5-234E-42F7-9C59-D139539DC60F}">
      <dgm:prSet/>
      <dgm:spPr/>
      <dgm:t>
        <a:bodyPr/>
        <a:lstStyle/>
        <a:p>
          <a:endParaRPr lang="en-US"/>
        </a:p>
      </dgm:t>
    </dgm:pt>
    <dgm:pt modelId="{5E9EBFDB-3A70-4DE7-98AC-1CB10E4E2C0D}" type="sibTrans" cxnId="{F9C232D5-234E-42F7-9C59-D139539DC60F}">
      <dgm:prSet/>
      <dgm:spPr/>
      <dgm:t>
        <a:bodyPr/>
        <a:lstStyle/>
        <a:p>
          <a:endParaRPr lang="en-US"/>
        </a:p>
      </dgm:t>
    </dgm:pt>
    <dgm:pt modelId="{946DBF1D-CC12-46F6-8887-B47120E34735}">
      <dgm:prSet phldrT="[Text]"/>
      <dgm:spPr/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TH Baijam" pitchFamily="2" charset="-34"/>
              <a:cs typeface="TH Baijam" pitchFamily="2" charset="-34"/>
            </a:rPr>
            <a:t>ตำบลจัดการสุขภาพ</a:t>
          </a:r>
          <a:endParaRPr lang="en-US" b="1" dirty="0">
            <a:solidFill>
              <a:schemeClr val="bg1"/>
            </a:solidFill>
            <a:latin typeface="TH Baijam" pitchFamily="2" charset="-34"/>
            <a:cs typeface="TH Baijam" pitchFamily="2" charset="-34"/>
          </a:endParaRPr>
        </a:p>
      </dgm:t>
    </dgm:pt>
    <dgm:pt modelId="{F18DE10D-E2F4-435C-ABEC-CA7A6E22754E}" type="parTrans" cxnId="{5207C0C5-9971-4202-AE67-E1A401C716AA}">
      <dgm:prSet/>
      <dgm:spPr/>
      <dgm:t>
        <a:bodyPr/>
        <a:lstStyle/>
        <a:p>
          <a:endParaRPr lang="en-US"/>
        </a:p>
      </dgm:t>
    </dgm:pt>
    <dgm:pt modelId="{3676EF1E-5E88-4DBF-B69D-8D102B57F469}" type="sibTrans" cxnId="{5207C0C5-9971-4202-AE67-E1A401C716AA}">
      <dgm:prSet/>
      <dgm:spPr/>
      <dgm:t>
        <a:bodyPr/>
        <a:lstStyle/>
        <a:p>
          <a:endParaRPr lang="en-US"/>
        </a:p>
      </dgm:t>
    </dgm:pt>
    <dgm:pt modelId="{334049C7-D7EA-433A-8788-B38455984A4F}">
      <dgm:prSet phldrT="[Text]"/>
      <dgm:spPr/>
      <dgm:t>
        <a:bodyPr/>
        <a:lstStyle/>
        <a:p>
          <a:r>
            <a:rPr lang="th-TH" b="1" dirty="0" smtClean="0">
              <a:latin typeface="TH Baijam" pitchFamily="2" charset="-34"/>
              <a:cs typeface="TH Baijam" pitchFamily="2" charset="-34"/>
            </a:rPr>
            <a:t>กขป.(คณะกรรมการเขตสุขภาพภาคประชาชน)</a:t>
          </a:r>
          <a:endParaRPr lang="en-US" b="1" dirty="0">
            <a:latin typeface="TH Baijam" pitchFamily="2" charset="-34"/>
            <a:cs typeface="TH Baijam" pitchFamily="2" charset="-34"/>
          </a:endParaRPr>
        </a:p>
      </dgm:t>
    </dgm:pt>
    <dgm:pt modelId="{B570E369-74D1-44AF-A340-FB2816B2B69E}" type="parTrans" cxnId="{DEBFFAD1-D597-4EC4-8F58-4F48B89F14F5}">
      <dgm:prSet/>
      <dgm:spPr/>
      <dgm:t>
        <a:bodyPr/>
        <a:lstStyle/>
        <a:p>
          <a:endParaRPr lang="en-US"/>
        </a:p>
      </dgm:t>
    </dgm:pt>
    <dgm:pt modelId="{4B8FFEE4-385B-4DD3-8261-5D90E7DD2DEB}" type="sibTrans" cxnId="{DEBFFAD1-D597-4EC4-8F58-4F48B89F14F5}">
      <dgm:prSet/>
      <dgm:spPr/>
      <dgm:t>
        <a:bodyPr/>
        <a:lstStyle/>
        <a:p>
          <a:endParaRPr lang="en-US"/>
        </a:p>
      </dgm:t>
    </dgm:pt>
    <dgm:pt modelId="{13812761-60B1-43E7-A7C2-1B89C0D9821A}" type="pres">
      <dgm:prSet presAssocID="{7BF6CCFC-F421-42C6-B403-58002C8C56E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E8DE1F-A1AD-443D-B029-19861CE1F07F}" type="pres">
      <dgm:prSet presAssocID="{B9739DDC-6E26-4076-AF65-95C7BDEE707D}" presName="circle1" presStyleLbl="node1" presStyleIdx="0" presStyleCnt="3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B4EF37E3-6555-46DA-8E7E-FFFA27E73EB1}" type="pres">
      <dgm:prSet presAssocID="{B9739DDC-6E26-4076-AF65-95C7BDEE707D}" presName="space" presStyleCnt="0"/>
      <dgm:spPr/>
    </dgm:pt>
    <dgm:pt modelId="{7097A86F-8152-4C28-863F-9735D9DB6E63}" type="pres">
      <dgm:prSet presAssocID="{B9739DDC-6E26-4076-AF65-95C7BDEE707D}" presName="rect1" presStyleLbl="alignAcc1" presStyleIdx="0" presStyleCnt="3" custScaleX="100000" custLinFactNeighborX="8691" custLinFactNeighborY="-10063"/>
      <dgm:spPr/>
      <dgm:t>
        <a:bodyPr/>
        <a:lstStyle/>
        <a:p>
          <a:endParaRPr lang="en-US"/>
        </a:p>
      </dgm:t>
    </dgm:pt>
    <dgm:pt modelId="{353B2FE6-3A5B-4314-B1C1-75F0F3D8A29D}" type="pres">
      <dgm:prSet presAssocID="{CBD97BE0-E269-411D-B483-90A1D1A45F8F}" presName="vertSpace2" presStyleLbl="node1" presStyleIdx="0" presStyleCnt="3"/>
      <dgm:spPr/>
    </dgm:pt>
    <dgm:pt modelId="{B5376514-380C-4FCA-B46C-A2B234728136}" type="pres">
      <dgm:prSet presAssocID="{CBD97BE0-E269-411D-B483-90A1D1A45F8F}" presName="circle2" presStyleLbl="node1" presStyleIdx="1" presStyleCnt="3" custLinFactNeighborX="-318" custLinFactNeighborY="-385"/>
      <dgm:spPr>
        <a:solidFill>
          <a:srgbClr val="FFFF00"/>
        </a:solidFill>
      </dgm:spPr>
    </dgm:pt>
    <dgm:pt modelId="{24B95BA4-78D2-447B-AC74-62836B0D1860}" type="pres">
      <dgm:prSet presAssocID="{CBD97BE0-E269-411D-B483-90A1D1A45F8F}" presName="rect2" presStyleLbl="alignAcc1" presStyleIdx="1" presStyleCnt="3"/>
      <dgm:spPr/>
      <dgm:t>
        <a:bodyPr/>
        <a:lstStyle/>
        <a:p>
          <a:endParaRPr lang="en-US"/>
        </a:p>
      </dgm:t>
    </dgm:pt>
    <dgm:pt modelId="{8B3126ED-D7E1-42BB-AB4C-81F247A58D7F}" type="pres">
      <dgm:prSet presAssocID="{C5A1B2BA-4CA6-4A70-BB88-B8830EA03050}" presName="vertSpace3" presStyleLbl="node1" presStyleIdx="1" presStyleCnt="3"/>
      <dgm:spPr/>
    </dgm:pt>
    <dgm:pt modelId="{84EFDADF-9ED6-46C0-BEF3-19C87025F8FC}" type="pres">
      <dgm:prSet presAssocID="{C5A1B2BA-4CA6-4A70-BB88-B8830EA03050}" presName="circle3" presStyleLbl="node1" presStyleIdx="2" presStyleCnt="3" custLinFactNeighborX="1962" custLinFactNeighborY="-618"/>
      <dgm:spPr>
        <a:solidFill>
          <a:srgbClr val="7030A0"/>
        </a:solidFill>
        <a:ln>
          <a:noFill/>
        </a:ln>
      </dgm:spPr>
      <dgm:t>
        <a:bodyPr/>
        <a:lstStyle/>
        <a:p>
          <a:endParaRPr lang="en-US"/>
        </a:p>
      </dgm:t>
    </dgm:pt>
    <dgm:pt modelId="{27B1D9A4-4D88-4ED0-9F42-5FAAA80E3545}" type="pres">
      <dgm:prSet presAssocID="{C5A1B2BA-4CA6-4A70-BB88-B8830EA03050}" presName="rect3" presStyleLbl="alignAcc1" presStyleIdx="2" presStyleCnt="3" custScaleY="100212" custLinFactNeighborY="-516"/>
      <dgm:spPr/>
      <dgm:t>
        <a:bodyPr/>
        <a:lstStyle/>
        <a:p>
          <a:endParaRPr lang="en-US"/>
        </a:p>
      </dgm:t>
    </dgm:pt>
    <dgm:pt modelId="{B974547C-E225-446A-B01A-7CFA073F1674}" type="pres">
      <dgm:prSet presAssocID="{B9739DDC-6E26-4076-AF65-95C7BDEE707D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B46531-806D-4D04-A703-A7A43BF7E899}" type="pres">
      <dgm:prSet presAssocID="{B9739DDC-6E26-4076-AF65-95C7BDEE707D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C5715-A1D7-40BB-99BA-B1AD4F50C20E}" type="pres">
      <dgm:prSet presAssocID="{CBD97BE0-E269-411D-B483-90A1D1A45F8F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6C01C-6270-4F0C-9F96-70A2B6EDAF12}" type="pres">
      <dgm:prSet presAssocID="{CBD97BE0-E269-411D-B483-90A1D1A45F8F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213F4C-B1C8-431E-B068-42CB6278AFBF}" type="pres">
      <dgm:prSet presAssocID="{C5A1B2BA-4CA6-4A70-BB88-B8830EA03050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0DDFC-AC69-4D4F-9B93-82A0BE4B4A44}" type="pres">
      <dgm:prSet presAssocID="{C5A1B2BA-4CA6-4A70-BB88-B8830EA03050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58CFAA-0009-4A83-83C5-E62C8F849C2E}" type="presOf" srcId="{B1763CE4-7908-4A1E-86C2-D5391CCD9549}" destId="{A2D6C01C-6270-4F0C-9F96-70A2B6EDAF12}" srcOrd="0" destOrd="1" presId="urn:microsoft.com/office/officeart/2005/8/layout/target3"/>
    <dgm:cxn modelId="{E4890CCD-343A-489A-A02C-078CEFAD6A70}" type="presOf" srcId="{7BF6CCFC-F421-42C6-B403-58002C8C56E7}" destId="{13812761-60B1-43E7-A7C2-1B89C0D9821A}" srcOrd="0" destOrd="0" presId="urn:microsoft.com/office/officeart/2005/8/layout/target3"/>
    <dgm:cxn modelId="{FC9501F9-1038-415D-941E-642B4194B206}" srcId="{CBD97BE0-E269-411D-B483-90A1D1A45F8F}" destId="{5A8E387C-E158-464D-9EC2-414175D2FBA4}" srcOrd="0" destOrd="0" parTransId="{AD608C9B-F648-487B-BFC5-37EBEAAE2349}" sibTransId="{3C052885-7215-4732-A367-D0E95533AC53}"/>
    <dgm:cxn modelId="{590BD9BD-711C-4E0C-913E-A8F6DDEEF26E}" type="presOf" srcId="{C5A1B2BA-4CA6-4A70-BB88-B8830EA03050}" destId="{6D213F4C-B1C8-431E-B068-42CB6278AFBF}" srcOrd="1" destOrd="0" presId="urn:microsoft.com/office/officeart/2005/8/layout/target3"/>
    <dgm:cxn modelId="{EEBC1ADD-8AD9-4A09-961B-464D282AC90A}" srcId="{7BF6CCFC-F421-42C6-B403-58002C8C56E7}" destId="{C5A1B2BA-4CA6-4A70-BB88-B8830EA03050}" srcOrd="2" destOrd="0" parTransId="{4447A9AD-35ED-4FA6-BD02-E375A4ACF92F}" sibTransId="{C88FE8C8-24DA-40FD-8B90-E6398499918F}"/>
    <dgm:cxn modelId="{4F356ED8-A903-4387-AF22-9750FED438A0}" srcId="{7BF6CCFC-F421-42C6-B403-58002C8C56E7}" destId="{CBD97BE0-E269-411D-B483-90A1D1A45F8F}" srcOrd="1" destOrd="0" parTransId="{D72517C6-4A80-4374-96A1-0ECF72A243A3}" sibTransId="{BEAAEFAD-3705-47BB-800B-FED7A1D5AECC}"/>
    <dgm:cxn modelId="{1C48144C-2EEE-47B9-8298-C044C26F56DC}" type="presOf" srcId="{813D1999-7F07-4F09-9ADF-342E53931A45}" destId="{E3B46531-806D-4D04-A703-A7A43BF7E899}" srcOrd="0" destOrd="0" presId="urn:microsoft.com/office/officeart/2005/8/layout/target3"/>
    <dgm:cxn modelId="{B6C4F9BA-B965-4482-A0F9-B02F180DDD43}" type="presOf" srcId="{C5A1B2BA-4CA6-4A70-BB88-B8830EA03050}" destId="{27B1D9A4-4D88-4ED0-9F42-5FAAA80E3545}" srcOrd="0" destOrd="0" presId="urn:microsoft.com/office/officeart/2005/8/layout/target3"/>
    <dgm:cxn modelId="{C1B38D03-00FD-4048-B5AB-75D000964F07}" type="presOf" srcId="{946DBF1D-CC12-46F6-8887-B47120E34735}" destId="{9D90DDFC-AC69-4D4F-9B93-82A0BE4B4A44}" srcOrd="0" destOrd="1" presId="urn:microsoft.com/office/officeart/2005/8/layout/target3"/>
    <dgm:cxn modelId="{8D9F81A7-11FA-4168-B9F5-4708ADC6E28A}" type="presOf" srcId="{B9739DDC-6E26-4076-AF65-95C7BDEE707D}" destId="{7097A86F-8152-4C28-863F-9735D9DB6E63}" srcOrd="0" destOrd="0" presId="urn:microsoft.com/office/officeart/2005/8/layout/target3"/>
    <dgm:cxn modelId="{CEE05F17-60EA-44F0-90D2-F375E0E83801}" type="presOf" srcId="{5A8E387C-E158-464D-9EC2-414175D2FBA4}" destId="{A2D6C01C-6270-4F0C-9F96-70A2B6EDAF12}" srcOrd="0" destOrd="0" presId="urn:microsoft.com/office/officeart/2005/8/layout/target3"/>
    <dgm:cxn modelId="{4C0EE6E6-C9AF-464F-9356-0C487C9D1134}" type="presOf" srcId="{CBD97BE0-E269-411D-B483-90A1D1A45F8F}" destId="{24B95BA4-78D2-447B-AC74-62836B0D1860}" srcOrd="0" destOrd="0" presId="urn:microsoft.com/office/officeart/2005/8/layout/target3"/>
    <dgm:cxn modelId="{071B662C-EF11-4902-9B6B-BA0824F84E07}" type="presOf" srcId="{334049C7-D7EA-433A-8788-B38455984A4F}" destId="{E3B46531-806D-4D04-A703-A7A43BF7E899}" srcOrd="0" destOrd="2" presId="urn:microsoft.com/office/officeart/2005/8/layout/target3"/>
    <dgm:cxn modelId="{DEBFFAD1-D597-4EC4-8F58-4F48B89F14F5}" srcId="{B9739DDC-6E26-4076-AF65-95C7BDEE707D}" destId="{334049C7-D7EA-433A-8788-B38455984A4F}" srcOrd="2" destOrd="0" parTransId="{B570E369-74D1-44AF-A340-FB2816B2B69E}" sibTransId="{4B8FFEE4-385B-4DD3-8261-5D90E7DD2DEB}"/>
    <dgm:cxn modelId="{8EB600AF-CA22-42D2-9C7C-7F6BE78BCE58}" type="presOf" srcId="{79B58100-45C8-422A-BFF7-95850C0A22A0}" destId="{9D90DDFC-AC69-4D4F-9B93-82A0BE4B4A44}" srcOrd="0" destOrd="0" presId="urn:microsoft.com/office/officeart/2005/8/layout/target3"/>
    <dgm:cxn modelId="{FB63BC61-01A4-4631-A902-336BAE6D1DEE}" srcId="{7BF6CCFC-F421-42C6-B403-58002C8C56E7}" destId="{B9739DDC-6E26-4076-AF65-95C7BDEE707D}" srcOrd="0" destOrd="0" parTransId="{E631FB70-825F-43A7-9711-75BF2FFC7726}" sibTransId="{323C2DB8-135C-46FE-A452-C981D2C5D7E9}"/>
    <dgm:cxn modelId="{266E0D8C-61B4-4299-BB7A-F46ED1CF3598}" type="presOf" srcId="{F072847B-1D87-46BA-87D0-325E62A2B136}" destId="{E3B46531-806D-4D04-A703-A7A43BF7E899}" srcOrd="0" destOrd="1" presId="urn:microsoft.com/office/officeart/2005/8/layout/target3"/>
    <dgm:cxn modelId="{5207C0C5-9971-4202-AE67-E1A401C716AA}" srcId="{C5A1B2BA-4CA6-4A70-BB88-B8830EA03050}" destId="{946DBF1D-CC12-46F6-8887-B47120E34735}" srcOrd="1" destOrd="0" parTransId="{F18DE10D-E2F4-435C-ABEC-CA7A6E22754E}" sibTransId="{3676EF1E-5E88-4DBF-B69D-8D102B57F469}"/>
    <dgm:cxn modelId="{F9C232D5-234E-42F7-9C59-D139539DC60F}" srcId="{C5A1B2BA-4CA6-4A70-BB88-B8830EA03050}" destId="{79B58100-45C8-422A-BFF7-95850C0A22A0}" srcOrd="0" destOrd="0" parTransId="{869C2E8F-995D-4BB4-84DC-278852C16E1C}" sibTransId="{5E9EBFDB-3A70-4DE7-98AC-1CB10E4E2C0D}"/>
    <dgm:cxn modelId="{3CDDC48F-936F-47E4-B9B8-D694E9F6977A}" type="presOf" srcId="{B9739DDC-6E26-4076-AF65-95C7BDEE707D}" destId="{B974547C-E225-446A-B01A-7CFA073F1674}" srcOrd="1" destOrd="0" presId="urn:microsoft.com/office/officeart/2005/8/layout/target3"/>
    <dgm:cxn modelId="{097FD13F-9978-4843-BD71-46E0F01BA5E5}" type="presOf" srcId="{CBD97BE0-E269-411D-B483-90A1D1A45F8F}" destId="{73CC5715-A1D7-40BB-99BA-B1AD4F50C20E}" srcOrd="1" destOrd="0" presId="urn:microsoft.com/office/officeart/2005/8/layout/target3"/>
    <dgm:cxn modelId="{6025EE04-61A2-4413-9CD8-1C8C76C2AAB2}" srcId="{B9739DDC-6E26-4076-AF65-95C7BDEE707D}" destId="{F072847B-1D87-46BA-87D0-325E62A2B136}" srcOrd="1" destOrd="0" parTransId="{4E22C414-23A1-49FC-8347-36FC9B906B4D}" sibTransId="{6173267B-AA71-4E46-950D-9D7F23637F30}"/>
    <dgm:cxn modelId="{E9D10409-4EFE-4C8D-A44F-3E6CA57948AA}" srcId="{CBD97BE0-E269-411D-B483-90A1D1A45F8F}" destId="{B1763CE4-7908-4A1E-86C2-D5391CCD9549}" srcOrd="1" destOrd="0" parTransId="{9542F1AB-CEA6-4E7A-A188-2FE337B4B8FC}" sibTransId="{189F475E-AD26-44E6-8DED-70647423157E}"/>
    <dgm:cxn modelId="{9C2592D4-83BD-4B4E-AE35-792E413E43FC}" srcId="{B9739DDC-6E26-4076-AF65-95C7BDEE707D}" destId="{813D1999-7F07-4F09-9ADF-342E53931A45}" srcOrd="0" destOrd="0" parTransId="{547D1BCE-1A03-4ECF-8462-3F1602070FE5}" sibTransId="{6F57DCF5-13D4-45B9-ACC1-F110BACA14C1}"/>
    <dgm:cxn modelId="{00250D04-F507-4E00-92FA-CC962E88F21A}" type="presParOf" srcId="{13812761-60B1-43E7-A7C2-1B89C0D9821A}" destId="{5FE8DE1F-A1AD-443D-B029-19861CE1F07F}" srcOrd="0" destOrd="0" presId="urn:microsoft.com/office/officeart/2005/8/layout/target3"/>
    <dgm:cxn modelId="{FB6721F6-9629-4792-A8AE-60AAFCF6901F}" type="presParOf" srcId="{13812761-60B1-43E7-A7C2-1B89C0D9821A}" destId="{B4EF37E3-6555-46DA-8E7E-FFFA27E73EB1}" srcOrd="1" destOrd="0" presId="urn:microsoft.com/office/officeart/2005/8/layout/target3"/>
    <dgm:cxn modelId="{8D134D46-969A-42FC-AC70-034EB71C5195}" type="presParOf" srcId="{13812761-60B1-43E7-A7C2-1B89C0D9821A}" destId="{7097A86F-8152-4C28-863F-9735D9DB6E63}" srcOrd="2" destOrd="0" presId="urn:microsoft.com/office/officeart/2005/8/layout/target3"/>
    <dgm:cxn modelId="{68CF5F10-ECF0-4393-BA32-23941322842D}" type="presParOf" srcId="{13812761-60B1-43E7-A7C2-1B89C0D9821A}" destId="{353B2FE6-3A5B-4314-B1C1-75F0F3D8A29D}" srcOrd="3" destOrd="0" presId="urn:microsoft.com/office/officeart/2005/8/layout/target3"/>
    <dgm:cxn modelId="{7A0E804A-16C0-4C5E-955B-EF1F4405ACF7}" type="presParOf" srcId="{13812761-60B1-43E7-A7C2-1B89C0D9821A}" destId="{B5376514-380C-4FCA-B46C-A2B234728136}" srcOrd="4" destOrd="0" presId="urn:microsoft.com/office/officeart/2005/8/layout/target3"/>
    <dgm:cxn modelId="{6A40D9F8-7755-44CA-B270-C608A2C95DF1}" type="presParOf" srcId="{13812761-60B1-43E7-A7C2-1B89C0D9821A}" destId="{24B95BA4-78D2-447B-AC74-62836B0D1860}" srcOrd="5" destOrd="0" presId="urn:microsoft.com/office/officeart/2005/8/layout/target3"/>
    <dgm:cxn modelId="{77CADA1E-3B4D-4095-A653-76A3F142B987}" type="presParOf" srcId="{13812761-60B1-43E7-A7C2-1B89C0D9821A}" destId="{8B3126ED-D7E1-42BB-AB4C-81F247A58D7F}" srcOrd="6" destOrd="0" presId="urn:microsoft.com/office/officeart/2005/8/layout/target3"/>
    <dgm:cxn modelId="{7DC2C124-EEA7-4F7F-ABD8-2F1E37F4B31E}" type="presParOf" srcId="{13812761-60B1-43E7-A7C2-1B89C0D9821A}" destId="{84EFDADF-9ED6-46C0-BEF3-19C87025F8FC}" srcOrd="7" destOrd="0" presId="urn:microsoft.com/office/officeart/2005/8/layout/target3"/>
    <dgm:cxn modelId="{2FD3B468-E84B-45E1-85C6-A21F13500088}" type="presParOf" srcId="{13812761-60B1-43E7-A7C2-1B89C0D9821A}" destId="{27B1D9A4-4D88-4ED0-9F42-5FAAA80E3545}" srcOrd="8" destOrd="0" presId="urn:microsoft.com/office/officeart/2005/8/layout/target3"/>
    <dgm:cxn modelId="{66BF9554-4739-4ACB-87EE-C3414F269AC8}" type="presParOf" srcId="{13812761-60B1-43E7-A7C2-1B89C0D9821A}" destId="{B974547C-E225-446A-B01A-7CFA073F1674}" srcOrd="9" destOrd="0" presId="urn:microsoft.com/office/officeart/2005/8/layout/target3"/>
    <dgm:cxn modelId="{94A8CE21-D191-4757-B5D8-6783CB6841DD}" type="presParOf" srcId="{13812761-60B1-43E7-A7C2-1B89C0D9821A}" destId="{E3B46531-806D-4D04-A703-A7A43BF7E899}" srcOrd="10" destOrd="0" presId="urn:microsoft.com/office/officeart/2005/8/layout/target3"/>
    <dgm:cxn modelId="{E88DC598-11F8-4AC4-AE73-920A5E3EA09C}" type="presParOf" srcId="{13812761-60B1-43E7-A7C2-1B89C0D9821A}" destId="{73CC5715-A1D7-40BB-99BA-B1AD4F50C20E}" srcOrd="11" destOrd="0" presId="urn:microsoft.com/office/officeart/2005/8/layout/target3"/>
    <dgm:cxn modelId="{7D9AE562-F255-4237-BCED-7402A7561364}" type="presParOf" srcId="{13812761-60B1-43E7-A7C2-1B89C0D9821A}" destId="{A2D6C01C-6270-4F0C-9F96-70A2B6EDAF12}" srcOrd="12" destOrd="0" presId="urn:microsoft.com/office/officeart/2005/8/layout/target3"/>
    <dgm:cxn modelId="{4F68EB8C-7E49-40C6-A431-34896D7023A4}" type="presParOf" srcId="{13812761-60B1-43E7-A7C2-1B89C0D9821A}" destId="{6D213F4C-B1C8-431E-B068-42CB6278AFBF}" srcOrd="13" destOrd="0" presId="urn:microsoft.com/office/officeart/2005/8/layout/target3"/>
    <dgm:cxn modelId="{F718A350-4203-4EE4-8D96-E77DCEA341B2}" type="presParOf" srcId="{13812761-60B1-43E7-A7C2-1B89C0D9821A}" destId="{9D90DDFC-AC69-4D4F-9B93-82A0BE4B4A44}" srcOrd="14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ABAC4-85CD-416A-847D-8E5D8F7DAC7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31D4B-E144-4C84-B264-BF983AE6EBC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09455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xmlns="" id="{C607BE1A-52FA-4582-92D3-3B8C2A965F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xmlns="" id="{75A7C585-2345-48D0-A00C-3191B9C8A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>
              <a:ea typeface="Cordia New" panose="020B03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D11EF8-FC6F-4B07-9D7A-CD936AD33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7C125-9789-45A7-9872-A975049C72E5}" type="slidenum">
              <a:rPr lang="th-TH" smtClean="0"/>
              <a:pPr>
                <a:defRPr/>
              </a:pPr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645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xmlns="" id="{FA4F066F-4282-4A70-BD57-5CA4E5718E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xmlns="" id="{AF62FFB6-EABD-463A-A23A-2931F054D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>
              <a:ea typeface="Cordia New" panose="020B03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A3E909-B79A-42B4-A3F6-BF5B13F35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C88B76-34D5-4D13-BE3C-C0FA32899CBE}" type="slidenum">
              <a:rPr lang="th-TH" smtClean="0"/>
              <a:pPr>
                <a:defRPr/>
              </a:pPr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5369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z="180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B8D399-2310-40C0-9532-C64285B9F019}" type="slidenum">
              <a:rPr lang="th-TH" smtClean="0"/>
              <a:pPr/>
              <a:t>46</a:t>
            </a:fld>
            <a:endParaRPr lang="th-T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z="180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DF0D9D-889D-4EAD-A6BD-D464C8BA4B0A}" type="slidenum">
              <a:rPr lang="th-TH" smtClean="0"/>
              <a:pPr/>
              <a:t>47</a:t>
            </a:fld>
            <a:endParaRPr lang="th-T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0C46F-A895-4963-BEF6-80E594913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1E8A96-8E80-4BA5-8A00-281948A00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15F598-10A0-4CB5-B8BB-DB589CC3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FD7C1B-D656-420C-8B71-E4C10890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2F6C18-9659-4B7A-A66A-A627328A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757165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AB4980-AC0D-40D9-A7BC-600CF343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15BE88-0AE1-41EF-8FD2-353EC3BF0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E40D37-6309-4B42-8A69-BEE7D8C9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8D6D91-F72F-4436-BFA4-EB4049BD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0B2CE9-D71E-4797-BA2E-2B2B6416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8848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7F5E16-DFFE-4A78-BE39-6F1237ED5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864548-AA56-4969-B25D-251A5F29B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B57FD7-5480-4DC4-8537-70F10B2E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6B0692-85E3-427F-81AD-CE81AA1CE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C198DC-86F1-41EA-94CB-1CF1253C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4338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B73B12-C256-488D-8D6E-563E48BA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801C53-1E96-43D8-BA27-9CE0C009C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ED9C2-7828-4870-AEE8-6788E973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93BE6C-EA1A-45DB-8CD4-BCA66555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AF5E6-AC58-4401-BA12-FC49399F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79414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ADB86-2660-495A-A3D0-188696DC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D3A681-310B-475C-985F-F011770B0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560399-F9EB-4D44-823F-8D56691EA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113A9A-C099-4D32-B755-3BCE0D11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AB9D4-6B51-4AC1-8A9A-8506133F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8118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8BEA7-ABBC-4D6F-B5D1-4A7BBACE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A36498-1277-49F2-BA69-93B47F2A7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2619D5-1167-4C52-95BD-682DD3BBB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14941F-DA65-4C3B-A7D1-798DB606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A9F3F1-C3C4-48D8-9209-FBA2CED4C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519764-A257-4BF5-83C7-6AE0A0D3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754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8A8B66-6531-4F93-BE14-D6720ABC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FDBF9F-0291-4D25-B546-F6330565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7AF377-8F7F-4E9E-B8CD-E2AC833D2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C6B25CF-242F-488E-A327-36A4BD009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74D3EB-ABD0-49EA-A808-C86B3549C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086809-53AF-47A7-A67C-5EAB8FB27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36AB9C-653D-4928-A4B2-AC432282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C5BE2BD-BD71-491E-9786-86DB359A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6598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F73B6-EC98-485F-BB47-793744E8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C5F70B6-BFC2-490F-BC08-62892A8D1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0CCE5E-7EB1-4AD3-A045-512CCD84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501BB4-0728-434F-AD84-0D71D817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5540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5C5D26B-527C-465B-A38A-5E4296A1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302B24-090F-4BA2-98CC-B4D83B1C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800D21-8749-40E7-9789-B4320B06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11023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A223C3-FCCD-4E34-803B-E91AF2ED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0B4F25-E2AF-4523-9948-59A646967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A1AD89-EAF8-451D-A9DD-D4F8C2907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78E2E-3761-46A7-83C8-154E53B6E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51F264-E0F1-4D6B-A1C8-A1A2BBA3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A1D75D-3BD7-43E8-9C48-54E86FA7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27803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1F723-188E-4D9D-8E84-B69051B8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D9B1A1-1404-4398-8FFC-7C4084EBD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5CC47E-B01C-41E3-8CB0-7BC33308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D05ED3-09BA-4D33-A217-99BB1320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1B273-B010-4A4B-B7F7-43D0FB46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E41350-2D76-4967-8912-52BD9914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26872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7ABC761-0A24-4301-87E8-917C320C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971E99-3173-4686-BBEA-AAC2D917F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3EB50F-CAA4-4787-99E8-D40557EBB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27DC0-A19D-48D8-B00B-C529A5327389}" type="datetimeFigureOut">
              <a:rPr lang="th-TH" smtClean="0"/>
              <a:pPr/>
              <a:t>28/11/61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7AFD0-314C-439B-AE5C-94CDD7C7B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03C737-D249-411E-8751-A4E90D159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F0ED-491F-4CB6-9A35-B62985B820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3536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www.localfund.happynetwork.org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calfund.happynetwork.org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553C64-2331-47A5-BF8D-5E2ABD03E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2" y="1122363"/>
            <a:ext cx="10999305" cy="2387600"/>
          </a:xfrm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th-TH" sz="4400" b="1" dirty="0">
                <a:latin typeface="TH Baijam" panose="02000506000000020004" pitchFamily="2" charset="-34"/>
                <a:cs typeface="TH Baijam" panose="02000506000000020004" pitchFamily="2" charset="-34"/>
              </a:rPr>
              <a:t>ประกาศคณะกรรมการหลักประกันสุขภาพแห่งชาติ</a:t>
            </a:r>
            <a:r>
              <a:rPr lang="en-US" sz="3600" dirty="0">
                <a:latin typeface="TH Baijam" panose="02000506000000020004" pitchFamily="2" charset="-34"/>
                <a:cs typeface="TH Baijam" panose="02000506000000020004" pitchFamily="2" charset="-34"/>
              </a:rPr>
              <a:t/>
            </a:r>
            <a:br>
              <a:rPr lang="en-US" sz="3600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เรื่อง </a:t>
            </a:r>
            <a:r>
              <a:rPr lang="th-TH" sz="36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หลักเกณฑ์เพื่อสนับสนุนให้องค์กรปกครองส่วนท้องถิ่น</a:t>
            </a:r>
            <a:br>
              <a:rPr lang="th-TH" sz="36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6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ดำเนินงานและบริหารจัดการระบบหลักประกันสุขภาพในระดับท้องถิ่นหรือพื้นที่ </a:t>
            </a:r>
            <a:r>
              <a:rPr lang="en-US" sz="36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6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พ.ศ.</a:t>
            </a:r>
            <a:r>
              <a:rPr lang="en-US" sz="36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2561</a:t>
            </a:r>
            <a:endParaRPr lang="th-TH" sz="36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3ED468-C51C-4618-B7BD-71D9A552C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7656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th-TH" sz="4000" b="1" dirty="0">
                <a:latin typeface="TH Baijam" panose="02000506000000020004" pitchFamily="2" charset="-34"/>
                <a:cs typeface="TH Baijam" panose="02000506000000020004" pitchFamily="2" charset="-34"/>
              </a:rPr>
              <a:t>สมชาย ละออง</a:t>
            </a:r>
            <a:r>
              <a:rPr lang="th-TH" sz="4000" b="1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พันธุ์</a:t>
            </a:r>
            <a:r>
              <a:rPr lang="en-US" sz="4000" b="1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th-TH" sz="40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r>
              <a:rPr lang="th-TH" sz="4000" dirty="0">
                <a:latin typeface="TH Baijam" panose="02000506000000020004" pitchFamily="2" charset="-34"/>
                <a:cs typeface="TH Baijam" panose="02000506000000020004" pitchFamily="2" charset="-34"/>
              </a:rPr>
              <a:t>สำนักงานหลักประกันสุขภาพแห่งชาติ เขต </a:t>
            </a:r>
            <a:r>
              <a:rPr lang="en-US" sz="4000" dirty="0">
                <a:latin typeface="TH Baijam" panose="02000506000000020004" pitchFamily="2" charset="-34"/>
                <a:cs typeface="TH Baijam" panose="02000506000000020004" pitchFamily="2" charset="-34"/>
              </a:rPr>
              <a:t>12 </a:t>
            </a:r>
            <a:r>
              <a:rPr lang="th-TH" sz="4000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สงขลา</a:t>
            </a:r>
            <a:endParaRPr lang="en-US" sz="4000" dirty="0" smtClean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r>
              <a:rPr lang="en-US" sz="4000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098-279-7712</a:t>
            </a:r>
            <a:endParaRPr lang="th-TH" sz="4000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1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5413"/>
            <a:ext cx="12192000" cy="646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015" y="1237383"/>
            <a:ext cx="2459748" cy="513735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073" y="1219200"/>
            <a:ext cx="6659418" cy="519083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18842-0E82-4AE3-B3DC-E22A3B385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54" y="365125"/>
            <a:ext cx="10767646" cy="999849"/>
          </a:xfrm>
          <a:solidFill>
            <a:srgbClr val="FFFF00"/>
          </a:solidFill>
        </p:spPr>
        <p:txBody>
          <a:bodyPr/>
          <a:lstStyle/>
          <a:p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นิยามสำคัญ ข้อ </a:t>
            </a:r>
            <a:r>
              <a:rPr lang="th-TH" b="1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๔</a:t>
            </a:r>
            <a:endParaRPr lang="th-TH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9B29FA-F256-46EC-89C0-DC0AA6144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7" y="1364974"/>
            <a:ext cx="11181522" cy="4351338"/>
          </a:xfrm>
        </p:spPr>
        <p:txBody>
          <a:bodyPr/>
          <a:lstStyle/>
          <a:p>
            <a:pPr marL="0" indent="0" algn="thaiDist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องค์กรปกครองส่วนท้องถิ่น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องค์การบริหารส่วนตำบล ตามกฎหมายว่าด้วย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สภาตำบลและองค์การบริหารส่วนตำบล เทศบาลตามกฎหมายว่าด้วยเทศบาล หรือองค์กรปกครอง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ส่วนท้องถิ่นรูปแบบอื่นที่มีกฎหมายจัดตั้ง ที่ได้รับการสนับสนุนให้ดำเนินงานและบริหารจัดการระบบหลักประกันสุขภาพในระดับท้องถิ่นหรือพื้นที่ แต่ไม่ให้หมายความรวมถึงกรุงเทพมหานคร</a:t>
            </a:r>
          </a:p>
          <a:p>
            <a:pPr marL="0" indent="0" algn="thaiDist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กองทุนหลักประกันสุขภาพ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กองทุนหลักประกันสุขภาพในระดับท้องถิ่นหรือพื้นที่ เพื่อการสร้างเสริมสุขภาพ การป้องกันโรค การฟื้นฟูสมรรถภาพ และการรักษาพยาบาลระดับปฐมภูมิเชิงรุก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ที่จำเป็นต่อสุขภาพและการดำรงชีวิต </a:t>
            </a:r>
          </a:p>
          <a:p>
            <a:pPr marL="0" indent="0" algn="thaiDist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การจัดบริการสาธารณสุข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การจัดบริการสร้างเสริมสุขภาพ ป้องกันโรค ฟื้นฟูสมรรถภาพ และรักษาพยาบาลระดับปฐมภูมิเชิงรุก และการป้องกันโรค </a:t>
            </a:r>
            <a:r>
              <a:rPr lang="th-TH" b="1" u="sng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รวมถึงการจัดกระบวนการหรือกิจกรรมเพื่อการสร้างเสริมสุขภาพ 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 algn="thaiDist">
              <a:buNone/>
            </a:pP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 algn="thaiDist">
              <a:buNone/>
            </a:pP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586153" y="4298461"/>
            <a:ext cx="11340124" cy="12817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54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60363" y="211138"/>
            <a:ext cx="11526837" cy="132556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th-TH" altLang="th-TH" b="1" smtClean="0">
                <a:latin typeface="TH Baijam" pitchFamily="2" charset="-34"/>
                <a:cs typeface="TH Baijam" pitchFamily="2" charset="-34"/>
              </a:rPr>
              <a:t>กระบวนการทำแผนสุขภาพตำบล</a:t>
            </a: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00038" y="1662113"/>
            <a:ext cx="3635375" cy="4400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 b="1">
                <a:latin typeface="TH Baijam" pitchFamily="2" charset="-34"/>
                <a:cs typeface="TH Baijam" pitchFamily="2" charset="-34"/>
              </a:rPr>
              <a:t>วิเคราะห์ข้อมูลชุมชน</a:t>
            </a:r>
          </a:p>
          <a:p>
            <a:r>
              <a:rPr lang="en-US" altLang="th-TH">
                <a:latin typeface="TH Baijam" pitchFamily="2" charset="-34"/>
                <a:cs typeface="TH Baijam" pitchFamily="2" charset="-34"/>
              </a:rPr>
              <a:t>1.</a:t>
            </a:r>
            <a:r>
              <a:rPr lang="th-TH" altLang="th-TH">
                <a:latin typeface="TH Baijam" pitchFamily="2" charset="-34"/>
                <a:cs typeface="TH Baijam" pitchFamily="2" charset="-34"/>
              </a:rPr>
              <a:t>สถานการณ์สุขภาพ</a:t>
            </a:r>
          </a:p>
          <a:p>
            <a:pPr>
              <a:buFont typeface="Arial" charset="0"/>
              <a:buChar char="•"/>
            </a:pPr>
            <a:r>
              <a:rPr lang="en-US" altLang="th-TH">
                <a:latin typeface="TH Baijam" pitchFamily="2" charset="-34"/>
                <a:cs typeface="TH Baijam" pitchFamily="2" charset="-34"/>
              </a:rPr>
              <a:t>JHCIS </a:t>
            </a:r>
            <a:r>
              <a:rPr lang="th-TH" altLang="th-TH">
                <a:latin typeface="TH Baijam" pitchFamily="2" charset="-34"/>
                <a:cs typeface="TH Baijam" pitchFamily="2" charset="-34"/>
              </a:rPr>
              <a:t>รพ.สต./จปฐ./ศพด.</a:t>
            </a:r>
          </a:p>
          <a:p>
            <a:pPr>
              <a:buFont typeface="Arial" charset="0"/>
              <a:buChar char="•"/>
            </a:pPr>
            <a:r>
              <a:rPr lang="th-TH" altLang="th-TH">
                <a:latin typeface="TH Baijam" pitchFamily="2" charset="-34"/>
                <a:cs typeface="TH Baijam" pitchFamily="2" charset="-34"/>
              </a:rPr>
              <a:t>โรงเรียน หน่วยงานอื่นๆ</a:t>
            </a:r>
          </a:p>
          <a:p>
            <a:pPr>
              <a:buFont typeface="Arial" charset="0"/>
              <a:buChar char="•"/>
            </a:pPr>
            <a:r>
              <a:rPr lang="th-TH" altLang="th-TH">
                <a:latin typeface="TH Baijam" pitchFamily="2" charset="-34"/>
                <a:cs typeface="TH Baijam" pitchFamily="2" charset="-34"/>
              </a:rPr>
              <a:t>สำรวจหรือเก็บข้อมูลเบื้องต้น</a:t>
            </a:r>
          </a:p>
          <a:p>
            <a:r>
              <a:rPr lang="en-US" altLang="th-TH">
                <a:latin typeface="TH Baijam" pitchFamily="2" charset="-34"/>
                <a:cs typeface="TH Baijam" pitchFamily="2" charset="-34"/>
              </a:rPr>
              <a:t>2.</a:t>
            </a:r>
            <a:r>
              <a:rPr lang="th-TH" altLang="th-TH">
                <a:latin typeface="TH Baijam" pitchFamily="2" charset="-34"/>
                <a:cs typeface="TH Baijam" pitchFamily="2" charset="-34"/>
              </a:rPr>
              <a:t>สถานการณ์ทางเศรษฐกิจ</a:t>
            </a:r>
          </a:p>
          <a:p>
            <a:r>
              <a:rPr lang="en-US" altLang="th-TH">
                <a:latin typeface="TH Baijam" pitchFamily="2" charset="-34"/>
                <a:cs typeface="TH Baijam" pitchFamily="2" charset="-34"/>
              </a:rPr>
              <a:t>3.</a:t>
            </a:r>
            <a:r>
              <a:rPr lang="th-TH" altLang="th-TH">
                <a:latin typeface="TH Baijam" pitchFamily="2" charset="-34"/>
                <a:cs typeface="TH Baijam" pitchFamily="2" charset="-34"/>
              </a:rPr>
              <a:t>สถานการณ์ทางสังคม</a:t>
            </a:r>
          </a:p>
          <a:p>
            <a:r>
              <a:rPr lang="en-US" altLang="th-TH">
                <a:latin typeface="TH Baijam" pitchFamily="2" charset="-34"/>
                <a:cs typeface="TH Baijam" pitchFamily="2" charset="-34"/>
              </a:rPr>
              <a:t>4.</a:t>
            </a:r>
            <a:r>
              <a:rPr lang="th-TH" altLang="th-TH">
                <a:latin typeface="TH Baijam" pitchFamily="2" charset="-34"/>
                <a:cs typeface="TH Baijam" pitchFamily="2" charset="-34"/>
              </a:rPr>
              <a:t>ภูมิปัญญาชุมชน นวตกรรม</a:t>
            </a:r>
          </a:p>
          <a:p>
            <a:r>
              <a:rPr lang="en-US" altLang="th-TH">
                <a:latin typeface="TH Baijam" pitchFamily="2" charset="-34"/>
                <a:cs typeface="TH Baijam" pitchFamily="2" charset="-34"/>
              </a:rPr>
              <a:t>5.</a:t>
            </a:r>
            <a:r>
              <a:rPr lang="th-TH" altLang="th-TH">
                <a:latin typeface="TH Baijam" pitchFamily="2" charset="-34"/>
                <a:cs typeface="TH Baijam" pitchFamily="2" charset="-34"/>
              </a:rPr>
              <a:t>กลุ่มเครือข่าย และชมรม</a:t>
            </a:r>
          </a:p>
          <a:p>
            <a:r>
              <a:rPr lang="en-US" altLang="th-TH">
                <a:latin typeface="TH Baijam" pitchFamily="2" charset="-34"/>
                <a:cs typeface="TH Baijam" pitchFamily="2" charset="-34"/>
              </a:rPr>
              <a:t>6.</a:t>
            </a:r>
            <a:r>
              <a:rPr lang="th-TH" altLang="th-TH">
                <a:latin typeface="TH Baijam" pitchFamily="2" charset="-34"/>
                <a:cs typeface="TH Baijam" pitchFamily="2" charset="-34"/>
              </a:rPr>
              <a:t>แหล่งเงินทุน</a:t>
            </a:r>
          </a:p>
        </p:txBody>
      </p:sp>
      <p:sp>
        <p:nvSpPr>
          <p:cNvPr id="5" name="Arrow: Right 4">
            <a:extLst>
              <a:ext uri="{FF2B5EF4-FFF2-40B4-BE49-F238E27FC236}"/>
            </a:extLst>
          </p:cNvPr>
          <p:cNvSpPr/>
          <p:nvPr/>
        </p:nvSpPr>
        <p:spPr>
          <a:xfrm>
            <a:off x="4075113" y="1524000"/>
            <a:ext cx="590550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4722813" y="1779588"/>
            <a:ext cx="294005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เวทีคืนข้อมูลและประชาคม</a:t>
            </a:r>
          </a:p>
        </p:txBody>
      </p:sp>
      <p:sp>
        <p:nvSpPr>
          <p:cNvPr id="7" name="Arrow: Down 6">
            <a:extLst>
              <a:ext uri="{FF2B5EF4-FFF2-40B4-BE49-F238E27FC236}"/>
            </a:extLst>
          </p:cNvPr>
          <p:cNvSpPr/>
          <p:nvPr/>
        </p:nvSpPr>
        <p:spPr>
          <a:xfrm>
            <a:off x="5618163" y="2419350"/>
            <a:ext cx="585787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4733925" y="2978150"/>
            <a:ext cx="2940050" cy="9540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จัดทำแผนสุขภาพและป้อนข้อมูล</a:t>
            </a:r>
            <a:r>
              <a:rPr lang="en-US" altLang="th-TH">
                <a:latin typeface="TH Baijam" pitchFamily="2" charset="-34"/>
                <a:cs typeface="TH Baijam" pitchFamily="2" charset="-34"/>
              </a:rPr>
              <a:t>module </a:t>
            </a:r>
            <a:r>
              <a:rPr lang="th-TH" altLang="th-TH">
                <a:latin typeface="TH Baijam" pitchFamily="2" charset="-34"/>
                <a:cs typeface="TH Baijam" pitchFamily="2" charset="-34"/>
              </a:rPr>
              <a:t>แผน</a:t>
            </a:r>
          </a:p>
        </p:txBody>
      </p:sp>
      <p:sp>
        <p:nvSpPr>
          <p:cNvPr id="11272" name="TextBox 8"/>
          <p:cNvSpPr txBox="1">
            <a:spLocks noChangeArrowheads="1"/>
          </p:cNvSpPr>
          <p:nvPr/>
        </p:nvSpPr>
        <p:spPr bwMode="auto">
          <a:xfrm>
            <a:off x="4733925" y="4384675"/>
            <a:ext cx="2928938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รับสมัคร ร่างโครงการ</a:t>
            </a:r>
          </a:p>
        </p:txBody>
      </p:sp>
      <p:sp>
        <p:nvSpPr>
          <p:cNvPr id="10" name="Arrow: Down 9">
            <a:extLst>
              <a:ext uri="{FF2B5EF4-FFF2-40B4-BE49-F238E27FC236}"/>
            </a:extLst>
          </p:cNvPr>
          <p:cNvSpPr/>
          <p:nvPr/>
        </p:nvSpPr>
        <p:spPr>
          <a:xfrm>
            <a:off x="5653088" y="3862388"/>
            <a:ext cx="585787" cy="522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11" name="Arrow: Down 10">
            <a:extLst>
              <a:ext uri="{FF2B5EF4-FFF2-40B4-BE49-F238E27FC236}"/>
            </a:extLst>
          </p:cNvPr>
          <p:cNvSpPr/>
          <p:nvPr/>
        </p:nvSpPr>
        <p:spPr>
          <a:xfrm>
            <a:off x="5653088" y="4910138"/>
            <a:ext cx="585787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11275" name="TextBox 12"/>
          <p:cNvSpPr txBox="1">
            <a:spLocks noChangeArrowheads="1"/>
          </p:cNvSpPr>
          <p:nvPr/>
        </p:nvSpPr>
        <p:spPr bwMode="auto">
          <a:xfrm>
            <a:off x="4733925" y="5434013"/>
            <a:ext cx="2940050" cy="522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พัฒนาการเขียนโครงการ</a:t>
            </a:r>
          </a:p>
        </p:txBody>
      </p:sp>
      <p:pic>
        <p:nvPicPr>
          <p:cNvPr id="1127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575" y="1735138"/>
            <a:ext cx="2181225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8425" y="1735138"/>
            <a:ext cx="2044700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5900" y="3679825"/>
            <a:ext cx="4152900" cy="285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TextBox 16"/>
          <p:cNvSpPr txBox="1">
            <a:spLocks noChangeArrowheads="1"/>
          </p:cNvSpPr>
          <p:nvPr/>
        </p:nvSpPr>
        <p:spPr bwMode="auto">
          <a:xfrm>
            <a:off x="4002088" y="2138363"/>
            <a:ext cx="633412" cy="397033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มิ.ย.</a:t>
            </a:r>
          </a:p>
          <a:p>
            <a:endParaRPr lang="th-TH" altLang="th-TH">
              <a:latin typeface="TH Baijam" pitchFamily="2" charset="-34"/>
              <a:cs typeface="TH Baijam" pitchFamily="2" charset="-34"/>
            </a:endParaRPr>
          </a:p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ก.ค.</a:t>
            </a:r>
          </a:p>
          <a:p>
            <a:endParaRPr lang="th-TH" altLang="th-TH">
              <a:latin typeface="TH Baijam" pitchFamily="2" charset="-34"/>
              <a:cs typeface="TH Baijam" pitchFamily="2" charset="-34"/>
            </a:endParaRPr>
          </a:p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ส.ค.</a:t>
            </a:r>
          </a:p>
          <a:p>
            <a:endParaRPr lang="th-TH" altLang="th-TH">
              <a:latin typeface="TH Baijam" pitchFamily="2" charset="-34"/>
              <a:cs typeface="TH Baijam" pitchFamily="2" charset="-34"/>
            </a:endParaRPr>
          </a:p>
          <a:p>
            <a:endParaRPr lang="th-TH" altLang="th-TH">
              <a:latin typeface="TH Baijam" pitchFamily="2" charset="-34"/>
              <a:cs typeface="TH Baijam" pitchFamily="2" charset="-34"/>
            </a:endParaRPr>
          </a:p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ก.ย.</a:t>
            </a:r>
          </a:p>
          <a:p>
            <a:endParaRPr lang="th-TH" altLang="th-TH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1280" name="TextBox 18"/>
          <p:cNvSpPr txBox="1">
            <a:spLocks noChangeArrowheads="1"/>
          </p:cNvSpPr>
          <p:nvPr/>
        </p:nvSpPr>
        <p:spPr bwMode="auto">
          <a:xfrm>
            <a:off x="300038" y="6188075"/>
            <a:ext cx="3976687" cy="523875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>
                <a:latin typeface="TH Baijam" pitchFamily="2" charset="-34"/>
                <a:cs typeface="TH Baijam" pitchFamily="2" charset="-34"/>
              </a:rPr>
              <a:t>สนง.เลขานุการเขียนโครงการบริหาร</a:t>
            </a:r>
          </a:p>
        </p:txBody>
      </p:sp>
      <p:sp>
        <p:nvSpPr>
          <p:cNvPr id="11281" name="TextBox 19"/>
          <p:cNvSpPr txBox="1">
            <a:spLocks noChangeArrowheads="1"/>
          </p:cNvSpPr>
          <p:nvPr/>
        </p:nvSpPr>
        <p:spPr bwMode="auto">
          <a:xfrm>
            <a:off x="4745038" y="6188075"/>
            <a:ext cx="2940050" cy="523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altLang="th-TH">
                <a:latin typeface="TH Baijam" pitchFamily="2" charset="-34"/>
                <a:cs typeface="TH Baijam" pitchFamily="2" charset="-34"/>
              </a:rPr>
              <a:t>อนุมัติโครงการ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 noChangeArrowheads="1"/>
          </p:cNvSpPr>
          <p:nvPr>
            <p:ph type="title"/>
          </p:nvPr>
        </p:nvSpPr>
        <p:spPr>
          <a:xfrm>
            <a:off x="387350" y="33338"/>
            <a:ext cx="11415713" cy="1096962"/>
          </a:xfrm>
          <a:solidFill>
            <a:srgbClr val="FFFF00"/>
          </a:solidFill>
        </p:spPr>
        <p:txBody>
          <a:bodyPr/>
          <a:lstStyle/>
          <a:p>
            <a:r>
              <a:rPr lang="th-TH" altLang="th-TH" sz="5400" b="1" smtClean="0">
                <a:latin typeface="TH SarabunPSK" pitchFamily="34" charset="-34"/>
                <a:cs typeface="TH SarabunPSK" pitchFamily="34" charset="-34"/>
              </a:rPr>
              <a:t>ตัวชี้วัดการดำเนินงานของกองทุนฯที่เข้มแข็ง</a:t>
            </a:r>
            <a:endParaRPr lang="en-GB" altLang="th-TH" sz="5400" b="1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87350" y="1357313"/>
            <a:ext cx="11415713" cy="4757737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th-TH" altLang="th-TH" sz="4400" b="1" smtClean="0"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altLang="th-TH" sz="5400" b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แผนการจัดการระบบสุขภาพ</a:t>
            </a:r>
            <a:r>
              <a:rPr lang="th-TH" altLang="th-TH" sz="4400" b="1" smtClean="0">
                <a:latin typeface="TH SarabunPSK" pitchFamily="34" charset="-34"/>
                <a:cs typeface="TH SarabunPSK" pitchFamily="34" charset="-34"/>
              </a:rPr>
              <a:t>และปัญหาสุขภาพที่สำคัญของชุมชน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th-TH" altLang="th-TH" sz="4400" b="1" smtClean="0"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altLang="th-TH" sz="5400" b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โครงการที่มีคุณภาพดี </a:t>
            </a:r>
            <a:r>
              <a:rPr lang="th-TH" altLang="th-TH" sz="4400" b="1" smtClean="0">
                <a:latin typeface="TH SarabunPSK" pitchFamily="34" charset="-34"/>
                <a:cs typeface="TH SarabunPSK" pitchFamily="34" charset="-34"/>
              </a:rPr>
              <a:t>และสามารถลดปัญหาสุขภาพได้ชัดเจน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th-TH" altLang="th-TH" sz="4400" b="1" smtClean="0"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altLang="th-TH" sz="6000" b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ระบบติดตามประเมินผล</a:t>
            </a:r>
          </a:p>
          <a:p>
            <a:pPr marL="514350" indent="-514350">
              <a:buFont typeface="Calibri" pitchFamily="34" charset="0"/>
              <a:buNone/>
            </a:pPr>
            <a:endParaRPr lang="th-TH" altLang="th-TH" sz="3200" b="1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Font typeface="Calibri" pitchFamily="34" charset="0"/>
              <a:buNone/>
            </a:pPr>
            <a:endParaRPr lang="en-GB" altLang="th-TH" b="1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78BFC9-381F-48F5-B863-DED3E3971136}" type="datetime1">
              <a:rPr lang="en-GB" smtClean="0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BB108A-0147-43EB-908F-C4A68B0740D2}" type="slidenum">
              <a:rPr lang="en-GB" smtClean="0"/>
              <a:pPr/>
              <a:t>14</a:t>
            </a:fld>
            <a:endParaRPr lang="en-GB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338138" y="301625"/>
            <a:ext cx="11633200" cy="119538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th-TH" altLang="th-TH" sz="6000" b="1" smtClean="0">
                <a:latin typeface="TH Sarabun New" pitchFamily="34" charset="-34"/>
                <a:cs typeface="TH Sarabun New" pitchFamily="34" charset="-34"/>
              </a:rPr>
              <a:t>แนวคิดทำแผนงาน/โครงการ</a:t>
            </a:r>
          </a:p>
        </p:txBody>
      </p:sp>
      <p:sp>
        <p:nvSpPr>
          <p:cNvPr id="15363" name="Content Placeholder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5613" y="2432050"/>
            <a:ext cx="11515725" cy="3438525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altLang="th-TH" sz="54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altLang="th-TH" sz="54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อยู่ไหน</a:t>
            </a:r>
            <a:r>
              <a:rPr lang="en-US" altLang="th-TH" sz="54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? : </a:t>
            </a:r>
            <a:r>
              <a:rPr lang="th-TH" altLang="th-TH" sz="54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สถานการณ์เป็นอย่างไร </a:t>
            </a:r>
            <a:r>
              <a:rPr lang="th-TH" altLang="th-TH" sz="4400" b="1">
                <a:solidFill>
                  <a:srgbClr val="FF0000"/>
                </a:solidFill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(เด็กสูบบุหรี่ </a:t>
            </a:r>
            <a:r>
              <a:rPr lang="en-US" altLang="th-TH" sz="4400" b="1">
                <a:solidFill>
                  <a:srgbClr val="FF0000"/>
                </a:solidFill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50%)</a:t>
            </a:r>
            <a:endParaRPr lang="th-TH" altLang="th-TH" sz="4400" b="1">
              <a:solidFill>
                <a:srgbClr val="FF0000"/>
              </a:solidFill>
              <a:latin typeface="TH Sarabun New" panose="020B0500040200020003" pitchFamily="34" charset="-34"/>
              <a:ea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th-TH" sz="54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lang="th-TH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ไปไหน</a:t>
            </a:r>
            <a:r>
              <a:rPr lang="en-US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?:</a:t>
            </a:r>
            <a:r>
              <a:rPr lang="th-TH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จุดหมาย/เป้าหมายอยากเห็น</a:t>
            </a:r>
            <a:r>
              <a:rPr lang="th-TH" altLang="th-TH" sz="36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th-TH" sz="4400" b="1">
                <a:solidFill>
                  <a:srgbClr val="FF0000"/>
                </a:solidFill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(ลดเด็กสูบบุหรี่ลงเหลือ </a:t>
            </a:r>
            <a:r>
              <a:rPr lang="en-US" altLang="th-TH" sz="4400" b="1">
                <a:solidFill>
                  <a:srgbClr val="FF0000"/>
                </a:solidFill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20%)</a:t>
            </a:r>
            <a:endParaRPr lang="th-TH" altLang="th-TH" sz="4400" b="1">
              <a:solidFill>
                <a:srgbClr val="FF0000"/>
              </a:solidFill>
              <a:latin typeface="TH Sarabun New" panose="020B0500040200020003" pitchFamily="34" charset="-34"/>
              <a:ea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lang="th-TH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ไปอย่างไร</a:t>
            </a:r>
            <a:r>
              <a:rPr lang="en-US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? :</a:t>
            </a:r>
            <a:r>
              <a:rPr lang="th-TH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วิธีการสำคัญที่จะบรรลุเป้าหมาย </a:t>
            </a:r>
            <a:r>
              <a:rPr lang="th-TH" altLang="th-TH" sz="3600" b="1">
                <a:solidFill>
                  <a:srgbClr val="FF0000"/>
                </a:solidFill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(กิจกรรม/แนวทางทำงาน)</a:t>
            </a:r>
            <a:endParaRPr lang="th-TH" altLang="th-TH" sz="4400" b="1">
              <a:solidFill>
                <a:srgbClr val="FF0000"/>
              </a:solidFill>
              <a:latin typeface="TH Sarabun New" panose="020B0500040200020003" pitchFamily="34" charset="-34"/>
              <a:ea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4.</a:t>
            </a:r>
            <a:r>
              <a:rPr lang="th-TH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ถึงหรือยัง</a:t>
            </a:r>
            <a:r>
              <a:rPr lang="en-US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? :</a:t>
            </a:r>
            <a:r>
              <a:rPr lang="th-TH" altLang="th-TH" sz="4800" b="1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การติดตามประเมินผล</a:t>
            </a:r>
            <a:r>
              <a:rPr lang="th-TH" altLang="th-TH" sz="4800"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th-TH" sz="4000" b="1">
                <a:solidFill>
                  <a:srgbClr val="FF0000"/>
                </a:solidFill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(มีโครงการอะไรบ้าง)</a:t>
            </a:r>
            <a:endParaRPr lang="th-TH" altLang="th-TH" sz="4800" b="1">
              <a:solidFill>
                <a:srgbClr val="FF0000"/>
              </a:solidFill>
              <a:latin typeface="TH Sarabun New" panose="020B0500040200020003" pitchFamily="34" charset="-34"/>
              <a:ea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>
          <a:xfrm>
            <a:off x="292100" y="115888"/>
            <a:ext cx="11793538" cy="136842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th-TH" altLang="th-TH" sz="4900" b="1" smtClean="0">
                <a:latin typeface="TH Sarabun New" pitchFamily="34" charset="-34"/>
                <a:cs typeface="TH Sarabun New" pitchFamily="34" charset="-34"/>
              </a:rPr>
              <a:t>สถานการณ์ระบบสุขภาพชุมชน</a:t>
            </a:r>
            <a:r>
              <a:rPr lang="th-TH" altLang="th-TH" sz="5400" b="1" smtClean="0">
                <a:latin typeface="TH Sarabun New" pitchFamily="34" charset="-34"/>
                <a:cs typeface="TH Sarabun New" pitchFamily="34" charset="-34"/>
              </a:rPr>
              <a:t>-การระดมความเห็นจากชุมชน</a:t>
            </a:r>
            <a:endParaRPr lang="th-TH" altLang="th-TH" b="1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387" name="Content Placeholder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628775"/>
            <a:ext cx="11728450" cy="4824413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1.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ปัจจัยเสี่ยงด้านสุขภาพ </a:t>
            </a:r>
            <a:r>
              <a:rPr lang="th-TH" altLang="th-TH" sz="3600" b="1" dirty="0">
                <a:solidFill>
                  <a:srgbClr val="FF0000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เหล้า บุหรี่ สารเสพติด </a:t>
            </a:r>
            <a:endParaRPr lang="en-US" altLang="th-TH" sz="3600" b="1" dirty="0">
              <a:solidFill>
                <a:srgbClr val="FF0000"/>
              </a:solidFill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2.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ความปลอดภัยในชุมชน อาชญากรรม </a:t>
            </a:r>
            <a:r>
              <a:rPr lang="th-TH" altLang="th-TH" sz="3200" b="1" dirty="0">
                <a:solidFill>
                  <a:srgbClr val="FF0000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อุบัติเหตุ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3.</a:t>
            </a:r>
            <a:r>
              <a:rPr lang="th-TH" altLang="th-TH" b="1" dirty="0">
                <a:solidFill>
                  <a:srgbClr val="FF0000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โรคเรื้อรัง  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(เชิงรุกในชุมชน หมู่บ้านปรับเปลี่ยนพฤติกรรม คัดกรองตาต้อกระจก ลดภาวะโรคแทรกซ้อนจากเบาหวาน 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4.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โรคติดต่อ ( โรคไข้เลือดออก ฉี่หนู มาลาเรีย มือเท้าปาก)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5.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อนามัย</a:t>
            </a:r>
            <a:r>
              <a:rPr lang="th-TH" altLang="th-TH" sz="3200" b="1" dirty="0">
                <a:solidFill>
                  <a:srgbClr val="FF0000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แม่และเด็ก  เด็กเยาวชน ครอบครัว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( ตย.โรงเรียนพ่อแม่ 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6.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ผู้สูงอายุ (สนับสนุนศูนย์พัฒนาคุณภาพชีวิต ผสส.)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sz="4400" b="1" dirty="0">
                <a:solidFill>
                  <a:srgbClr val="FF0000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7.</a:t>
            </a:r>
            <a:r>
              <a:rPr lang="th-TH" altLang="th-TH" sz="4400" b="1" dirty="0">
                <a:solidFill>
                  <a:srgbClr val="FF0000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อาหารและโภชนาการ( ศูนย์พัฒนาเด็กเล็กและพัฒนาการเด็ก)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8.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สิ่งแวดล้อม เช่น การจัดการขยะ  </a:t>
            </a:r>
            <a:endParaRPr lang="en-US" altLang="th-TH" b="1" dirty="0"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9.</a:t>
            </a:r>
            <a:r>
              <a:rPr lang="th-TH" altLang="th-TH" b="1" dirty="0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กลุ่มประชาชนทั่วไปที่มีความเสี่ยง (พฤติกรรม อุบัติเหตุ สิ่งแวดล้อม)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>
          <a:xfrm>
            <a:off x="612775" y="238125"/>
            <a:ext cx="11120438" cy="930275"/>
          </a:xfrm>
        </p:spPr>
        <p:txBody>
          <a:bodyPr/>
          <a:lstStyle/>
          <a:p>
            <a:r>
              <a:rPr lang="en-US" altLang="th-TH" sz="5400" b="1" smtClean="0">
                <a:latin typeface="TH Baijam" pitchFamily="2" charset="-34"/>
                <a:cs typeface="TH Baijam" pitchFamily="2" charset="-34"/>
              </a:rPr>
              <a:t>Module </a:t>
            </a:r>
            <a:r>
              <a:rPr lang="th-TH" altLang="th-TH" sz="5400" b="1" smtClean="0">
                <a:latin typeface="TH Baijam" pitchFamily="2" charset="-34"/>
                <a:cs typeface="TH Baijam" pitchFamily="2" charset="-34"/>
              </a:rPr>
              <a:t>แผนสุขภาพตำบล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1365250"/>
            <a:ext cx="11534775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" y="160338"/>
            <a:ext cx="11982450" cy="61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27" y="0"/>
            <a:ext cx="11536217" cy="671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2757488" y="4000500"/>
            <a:ext cx="8907462" cy="2000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147" name="Title 1"/>
          <p:cNvSpPr txBox="1">
            <a:spLocks noChangeArrowheads="1"/>
          </p:cNvSpPr>
          <p:nvPr/>
        </p:nvSpPr>
        <p:spPr bwMode="auto">
          <a:xfrm>
            <a:off x="0" y="0"/>
            <a:ext cx="12192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eaLnBrk="1" hangingPunct="1">
              <a:lnSpc>
                <a:spcPct val="85000"/>
              </a:lnSpc>
            </a:pPr>
            <a:r>
              <a:rPr lang="th-TH" altLang="th-TH" sz="5400" b="1" dirty="0">
                <a:solidFill>
                  <a:srgbClr val="404040"/>
                </a:solidFill>
                <a:latin typeface="TH Sarabun New" pitchFamily="34" charset="-34"/>
                <a:cs typeface="TH Sarabun New" pitchFamily="34" charset="-34"/>
              </a:rPr>
              <a:t>ภาพรวมเงิน </a:t>
            </a:r>
            <a:r>
              <a:rPr lang="en-US" altLang="th-TH" sz="5400" b="1" dirty="0">
                <a:solidFill>
                  <a:srgbClr val="404040"/>
                </a:solidFill>
                <a:latin typeface="TH Sarabun New" pitchFamily="34" charset="-34"/>
                <a:cs typeface="TH Sarabun New" pitchFamily="34" charset="-34"/>
              </a:rPr>
              <a:t>UC</a:t>
            </a:r>
            <a:r>
              <a:rPr lang="th-TH" altLang="th-TH" sz="5400" b="1" dirty="0">
                <a:solidFill>
                  <a:srgbClr val="404040"/>
                </a:solidFill>
                <a:latin typeface="TH Sarabun New" pitchFamily="34" charset="-34"/>
                <a:cs typeface="TH Sarabun New" pitchFamily="34" charset="-34"/>
              </a:rPr>
              <a:t> ปี </a:t>
            </a:r>
            <a:r>
              <a:rPr lang="en-US" altLang="th-TH" sz="5400" b="1" dirty="0" smtClean="0">
                <a:solidFill>
                  <a:srgbClr val="404040"/>
                </a:solidFill>
                <a:latin typeface="TH Sarabun New" pitchFamily="34" charset="-34"/>
                <a:cs typeface="TH Sarabun New" pitchFamily="34" charset="-34"/>
              </a:rPr>
              <a:t>62</a:t>
            </a:r>
            <a:endParaRPr lang="th-TH" altLang="th-TH" sz="5400" b="1" dirty="0">
              <a:solidFill>
                <a:srgbClr val="40404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3738563" y="1076325"/>
            <a:ext cx="2387600" cy="714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ส่งเสริมป้องกัน</a:t>
            </a:r>
            <a:r>
              <a:rPr lang="en-US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**</a:t>
            </a:r>
            <a:endParaRPr lang="th-TH" altLang="th-TH" sz="2400" b="1" dirty="0">
              <a:solidFill>
                <a:srgbClr val="FFFFFF"/>
              </a:solidFill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119313" y="1096963"/>
            <a:ext cx="1531937" cy="714375"/>
          </a:xfrm>
          <a:prstGeom prst="rect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ผู้ป่วยใน</a:t>
            </a: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377825" y="1093788"/>
            <a:ext cx="1697038" cy="714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ผู้ป่วยนอก</a:t>
            </a:r>
            <a:endParaRPr lang="en-US" altLang="th-TH" sz="2400" b="1" dirty="0">
              <a:solidFill>
                <a:srgbClr val="FFFFFF"/>
              </a:solidFill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3929063" y="1808163"/>
            <a:ext cx="2208212" cy="658812"/>
          </a:xfrm>
          <a:prstGeom prst="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b="1">
                <a:solidFill>
                  <a:srgbClr val="FFFFFF"/>
                </a:solidFill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ส่งเสริมป้องกันระดับชาติ(</a:t>
            </a:r>
            <a:r>
              <a:rPr lang="en-US" altLang="th-TH" sz="2000" b="1">
                <a:solidFill>
                  <a:srgbClr val="FFFFFF"/>
                </a:solidFill>
                <a:latin typeface="TH Sarabun New" panose="020B0500040200020003" pitchFamily="34" charset="-34"/>
                <a:ea typeface="TH Sarabun New" panose="020B0500040200020003" pitchFamily="34" charset="-34"/>
                <a:cs typeface="TH Sarabun New" panose="020B0500040200020003" pitchFamily="34" charset="-34"/>
              </a:rPr>
              <a:t>PP_nation)</a:t>
            </a:r>
            <a:endParaRPr lang="th-TH" altLang="th-TH" sz="2000" b="1">
              <a:solidFill>
                <a:srgbClr val="FFFFFF"/>
              </a:solidFill>
              <a:latin typeface="TH Sarabun New" panose="020B0500040200020003" pitchFamily="34" charset="-34"/>
              <a:ea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3929063" y="2520950"/>
            <a:ext cx="2208212" cy="720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th-TH" altLang="th-TH" sz="20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ส่งเสริมป้องกันระดับเขต</a:t>
            </a:r>
            <a:endParaRPr lang="en-US" altLang="th-TH" sz="2000" b="1" dirty="0">
              <a:solidFill>
                <a:srgbClr val="FFFFFF"/>
              </a:solidFill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th-TH" sz="20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PP_A (4</a:t>
            </a:r>
            <a:r>
              <a:rPr lang="th-TH" altLang="th-TH" sz="20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บ./ปชก.)</a:t>
            </a:r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3929063" y="3282950"/>
            <a:ext cx="3040062" cy="617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18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ส่งเสริมป้องกันในหน่วยงานสาธารณสุข</a:t>
            </a:r>
            <a:r>
              <a:rPr lang="en-US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(</a:t>
            </a:r>
            <a:r>
              <a:rPr lang="en-US" altLang="th-TH" sz="2400" b="1" dirty="0" err="1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PP_Basic</a:t>
            </a:r>
            <a:r>
              <a:rPr lang="en-US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) </a:t>
            </a:r>
            <a:r>
              <a:rPr lang="en-US" altLang="th-TH" sz="18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(360</a:t>
            </a:r>
            <a:r>
              <a:rPr lang="th-TH" altLang="th-TH" sz="18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บ.)</a:t>
            </a:r>
          </a:p>
        </p:txBody>
      </p:sp>
      <p:sp>
        <p:nvSpPr>
          <p:cNvPr id="11" name="Oval 10">
            <a:extLst>
              <a:ext uri="{FF2B5EF4-FFF2-40B4-BE49-F238E27FC236}"/>
            </a:extLst>
          </p:cNvPr>
          <p:cNvSpPr/>
          <p:nvPr/>
        </p:nvSpPr>
        <p:spPr>
          <a:xfrm>
            <a:off x="3000375" y="4000500"/>
            <a:ext cx="3313113" cy="928688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ส่งเสริมป้องกัน</a:t>
            </a:r>
            <a:r>
              <a:rPr lang="en-US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_</a:t>
            </a:r>
            <a:r>
              <a:rPr lang="th-TH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ชุมชน</a:t>
            </a:r>
            <a:r>
              <a:rPr lang="en-US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**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45 </a:t>
            </a:r>
            <a:r>
              <a:rPr lang="th-TH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บ./ปชก.</a:t>
            </a:r>
          </a:p>
        </p:txBody>
      </p:sp>
      <p:cxnSp>
        <p:nvCxnSpPr>
          <p:cNvPr id="12" name="Straight Connector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813175" y="1782763"/>
            <a:ext cx="7938" cy="215106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20700" y="992188"/>
            <a:ext cx="107696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/>
            </a:extLst>
          </p:cNvPr>
          <p:cNvSpPr/>
          <p:nvPr/>
        </p:nvSpPr>
        <p:spPr>
          <a:xfrm>
            <a:off x="8347075" y="4108450"/>
            <a:ext cx="3203575" cy="1000125"/>
          </a:xfrm>
          <a:prstGeom prst="ellips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กองทุนฟื้นฟู</a:t>
            </a:r>
            <a:endParaRPr lang="en-US" altLang="th-TH" sz="2400" b="1"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th-TH" sz="2400" b="1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16</a:t>
            </a:r>
            <a:r>
              <a:rPr lang="th-TH" altLang="th-TH" sz="2400" b="1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บ./ปชก.</a:t>
            </a:r>
            <a:r>
              <a:rPr lang="en-US" altLang="th-TH" sz="2400" b="1"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 </a:t>
            </a:r>
            <a:endParaRPr lang="th-TH" altLang="th-TH" sz="2400" b="1"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</p:txBody>
      </p:sp>
      <p:cxnSp>
        <p:nvCxnSpPr>
          <p:cNvPr id="16" name="Straight Connector 1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8788400" y="992188"/>
            <a:ext cx="0" cy="33020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28">
            <a:extLst>
              <a:ext uri="{FF2B5EF4-FFF2-40B4-BE49-F238E27FC236}"/>
            </a:extLst>
          </p:cNvPr>
          <p:cNvSpPr/>
          <p:nvPr/>
        </p:nvSpPr>
        <p:spPr>
          <a:xfrm>
            <a:off x="8820150" y="5313363"/>
            <a:ext cx="2430463" cy="64293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8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อบจ.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สมทบ </a:t>
            </a:r>
            <a:r>
              <a:rPr lang="en-US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100%</a:t>
            </a:r>
            <a:endParaRPr lang="th-TH" altLang="th-TH" sz="2400" b="1" dirty="0">
              <a:solidFill>
                <a:srgbClr val="FFFFFF"/>
              </a:solidFill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</p:txBody>
      </p:sp>
      <p:sp>
        <p:nvSpPr>
          <p:cNvPr id="18" name="Down Arrow 30">
            <a:extLst>
              <a:ext uri="{FF2B5EF4-FFF2-40B4-BE49-F238E27FC236}"/>
            </a:extLst>
          </p:cNvPr>
          <p:cNvSpPr/>
          <p:nvPr/>
        </p:nvSpPr>
        <p:spPr>
          <a:xfrm>
            <a:off x="9561513" y="4965700"/>
            <a:ext cx="773112" cy="2857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ounded Rectangle 31">
            <a:extLst>
              <a:ext uri="{FF2B5EF4-FFF2-40B4-BE49-F238E27FC236}"/>
            </a:extLst>
          </p:cNvPr>
          <p:cNvSpPr/>
          <p:nvPr/>
        </p:nvSpPr>
        <p:spPr>
          <a:xfrm>
            <a:off x="3542758" y="5214938"/>
            <a:ext cx="2430462" cy="64293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อปท.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สมทบ </a:t>
            </a:r>
            <a:r>
              <a:rPr lang="en-US" altLang="th-TH" sz="2400" b="1" dirty="0" smtClean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30-50</a:t>
            </a:r>
            <a:r>
              <a:rPr lang="en-US" altLang="th-TH" sz="24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%</a:t>
            </a:r>
            <a:endParaRPr lang="th-TH" altLang="th-TH" sz="2400" b="1" dirty="0">
              <a:solidFill>
                <a:srgbClr val="FFFFFF"/>
              </a:solidFill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</p:txBody>
      </p:sp>
      <p:sp>
        <p:nvSpPr>
          <p:cNvPr id="20" name="Down Arrow 35">
            <a:extLst>
              <a:ext uri="{FF2B5EF4-FFF2-40B4-BE49-F238E27FC236}"/>
            </a:extLst>
          </p:cNvPr>
          <p:cNvSpPr/>
          <p:nvPr/>
        </p:nvSpPr>
        <p:spPr>
          <a:xfrm>
            <a:off x="4401635" y="4952337"/>
            <a:ext cx="773113" cy="2857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>
            <a:extLst>
              <a:ext uri="{FF2B5EF4-FFF2-40B4-BE49-F238E27FC236}"/>
            </a:extLst>
          </p:cNvPr>
          <p:cNvSpPr/>
          <p:nvPr/>
        </p:nvSpPr>
        <p:spPr>
          <a:xfrm>
            <a:off x="9069388" y="1093788"/>
            <a:ext cx="2871787" cy="714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กองทุนย่อย</a:t>
            </a:r>
          </a:p>
        </p:txBody>
      </p:sp>
      <p:sp>
        <p:nvSpPr>
          <p:cNvPr id="22" name="Oval 21">
            <a:extLst>
              <a:ext uri="{FF2B5EF4-FFF2-40B4-BE49-F238E27FC236}"/>
            </a:extLst>
          </p:cNvPr>
          <p:cNvSpPr/>
          <p:nvPr/>
        </p:nvSpPr>
        <p:spPr>
          <a:xfrm>
            <a:off x="6062663" y="4059238"/>
            <a:ext cx="2651125" cy="857250"/>
          </a:xfrm>
          <a:prstGeom prst="ellipse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0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กองทุนดูแล</a:t>
            </a:r>
            <a:endParaRPr lang="en-US" altLang="th-TH" sz="2000" b="1" dirty="0">
              <a:solidFill>
                <a:srgbClr val="FFFFFF"/>
              </a:solidFill>
              <a:latin typeface="TH Sarabun New" panose="020B0500040200020003" pitchFamily="34" charset="-34"/>
              <a:ea typeface="Angsana New" panose="02020603050405020304" pitchFamily="18" charset="-34"/>
              <a:cs typeface="TH Sarabun New" panose="020B0500040200020003" pitchFamily="34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000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ผู้สูงอายุ ฯ</a:t>
            </a:r>
          </a:p>
        </p:txBody>
      </p:sp>
      <p:cxnSp>
        <p:nvCxnSpPr>
          <p:cNvPr id="23" name="Straight Connector 2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269163" y="979488"/>
            <a:ext cx="20637" cy="30876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/>
            </a:extLst>
          </p:cNvPr>
          <p:cNvSpPr/>
          <p:nvPr/>
        </p:nvSpPr>
        <p:spPr>
          <a:xfrm>
            <a:off x="9682163" y="1866900"/>
            <a:ext cx="1741487" cy="5762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defRPr/>
            </a:pPr>
            <a:r>
              <a:rPr lang="th-TH" altLang="th-TH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ไต</a:t>
            </a:r>
          </a:p>
        </p:txBody>
      </p:sp>
      <p:sp>
        <p:nvSpPr>
          <p:cNvPr id="25" name="Oval 24">
            <a:extLst>
              <a:ext uri="{FF2B5EF4-FFF2-40B4-BE49-F238E27FC236}"/>
            </a:extLst>
          </p:cNvPr>
          <p:cNvSpPr/>
          <p:nvPr/>
        </p:nvSpPr>
        <p:spPr>
          <a:xfrm>
            <a:off x="9577388" y="2471738"/>
            <a:ext cx="2014537" cy="57626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defRPr/>
            </a:pPr>
            <a:r>
              <a:rPr lang="th-TH" altLang="th-TH" b="1" dirty="0">
                <a:solidFill>
                  <a:srgbClr val="FFFFFF"/>
                </a:solidFill>
                <a:latin typeface="TH Sarabun New" panose="020B0500040200020003" pitchFamily="34" charset="-34"/>
                <a:ea typeface="Angsana New" panose="02020603050405020304" pitchFamily="18" charset="-34"/>
                <a:cs typeface="TH Sarabun New" panose="020B0500040200020003" pitchFamily="34" charset="-34"/>
              </a:rPr>
              <a:t>ลอกต้อ</a:t>
            </a:r>
          </a:p>
        </p:txBody>
      </p:sp>
      <p:pic>
        <p:nvPicPr>
          <p:cNvPr id="6168" name="Picture 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1884363"/>
            <a:ext cx="3582987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rrow: Down 1">
            <a:extLst>
              <a:ext uri="{FF2B5EF4-FFF2-40B4-BE49-F238E27FC236}"/>
            </a:extLst>
          </p:cNvPr>
          <p:cNvSpPr/>
          <p:nvPr/>
        </p:nvSpPr>
        <p:spPr>
          <a:xfrm>
            <a:off x="893763" y="998538"/>
            <a:ext cx="736600" cy="24923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6" name="Arrow: Down 25">
            <a:extLst>
              <a:ext uri="{FF2B5EF4-FFF2-40B4-BE49-F238E27FC236}"/>
            </a:extLst>
          </p:cNvPr>
          <p:cNvSpPr/>
          <p:nvPr/>
        </p:nvSpPr>
        <p:spPr>
          <a:xfrm>
            <a:off x="2516188" y="965200"/>
            <a:ext cx="738187" cy="2492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7" name="Arrow: Down 26">
            <a:extLst>
              <a:ext uri="{FF2B5EF4-FFF2-40B4-BE49-F238E27FC236}"/>
            </a:extLst>
          </p:cNvPr>
          <p:cNvSpPr/>
          <p:nvPr/>
        </p:nvSpPr>
        <p:spPr>
          <a:xfrm>
            <a:off x="4776788" y="992188"/>
            <a:ext cx="736600" cy="24923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Arrow: Down 27">
            <a:extLst>
              <a:ext uri="{FF2B5EF4-FFF2-40B4-BE49-F238E27FC236}"/>
            </a:extLst>
          </p:cNvPr>
          <p:cNvSpPr/>
          <p:nvPr/>
        </p:nvSpPr>
        <p:spPr>
          <a:xfrm>
            <a:off x="10072688" y="973138"/>
            <a:ext cx="736600" cy="2476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18842-0E82-4AE3-B3DC-E22A3B385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69" y="365125"/>
            <a:ext cx="10759831" cy="999849"/>
          </a:xfrm>
          <a:solidFill>
            <a:srgbClr val="FFFF00"/>
          </a:solidFill>
        </p:spPr>
        <p:txBody>
          <a:bodyPr/>
          <a:lstStyle/>
          <a:p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นิยามสำคัญ ข้อ ๔</a:t>
            </a:r>
            <a:r>
              <a:rPr lang="en-US" b="1" dirty="0">
                <a:latin typeface="TH Baijam" panose="02000506000000020004" pitchFamily="2" charset="-34"/>
                <a:cs typeface="TH Baijam" panose="02000506000000020004" pitchFamily="2" charset="-34"/>
              </a:rPr>
              <a:t>(</a:t>
            </a: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ต่อ)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9B29FA-F256-46EC-89C0-DC0AA6144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7" y="1364973"/>
            <a:ext cx="11181522" cy="51279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000" b="1" dirty="0">
                <a:latin typeface="TH Baijam" panose="02000506000000020004" pitchFamily="2" charset="-34"/>
                <a:cs typeface="TH Baijam" panose="02000506000000020004" pitchFamily="2" charset="-34"/>
              </a:rPr>
              <a:t>สถานบริการ</a:t>
            </a:r>
            <a:r>
              <a:rPr lang="en-US" sz="3000" b="1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สถานบริการตามกฎหมายว่าด้วยหลักประกันสุขภาพแห่งชาติ </a:t>
            </a:r>
            <a:endParaRPr lang="en-US" sz="30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b="1" dirty="0">
                <a:latin typeface="TH Baijam" panose="02000506000000020004" pitchFamily="2" charset="-34"/>
                <a:cs typeface="TH Baijam" panose="02000506000000020004" pitchFamily="2" charset="-34"/>
              </a:rPr>
              <a:t>หน่วยบริการ </a:t>
            </a: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หน่วยบริการตามกฎหมายว่าด้วยหลักประกันสุขภาพแห่งชาติ </a:t>
            </a:r>
            <a:endParaRPr lang="en-US" sz="30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b="1" dirty="0">
                <a:latin typeface="TH Baijam" panose="02000506000000020004" pitchFamily="2" charset="-34"/>
                <a:cs typeface="TH Baijam" panose="02000506000000020004" pitchFamily="2" charset="-34"/>
              </a:rPr>
              <a:t>หน่วยงานสาธารณสุข </a:t>
            </a: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หน่วยงานที่มีภารกิจด้านการสาธารณสุขโดยตรง แต่มิได้เป็นสถานบริการหรือหน่วยบริการ</a:t>
            </a:r>
            <a:r>
              <a:rPr lang="th-TH" sz="3000" strike="sngStrike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en-US" sz="30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b="1" dirty="0">
                <a:latin typeface="TH Baijam" panose="02000506000000020004" pitchFamily="2" charset="-34"/>
                <a:cs typeface="TH Baijam" panose="02000506000000020004" pitchFamily="2" charset="-34"/>
              </a:rPr>
              <a:t>หน่วยงานอื่น  </a:t>
            </a: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หน่วยงานที่มิได้มีภารกิจด้านการสาธารณสุข</a:t>
            </a:r>
            <a:r>
              <a:rPr lang="th-TH" sz="3000" strike="sngStrike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en-US" sz="30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b="1" dirty="0">
                <a:latin typeface="TH Baijam" panose="02000506000000020004" pitchFamily="2" charset="-34"/>
                <a:cs typeface="TH Baijam" panose="02000506000000020004" pitchFamily="2" charset="-34"/>
              </a:rPr>
              <a:t>องค์กรหรือกลุ่มประชาชน </a:t>
            </a: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องค์กรชุมชน องค์กรเอกชน ภาคเอกชน หรือบุคคล</a:t>
            </a:r>
            <a:b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ที่มีการ</a:t>
            </a:r>
            <a:r>
              <a:rPr lang="th-TH" sz="30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รวมตัวกันตั้งแต่ห้าคนขึ้นไป ซึ่งมีวัตถุประสงค์ที่มิใช่เป็นการแสวงหาผลกำไร ทั้งนี้ จะเป็นนิติบุคคลหรือไม่ก็ได้</a:t>
            </a:r>
            <a:endParaRPr lang="en-US" sz="3000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b="1" dirty="0">
                <a:latin typeface="TH Baijam" panose="02000506000000020004" pitchFamily="2" charset="-34"/>
                <a:cs typeface="TH Baijam" panose="02000506000000020004" pitchFamily="2" charset="-34"/>
              </a:rPr>
              <a:t>ผู้สูงอายุที่มีภาวะพึ่งพิง  </a:t>
            </a: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ผู้สูงอายุที่มีคะแนนประเมินความสามารถในการดำเนินชีวิตประจำวันตามดัชนีบาร์เธลเอดีแอล (</a:t>
            </a:r>
            <a:r>
              <a:rPr lang="en-US" sz="3000" dirty="0">
                <a:latin typeface="TH Baijam" panose="02000506000000020004" pitchFamily="2" charset="-34"/>
                <a:cs typeface="TH Baijam" panose="02000506000000020004" pitchFamily="2" charset="-34"/>
              </a:rPr>
              <a:t>Barthel ADL index</a:t>
            </a: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) เท่ากับหรือน้อยกว่าสิบเอ็ดคะแนน หรือตามเกณฑ์การประเมินที่สำนักงานกำหนด</a:t>
            </a:r>
            <a:endParaRPr lang="en-US" sz="30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 algn="thaiDist">
              <a:buNone/>
            </a:pP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 algn="thaiDist">
              <a:buNone/>
            </a:pP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578338" y="3626338"/>
            <a:ext cx="11340124" cy="12817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81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35027C-3702-44BB-B5A8-3D2FB08B4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478" y="1179443"/>
            <a:ext cx="10850218" cy="4465983"/>
          </a:xfrm>
        </p:spPr>
        <p:txBody>
          <a:bodyPr/>
          <a:lstStyle/>
          <a:p>
            <a:pPr marL="0" indent="0">
              <a:buNone/>
            </a:pP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การบริการสาธารณสุขสำหรับผู้สูงอายุที่มีภาวะพึ่งพิง</a:t>
            </a:r>
            <a:r>
              <a:rPr lang="en-US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การบริการดูแลระยะยาวด้านสาธารณสุขสำหรับผู้สูงอายุที่มีภาวะพึ่งพิง ที่บ้านหรือชุมชน โดยศูนย์พัฒนาคุณภาพชีวิตผู้สูงอายุในชุมชน หน่วยบริการ หรือสถานบริการ </a:t>
            </a:r>
            <a:endParaRPr lang="en-US" sz="32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ศูนย์พัฒนาคุณภาพชีวิตผู้สูงอายุในชุมชน</a:t>
            </a:r>
            <a:r>
              <a:rPr lang="en-US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ศูนย์ซึ่งดำเนินงานเกี่ยวกับการพัฒนาและฟื้นฟูคุณภาพชีวิตผู้สูงอายุหรือคนพิการในชุมชน </a:t>
            </a:r>
            <a:endParaRPr lang="en-US" sz="32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ผู้ช่วยเหลือดูแลผู้สูงอายุที่มีภาวะพึ่งพิง</a:t>
            </a:r>
            <a:r>
              <a:rPr lang="en-US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(</a:t>
            </a:r>
            <a:r>
              <a:rPr lang="en-US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Caregiver) </a:t>
            </a:r>
            <a: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  <a:t>หมายความว่า บุคคลที่ผ่านการอบรม</a:t>
            </a:r>
            <a:b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  <a:t>ตามหลักสูตรผู้ช่วยเหลือดูแลผู้สูงอายุที่มีภาวะพึ่งพิงที่สำนักงานกำหนด</a:t>
            </a:r>
            <a:endParaRPr lang="en-US" sz="32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สำนักงาน</a:t>
            </a:r>
            <a: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  <a:t> หมายความว่า สำนักงานหลักประกันสุขภาพแห่งชาติ</a:t>
            </a:r>
            <a:endParaRPr lang="en-US" sz="32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2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C1D32B-E7D6-483A-B475-3D394C2BD3A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คุณสมบัติของ อปท.ที่จะเข้าร่วม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DBA2BC-8EBB-43AA-8E9B-782767003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๕ องค์กรปกครองส่วนท้องถิ่น ที่จะได้รับการสนับสนุนให้ดำเนินงานและบริหารจัดการกองทุนหลักประกันสุขภาพ ต้องมีคุณสมบัติ ดังต่อไปนี้ </a:t>
            </a:r>
            <a:endParaRPr lang="en-US" sz="36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600" b="1" dirty="0">
                <a:latin typeface="TH Baijam" panose="02000506000000020004" pitchFamily="2" charset="-34"/>
                <a:cs typeface="TH Baijam" panose="02000506000000020004" pitchFamily="2" charset="-34"/>
              </a:rPr>
              <a:t>(๑) มีความประสงค์เข้าร่วมดำเนินงานและบริหารจัดการระบบหลักประกันสุขภาพในระดับท้องถิ่นหรือพื้นที่</a:t>
            </a:r>
            <a:endParaRPr lang="en-US" sz="36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600" b="1" dirty="0">
                <a:latin typeface="TH Baijam" panose="02000506000000020004" pitchFamily="2" charset="-34"/>
                <a:cs typeface="TH Baijam" panose="02000506000000020004" pitchFamily="2" charset="-34"/>
              </a:rPr>
              <a:t>(๒) มีความพร้อมในการอุดหนุนเงินหรืองบประมาณ</a:t>
            </a:r>
            <a:endParaRPr lang="en-US" sz="36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5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xmlns="" id="{B89FF4E9-535B-4334-BAFE-47967A8D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5" y="161925"/>
            <a:ext cx="114950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xmlns="" id="{8D0FFF73-D09E-4241-A805-D56A84542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675" y="3279775"/>
            <a:ext cx="4335463" cy="31702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คำสั่งจากอปท.(หนังสือตราครุฑ) แต่งตั้ง จนท.รับผิดชอบงานกองทุน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2400" b="1">
                <a:latin typeface="TH Sarabun New" panose="020B0500040200020003" pitchFamily="34" charset="-34"/>
                <a:cs typeface="TH Sarabun New" panose="020B0500040200020003" pitchFamily="34" charset="-34"/>
                <a:sym typeface="Wingdings" panose="05000000000000000000" pitchFamily="2" charset="2"/>
              </a:rPr>
              <a:t></a:t>
            </a:r>
            <a:r>
              <a:rPr lang="th-TH" altLang="th-TH" sz="2400" b="1" u="sng">
                <a:latin typeface="TH Sarabun New" panose="020B0500040200020003" pitchFamily="34" charset="-34"/>
                <a:cs typeface="TH Sarabun New" panose="020B0500040200020003" pitchFamily="34" charset="-34"/>
              </a:rPr>
              <a:t>กองสาธารณสุข/สำนักปลัด บริหารทั่วไป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2400" b="1">
                <a:latin typeface="TH Sarabun New" panose="020B0500040200020003" pitchFamily="34" charset="-34"/>
                <a:cs typeface="TH Sarabun New" panose="020B0500040200020003" pitchFamily="34" charset="-34"/>
                <a:sym typeface="Wingdings" panose="05000000000000000000" pitchFamily="2" charset="2"/>
              </a:rPr>
              <a:t></a:t>
            </a:r>
            <a:r>
              <a:rPr lang="th-TH" altLang="th-TH" sz="2400" b="1" u="sng">
                <a:latin typeface="TH Sarabun New" panose="020B0500040200020003" pitchFamily="34" charset="-34"/>
                <a:cs typeface="TH Sarabun New" panose="020B0500040200020003" pitchFamily="34" charset="-34"/>
              </a:rPr>
              <a:t>กองคลัง พัสดุ รับผิดชอบงานบัญชี พัสดุ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2400" b="1">
                <a:latin typeface="TH Sarabun New" panose="020B0500040200020003" pitchFamily="34" charset="-34"/>
                <a:cs typeface="TH Sarabun New" panose="020B0500040200020003" pitchFamily="34" charset="-34"/>
                <a:sym typeface="Wingdings" panose="05000000000000000000" pitchFamily="2" charset="2"/>
              </a:rPr>
              <a:t></a:t>
            </a:r>
            <a:r>
              <a:rPr lang="th-TH" altLang="th-TH" sz="2400" b="1" u="sng">
                <a:latin typeface="TH Sarabun New" panose="020B0500040200020003" pitchFamily="34" charset="-34"/>
                <a:cs typeface="TH Sarabun New" panose="020B0500040200020003" pitchFamily="34" charset="-34"/>
              </a:rPr>
              <a:t>สำนักปลัด งานแผนกองทุนและงบประมาณ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2400" b="1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ตัวอย่างหนังสือแต่งตั้งในคู่มือแบบฟอร์มจากเว็บกองทุนสุขภาพตำบล(</a:t>
            </a:r>
            <a:r>
              <a:rPr lang="en-US" altLang="th-TH" sz="2400" b="1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www.localfund.happynetwork.org</a:t>
            </a:r>
            <a:r>
              <a:rPr lang="en-US" altLang="th-TH" sz="2400" b="1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88A9F5FF-34F4-4A51-9C48-038FE2DFDBD2}"/>
              </a:ext>
            </a:extLst>
          </p:cNvPr>
          <p:cNvSpPr/>
          <p:nvPr/>
        </p:nvSpPr>
        <p:spPr>
          <a:xfrm rot="5400000">
            <a:off x="9170988" y="2328863"/>
            <a:ext cx="901700" cy="91440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8A5CACE-D1E8-432A-9336-CEB3396D9CEF}"/>
              </a:ext>
            </a:extLst>
          </p:cNvPr>
          <p:cNvCxnSpPr/>
          <p:nvPr/>
        </p:nvCxnSpPr>
        <p:spPr>
          <a:xfrm>
            <a:off x="1668463" y="668338"/>
            <a:ext cx="8185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CAF0A3-E361-4018-843F-62D760F6A048}"/>
              </a:ext>
            </a:extLst>
          </p:cNvPr>
          <p:cNvSpPr/>
          <p:nvPr/>
        </p:nvSpPr>
        <p:spPr>
          <a:xfrm>
            <a:off x="73025" y="1160463"/>
            <a:ext cx="11660188" cy="13652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15367" name="Picture 7">
            <a:extLst>
              <a:ext uri="{FF2B5EF4-FFF2-40B4-BE49-F238E27FC236}">
                <a16:creationId xmlns:a16="http://schemas.microsoft.com/office/drawing/2014/main" xmlns="" id="{10289B37-2A9F-492A-8561-3D80991F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8" y="3170238"/>
            <a:ext cx="347027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xmlns="" id="{FBBF5333-E2E2-4274-9FDE-3CB57857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0463" y="3236913"/>
            <a:ext cx="37719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98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C8F42D-2FFD-4B6E-AEDC-6584026FA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1" y="964234"/>
            <a:ext cx="10810462" cy="5569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๗ เงินหรือทรัพย์สินในกองทุนหลักประกันสุขภาพ ประกอบด้วย </a:t>
            </a:r>
            <a:endParaRPr lang="en-US" sz="32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(๑) เงินที่ได้รับจัดสรรแต่ละปีจากกองทุนหลักประกันสุขภาพแห่งชาติ</a:t>
            </a:r>
            <a:endParaRPr lang="en-US" sz="32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(๒) เงินสมทบจากองค์กรปกครองส่วนท้องถิ่น</a:t>
            </a:r>
            <a:endParaRPr lang="en-US" sz="32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(๓) รายได้อื่น ๆ หรือทรัพย์สินที่ได้รับมาในกิจการของกองทุนหลักประกันสุขภาพ</a:t>
            </a:r>
            <a:endParaRPr lang="en-US" sz="32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  <a:t>นอกจากเงินที่ได้รับจัดสรรจากกองทุนหลักประกันสุขภาพแห่งชาติตาม (๑) แล้ว ให้องค์กรปกครองส่วนท้องถิ่นที่มีความพร้อม ความเหมาะสม ซึ่งได้แสดงความจำนงเข้าร่วมและสำนักงานเห็นชอบ </a:t>
            </a:r>
            <a:r>
              <a:rPr lang="th-TH" sz="32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ได้รับเงินเพิ่มจากกองทุนหลักประกันสุขภาพแห่งชาติในส่วนค่าบริการสาธารณสุขสำหรับผู้สูงอายุที่มีภาวะพึ่งพิง </a:t>
            </a:r>
            <a:br>
              <a:rPr lang="th-TH" sz="32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2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โดยองค์กรปกครองส่วนท้องถิ่นไม่ต้องสมทบเงิน หรือค่าบริการอื่น </a:t>
            </a:r>
            <a:r>
              <a:rPr lang="th-TH" sz="3200" dirty="0">
                <a:latin typeface="TH Baijam" panose="02000506000000020004" pitchFamily="2" charset="-34"/>
                <a:cs typeface="TH Baijam" panose="02000506000000020004" pitchFamily="2" charset="-34"/>
              </a:rPr>
              <a:t>ตามที่คณะกรรมการหลักประกันสุขภาพแห่งชาติกำหนด </a:t>
            </a:r>
            <a:endParaRPr lang="en-US" sz="32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91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E06C82-7FE6-44F3-846E-F4F339E7A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8" y="1060174"/>
            <a:ext cx="11158330" cy="51167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๘ องค์กรปกครองส่วนท้องถิ่น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ตกลงสมทบเงินเข้ากองทุนหลักประกันสุขภาพ ในอัตราร้อยละของเงินที่ได้รับจัดสรรจากกองทุนหลักประกันสุขภาพแห่งชาติตามข้อ ๗ (๑) ดังต่อไปนี้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(๑) </a:t>
            </a:r>
            <a:r>
              <a:rPr lang="th-TH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สมทบเงินไม่น้อยกว่าร้อยละ ๓๐ </a:t>
            </a: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กรณีรายได้ขององค์กรปกครองส่วนท้องถิ่น ไม่รวมเงินอุดหนุน ต่ำกว่า ๖ ล้านบาท  </a:t>
            </a:r>
            <a:endParaRPr lang="en-US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(๒)</a:t>
            </a:r>
            <a:r>
              <a:rPr lang="th-TH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สมทบเงินไม่น้อยกว่าร้อยละ ๔๐ </a:t>
            </a: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กรณีรายได้ขององค์กรปกครองส่วนท้องถิ่น ไม่รวมเงินอุดหนุน ตั้งแต่ ๖ ถึง ๒๐ ล้านบาท  </a:t>
            </a:r>
            <a:endParaRPr lang="en-US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(๓) </a:t>
            </a:r>
            <a:r>
              <a:rPr lang="th-TH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สมทบเงินไม่น้อยกว่าร้อยละ ๕๐  </a:t>
            </a: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กรณีรายได้ขององค์กรปกครองส่วนท้องถิ่น ไม่รวมเงินอุดหนุน สูงกว่า ๒๐ ล้านบาท  </a:t>
            </a:r>
            <a:endParaRPr lang="en-US" b="1" dirty="0" smtClean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**</a:t>
            </a:r>
            <a:r>
              <a:rPr lang="th-TH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บังคับใช้ในปีงบประมาณ </a:t>
            </a:r>
            <a:r>
              <a:rPr lang="en-US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2563**</a:t>
            </a:r>
            <a:endParaRPr lang="en-US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๙ การรับเงิน การจ่ายเงิน การเก็บรักษาเงิน การจัดทำบัญชี การรายงานของกองทุนหลักประกันสุขภาพ และการกำกับติดตามเงินกองทุนหลักประกันสุขภาพ ให้เป็นไปตามเอกสารหมายเลข ๑ แนบท้ายประกาศนี้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เงินในกองทุนหลักประกันสุขภาพสามารถใช้ในปีงบประมาณถัด ๆ ไปได้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4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xmlns="" id="{8245B3E4-A2CA-4C0C-B17B-ADB7A7C57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5438" y="114300"/>
            <a:ext cx="11631612" cy="1214438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th-TH" alt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ร่างประกาศข้อ </a:t>
            </a:r>
            <a:r>
              <a:rPr lang="en-US" alt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 </a:t>
            </a:r>
            <a:r>
              <a:rPr lang="th-TH" alt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หลักเกณฑ์การบริหารกองทุนฯ พ.ศ.</a:t>
            </a:r>
            <a:r>
              <a:rPr lang="en-US" alt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2561</a:t>
            </a:r>
            <a:endParaRPr lang="th-TH" altLang="th-TH" sz="4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xmlns="" id="{6A32D9D0-134E-44E4-814E-B8D05704BE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7013" y="1431925"/>
            <a:ext cx="11737975" cy="52260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alt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กำหนดดังนี้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alt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เงินกองทุนหลักประกันสุขภาพ </a:t>
            </a:r>
            <a:r>
              <a:rPr lang="th-TH" altLang="th-TH" sz="4000" b="1" u="sng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ให้ใช้จ่ายเพื่อสนับสนุนหรือส่งเสริมเป็นค่าใช้จ่าย </a:t>
            </a:r>
            <a:r>
              <a:rPr lang="th-TH" alt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ตามแผนงาน หรือโครงการ หรือกิจกรรมที่</a:t>
            </a:r>
            <a:r>
              <a:rPr lang="th-TH" altLang="th-TH" sz="3600" b="1" u="sng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คณะกรรมการกองทุนอนุมัติ </a:t>
            </a:r>
          </a:p>
        </p:txBody>
      </p:sp>
      <p:sp>
        <p:nvSpPr>
          <p:cNvPr id="18436" name="TextBox 3">
            <a:extLst>
              <a:ext uri="{FF2B5EF4-FFF2-40B4-BE49-F238E27FC236}">
                <a16:creationId xmlns:a16="http://schemas.microsoft.com/office/drawing/2014/main" xmlns="" id="{F9AD9D3D-B7C4-49F4-AB4D-E26F6BEE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88" y="3970338"/>
            <a:ext cx="6459537" cy="280076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4000" b="1" dirty="0">
                <a:latin typeface="TH Baijam" panose="02000506000000020004" pitchFamily="2" charset="-34"/>
                <a:cs typeface="TH Baijam" panose="02000506000000020004" pitchFamily="2" charset="-34"/>
              </a:rPr>
              <a:t>อนุมัติ</a:t>
            </a:r>
            <a:r>
              <a:rPr lang="th-TH" altLang="th-TH" sz="3600" b="1" dirty="0">
                <a:latin typeface="TH Baijam" panose="02000506000000020004" pitchFamily="2" charset="-34"/>
                <a:cs typeface="TH Baijam" panose="02000506000000020004" pitchFamily="2" charset="-34"/>
              </a:rPr>
              <a:t>  </a:t>
            </a:r>
            <a:r>
              <a:rPr lang="th-TH" altLang="th-TH" sz="3600" b="1" u="sng" dirty="0">
                <a:latin typeface="TH Baijam" panose="02000506000000020004" pitchFamily="2" charset="-34"/>
                <a:cs typeface="TH Baijam" panose="02000506000000020004" pitchFamily="2" charset="-34"/>
              </a:rPr>
              <a:t>ค่าใช้จ่าย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3600" b="1" dirty="0">
                <a:latin typeface="TH Baijam" panose="02000506000000020004" pitchFamily="2" charset="-34"/>
                <a:cs typeface="TH Baijam" panose="02000506000000020004" pitchFamily="2" charset="-34"/>
              </a:rPr>
              <a:t>          </a:t>
            </a:r>
            <a:r>
              <a:rPr lang="th-TH" altLang="th-TH" sz="3600" b="1" u="sng" dirty="0">
                <a:latin typeface="TH Baijam" panose="02000506000000020004" pitchFamily="2" charset="-34"/>
                <a:cs typeface="TH Baijam" panose="02000506000000020004" pitchFamily="2" charset="-34"/>
              </a:rPr>
              <a:t>เงื่อนเวลาทำงาน</a:t>
            </a:r>
            <a:r>
              <a:rPr lang="th-TH" altLang="th-TH" sz="3600" b="1" dirty="0">
                <a:latin typeface="TH Baijam" panose="02000506000000020004" pitchFamily="2" charset="-34"/>
                <a:cs typeface="TH Baijam" panose="02000506000000020004" pitchFamily="2" charset="-34"/>
              </a:rPr>
              <a:t>(ระยะเวลาทำงาน </a:t>
            </a:r>
            <a:r>
              <a:rPr lang="th-TH" altLang="th-TH" sz="3600" b="1" u="sng" dirty="0">
                <a:latin typeface="TH Baijam" panose="02000506000000020004" pitchFamily="2" charset="-34"/>
                <a:cs typeface="TH Baijam" panose="02000506000000020004" pitchFamily="2" charset="-34"/>
              </a:rPr>
              <a:t>ควร</a:t>
            </a:r>
            <a:r>
              <a:rPr lang="th-TH" altLang="th-TH" sz="3200" b="1" u="sng" dirty="0">
                <a:latin typeface="TH Baijam" panose="02000506000000020004" pitchFamily="2" charset="-34"/>
                <a:cs typeface="TH Baijam" panose="02000506000000020004" pitchFamily="2" charset="-34"/>
              </a:rPr>
              <a:t>เป็นไปตามปีงบประมาณ </a:t>
            </a:r>
            <a:r>
              <a:rPr lang="th-TH" altLang="th-TH" sz="3200" b="1" u="sng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แต่ไม่ห้ามให้ทำงานข้ามปีงบประมาณก็ได้</a:t>
            </a:r>
            <a:r>
              <a:rPr lang="th-TH" alt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 ส่งสรุปผลงาน เอกสารการเงิน ภายหลังเสร็จงาน </a:t>
            </a:r>
            <a:r>
              <a:rPr lang="en-US" alt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1</a:t>
            </a:r>
            <a:r>
              <a:rPr lang="th-TH" alt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 เดือน</a:t>
            </a:r>
            <a:endParaRPr lang="th-TH" altLang="th-TH" sz="36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E8EB59FC-EBF9-4E3E-B573-293956E6B0F9}"/>
              </a:ext>
            </a:extLst>
          </p:cNvPr>
          <p:cNvSpPr/>
          <p:nvPr/>
        </p:nvSpPr>
        <p:spPr>
          <a:xfrm>
            <a:off x="6794500" y="3252788"/>
            <a:ext cx="746125" cy="7683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xmlns="" id="{E94676A6-6193-4C94-B789-D238961D47A9}"/>
              </a:ext>
            </a:extLst>
          </p:cNvPr>
          <p:cNvSpPr/>
          <p:nvPr/>
        </p:nvSpPr>
        <p:spPr>
          <a:xfrm rot="19056137">
            <a:off x="5253038" y="3224213"/>
            <a:ext cx="877887" cy="768350"/>
          </a:xfrm>
          <a:prstGeom prst="lef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8439" name="TextBox 2">
            <a:extLst>
              <a:ext uri="{FF2B5EF4-FFF2-40B4-BE49-F238E27FC236}">
                <a16:creationId xmlns:a16="http://schemas.microsoft.com/office/drawing/2014/main" xmlns="" id="{9B695281-FFAA-4DBA-B3B5-6857DFB5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3397250"/>
            <a:ext cx="5065712" cy="33543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thai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คณะกรรมการมีอำนาจทางปกครอง/ออกคำสั่งทางปกครอง</a:t>
            </a:r>
            <a:r>
              <a:rPr lang="th-TH" altLang="th-TH" sz="3200" b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(อนุมัติ/ไม่อนุมัติ)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-ประชุมต้องชอบด้วยกฎหมาย(มากกว่าครึ่งของจำนวนกรรมการ เช่น มี ก.ก. </a:t>
            </a:r>
            <a:r>
              <a:rPr lang="en-US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15</a:t>
            </a:r>
            <a:r>
              <a:rPr lang="th-TH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คน ต้องประชุมอย่างน้อย </a:t>
            </a:r>
            <a:r>
              <a:rPr lang="en-US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8 </a:t>
            </a:r>
            <a:r>
              <a:rPr lang="th-TH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คน อนุมัติโครงการเสียงเกินกึ่งหนึ่ง)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-โครงการที่ทำก่อน คณะกรรมการอนุมัติ</a:t>
            </a:r>
          </a:p>
          <a:p>
            <a:pPr algn="thai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ไม่ผ่านกรรมการ โครงการมิชอบ </a:t>
            </a:r>
            <a:r>
              <a:rPr lang="th-TH" altLang="th-TH" sz="4000" b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เป็นโมฆะ</a:t>
            </a:r>
            <a:endParaRPr lang="th-TH" altLang="th-TH" b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3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ประกาศข้อ 10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06" y="450697"/>
            <a:ext cx="10458988" cy="5956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838200"/>
            <a:ext cx="11699875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5"/>
          <p:cNvSpPr txBox="1">
            <a:spLocks noChangeArrowheads="1"/>
          </p:cNvSpPr>
          <p:nvPr/>
        </p:nvSpPr>
        <p:spPr bwMode="auto">
          <a:xfrm>
            <a:off x="341313" y="192088"/>
            <a:ext cx="11699875" cy="646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altLang="th-TH" sz="3600" b="1">
                <a:latin typeface="TH Sarabun New" pitchFamily="34" charset="-34"/>
                <a:cs typeface="TH Sarabun New" pitchFamily="34" charset="-34"/>
              </a:rPr>
              <a:t>ชุดสิทธิประโยชน์สำหรับขอสนับสนุนเงินกองทุนสุขภาพตำบล </a:t>
            </a:r>
            <a:r>
              <a:rPr lang="en-US" altLang="th-TH" sz="3600" b="1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altLang="th-TH" b="1">
                <a:latin typeface="TH Sarabun New" pitchFamily="34" charset="-34"/>
                <a:cs typeface="TH Sarabun New" pitchFamily="34" charset="-34"/>
              </a:rPr>
              <a:t>กลุ่มหญิงตั้งครรภ์และหญิงหลังคลอด</a:t>
            </a:r>
            <a:endParaRPr lang="th-TH" altLang="th-TH" sz="3600" b="1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4" name="Straight Connector 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878013" y="2384425"/>
            <a:ext cx="93726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878013" y="2651125"/>
            <a:ext cx="13874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878013" y="3575050"/>
            <a:ext cx="75057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878013" y="3890963"/>
            <a:ext cx="67722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878013" y="4151313"/>
            <a:ext cx="43719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878013" y="4425950"/>
            <a:ext cx="93726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808163" y="6665913"/>
            <a:ext cx="684212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450" y="838200"/>
            <a:ext cx="10467975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725" y="4646613"/>
            <a:ext cx="104679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itle 5"/>
          <p:cNvSpPr txBox="1">
            <a:spLocks noChangeArrowheads="1"/>
          </p:cNvSpPr>
          <p:nvPr/>
        </p:nvSpPr>
        <p:spPr bwMode="auto">
          <a:xfrm>
            <a:off x="341313" y="192088"/>
            <a:ext cx="11699875" cy="646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altLang="th-TH" sz="3600" b="1">
                <a:latin typeface="TH Sarabun New" pitchFamily="34" charset="-34"/>
                <a:cs typeface="TH Sarabun New" pitchFamily="34" charset="-34"/>
              </a:rPr>
              <a:t>ชุดสิทธิประโยชน์สำหรับขอสนับสนุนเงินกองทุนสุขภาพตำบล </a:t>
            </a:r>
            <a:r>
              <a:rPr lang="en-US" altLang="th-TH" sz="3600" b="1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altLang="th-TH" b="1">
                <a:latin typeface="TH Sarabun New" pitchFamily="34" charset="-34"/>
                <a:cs typeface="TH Sarabun New" pitchFamily="34" charset="-34"/>
              </a:rPr>
              <a:t>กลุ่มเด็กเล็กและเด็กก่อนวัยเรียน</a:t>
            </a:r>
            <a:endParaRPr lang="th-TH" altLang="th-TH" sz="3600" b="1">
              <a:latin typeface="TH Sarabun New" pitchFamily="34" charset="-34"/>
              <a:cs typeface="TH Sarabun New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613"/>
          </a:xfrm>
          <a:solidFill>
            <a:schemeClr val="accent2"/>
          </a:solidFill>
        </p:spPr>
        <p:txBody>
          <a:bodyPr/>
          <a:lstStyle/>
          <a:p>
            <a:r>
              <a:rPr lang="th-TH" sz="6000" b="1" smtClean="0">
                <a:latin typeface="TH Baijam" pitchFamily="2" charset="-34"/>
                <a:cs typeface="TH Baijam" pitchFamily="2" charset="-34"/>
              </a:rPr>
              <a:t>ภาพรวมกองทุนฯสุขภาพที่ท้องถิ่นบริหาร</a:t>
            </a:r>
            <a:endParaRPr lang="en-US" sz="6000" b="1" smtClean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43025" y="1819275"/>
            <a:ext cx="5748338" cy="385445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Baijam" pitchFamily="2" charset="-34"/>
                <a:cs typeface="TH Baijam" pitchFamily="2" charset="-34"/>
              </a:rPr>
              <a:t>กองทุนฟื้นฟู</a:t>
            </a:r>
            <a:endParaRPr lang="en-US" b="1" dirty="0">
              <a:solidFill>
                <a:schemeClr val="tx1"/>
              </a:solidFill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4" name="Oval 3"/>
          <p:cNvSpPr/>
          <p:nvPr/>
        </p:nvSpPr>
        <p:spPr>
          <a:xfrm>
            <a:off x="5962650" y="2230438"/>
            <a:ext cx="4497388" cy="28638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035800" y="3275013"/>
            <a:ext cx="2462213" cy="1800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atin typeface="TH Baijam" pitchFamily="2" charset="-34"/>
                <a:cs typeface="TH Baijam" pitchFamily="2" charset="-34"/>
              </a:rPr>
              <a:t>LTC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450" y="2649538"/>
            <a:ext cx="2416175" cy="523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b="1" dirty="0">
                <a:latin typeface="TH Baijam" pitchFamily="2" charset="-34"/>
                <a:cs typeface="TH Baijam" pitchFamily="2" charset="-34"/>
              </a:rPr>
              <a:t>กองทุนสุขภาพตำบล</a:t>
            </a:r>
            <a:endParaRPr lang="en-US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3788" y="4146550"/>
            <a:ext cx="3683000" cy="95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latin typeface="TH Baijam" pitchFamily="2" charset="-34"/>
                <a:cs typeface="TH Baijam" pitchFamily="2" charset="-34"/>
              </a:rPr>
              <a:t>ผู้สูงอายุ คนพิการ </a:t>
            </a:r>
            <a:r>
              <a:rPr lang="en-US" b="1" dirty="0">
                <a:latin typeface="TH Baijam" pitchFamily="2" charset="-34"/>
                <a:cs typeface="TH Baijam" pitchFamily="2" charset="-34"/>
              </a:rPr>
              <a:t>sub-acute </a:t>
            </a:r>
            <a:endParaRPr lang="th-TH" b="1" dirty="0">
              <a:latin typeface="TH Baijam" pitchFamily="2" charset="-34"/>
              <a:cs typeface="TH Baijam" pitchFamily="2" charset="-34"/>
            </a:endParaRPr>
          </a:p>
          <a:p>
            <a:pPr algn="ctr">
              <a:defRPr/>
            </a:pPr>
            <a:r>
              <a:rPr lang="th-TH" b="1" dirty="0">
                <a:latin typeface="TH Baijam" pitchFamily="2" charset="-34"/>
                <a:cs typeface="TH Baijam" pitchFamily="2" charset="-34"/>
              </a:rPr>
              <a:t>ผู้ที่มีภาวะพึ่งพิงยังไม่พิการ</a:t>
            </a:r>
            <a:endParaRPr lang="en-US" b="1" dirty="0">
              <a:latin typeface="TH Baijam" pitchFamily="2" charset="-34"/>
              <a:cs typeface="TH Baijam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0"/>
            <a:ext cx="1037590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3" y="4479925"/>
            <a:ext cx="1037590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146300" y="3670300"/>
            <a:ext cx="8270875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413250" y="993775"/>
            <a:ext cx="6202363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817563" y="1182688"/>
            <a:ext cx="5380037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706438"/>
            <a:ext cx="11660187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le 5"/>
          <p:cNvSpPr txBox="1">
            <a:spLocks noChangeArrowheads="1"/>
          </p:cNvSpPr>
          <p:nvPr/>
        </p:nvSpPr>
        <p:spPr bwMode="auto">
          <a:xfrm>
            <a:off x="369888" y="120650"/>
            <a:ext cx="11704637" cy="585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altLang="th-TH" sz="3200" b="1">
                <a:latin typeface="TH Sarabun New" pitchFamily="34" charset="-34"/>
                <a:cs typeface="TH Sarabun New" pitchFamily="34" charset="-34"/>
              </a:rPr>
              <a:t>ชุดสิทธิประโยชน์สำหรับขอสนับสนุนเงินกองทุนสุขภาพตำบล </a:t>
            </a:r>
            <a:r>
              <a:rPr lang="en-US" altLang="th-TH" sz="3200" b="1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altLang="th-TH" sz="3200" b="1">
                <a:latin typeface="TH Sarabun New" pitchFamily="34" charset="-34"/>
                <a:cs typeface="TH Sarabun New" pitchFamily="34" charset="-34"/>
              </a:rPr>
              <a:t>กลุ่มวัยทำงาน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8538"/>
            <a:ext cx="11958638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5"/>
          <p:cNvSpPr txBox="1">
            <a:spLocks noChangeArrowheads="1"/>
          </p:cNvSpPr>
          <p:nvPr/>
        </p:nvSpPr>
        <p:spPr bwMode="auto">
          <a:xfrm>
            <a:off x="115888" y="352425"/>
            <a:ext cx="11842750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altLang="th-TH" sz="3600" b="1">
                <a:latin typeface="TH Sarabun New" pitchFamily="34" charset="-34"/>
                <a:cs typeface="TH Sarabun New" pitchFamily="34" charset="-34"/>
              </a:rPr>
              <a:t>ชุดสิทธิประโยชน์สำหรับขอสนับสนุนเงินกองทุนสุขภาพตำบล </a:t>
            </a:r>
            <a:r>
              <a:rPr lang="en-US" altLang="th-TH" sz="3600" b="1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altLang="th-TH" sz="3600" b="1">
                <a:latin typeface="TH Sarabun New" pitchFamily="34" charset="-34"/>
                <a:cs typeface="TH Sarabun New" pitchFamily="34" charset="-34"/>
              </a:rPr>
              <a:t>กลุ่มคนพิการและทุพพลภาพ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8138" y="858838"/>
            <a:ext cx="548640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858838"/>
            <a:ext cx="6731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133350" y="212725"/>
            <a:ext cx="11714163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altLang="th-TH" sz="3600" b="1">
                <a:latin typeface="TH Sarabun New" pitchFamily="34" charset="-34"/>
                <a:cs typeface="TH Sarabun New" pitchFamily="34" charset="-34"/>
              </a:rPr>
              <a:t>ชุดสิทธิประโยชน์สำหรับขอสนับสนุนเงินกองทุนสุขภาพตำบล </a:t>
            </a:r>
            <a:r>
              <a:rPr lang="en-US" altLang="th-TH" sz="3600" b="1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altLang="th-TH" sz="3600" b="1">
                <a:latin typeface="TH Sarabun New" pitchFamily="34" charset="-34"/>
                <a:cs typeface="TH Sarabun New" pitchFamily="34" charset="-34"/>
              </a:rPr>
              <a:t>ผู้สูงอายุและผู้ป่วยโรคเรื้อรัง</a:t>
            </a:r>
          </a:p>
        </p:txBody>
      </p:sp>
      <p:cxnSp>
        <p:nvCxnSpPr>
          <p:cNvPr id="7" name="Straight Connector 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908589" y="2024641"/>
            <a:ext cx="3732356" cy="25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07209" y="4639397"/>
            <a:ext cx="516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421563" y="1277938"/>
            <a:ext cx="40084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234662" y="2262909"/>
            <a:ext cx="1954356" cy="434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1192213"/>
            <a:ext cx="651033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2624138"/>
            <a:ext cx="6510337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6225" y="1192213"/>
            <a:ext cx="545941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itle 5"/>
          <p:cNvSpPr>
            <a:spLocks noGrp="1" noChangeArrowheads="1"/>
          </p:cNvSpPr>
          <p:nvPr>
            <p:ph type="title"/>
          </p:nvPr>
        </p:nvSpPr>
        <p:spPr>
          <a:xfrm>
            <a:off x="115888" y="65088"/>
            <a:ext cx="11704637" cy="992187"/>
          </a:xfrm>
          <a:solidFill>
            <a:srgbClr val="FFFF00"/>
          </a:solidFill>
        </p:spPr>
        <p:txBody>
          <a:bodyPr>
            <a:spAutoFit/>
          </a:bodyPr>
          <a:lstStyle/>
          <a:p>
            <a:pPr eaLnBrk="1" hangingPunct="1"/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</a:br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ชุดสิทธิประโยชน์เพื่อรับการสนับสนุนเงินจากกองทุนสุขภาพตำบล </a:t>
            </a:r>
            <a:r>
              <a:rPr lang="en-US" altLang="th-TH" sz="3200" b="1" smtClean="0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กลุ่มประชาชนทั่วไปที่มีความเสี่ยง</a:t>
            </a:r>
          </a:p>
        </p:txBody>
      </p:sp>
      <p:cxnSp>
        <p:nvCxnSpPr>
          <p:cNvPr id="7" name="Straight Connector 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540625" y="3697288"/>
            <a:ext cx="4279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540625" y="4221163"/>
            <a:ext cx="4279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540625" y="3956050"/>
            <a:ext cx="2762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519988" y="4492625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" y="225425"/>
            <a:ext cx="601662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862013"/>
            <a:ext cx="6016625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457325" y="2974975"/>
            <a:ext cx="302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484313" y="3240088"/>
            <a:ext cx="3286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536700" y="5095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457325" y="4014788"/>
            <a:ext cx="302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ข้อ 10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7" y="444346"/>
            <a:ext cx="11738708" cy="6245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6684"/>
            <a:ext cx="11465169" cy="6448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8" y="441171"/>
            <a:ext cx="11566768" cy="5975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2" y="109415"/>
            <a:ext cx="11910646" cy="6557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957264" y="0"/>
            <a:ext cx="10669587" cy="712788"/>
          </a:xfrm>
        </p:spPr>
        <p:txBody>
          <a:bodyPr lIns="91436" tIns="45719" rIns="91436" bIns="45719">
            <a:normAutofit/>
          </a:bodyPr>
          <a:lstStyle/>
          <a:p>
            <a:pPr>
              <a:defRPr/>
            </a:pPr>
            <a:r>
              <a:rPr lang="th-TH" b="1" dirty="0" smtClean="0">
                <a:latin typeface="TH Baijam" pitchFamily="2" charset="-34"/>
                <a:cs typeface="TH Baijam" pitchFamily="2" charset="-34"/>
              </a:rPr>
              <a:t>กลไกร่วมระหว่างสปสช.กับกลไกทางสุขภาพ</a:t>
            </a:r>
            <a:endParaRPr lang="en-US" b="1" dirty="0" smtClean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5082117" y="5158740"/>
            <a:ext cx="1888067" cy="52321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r>
              <a:rPr lang="th-TH">
                <a:latin typeface="Lucida Sans Unicode" pitchFamily="34" charset="0"/>
                <a:cs typeface="Cordia New" pitchFamily="34" charset="-34"/>
              </a:rPr>
              <a:t>กองสุขภาพตำบล</a:t>
            </a:r>
            <a:endParaRPr lang="en-US">
              <a:latin typeface="Lucida Sans Unicode" pitchFamily="34" charset="0"/>
            </a:endParaRPr>
          </a:p>
        </p:txBody>
      </p:sp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5209118" y="4615816"/>
            <a:ext cx="2383367" cy="52321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r>
              <a:rPr lang="th-TH">
                <a:latin typeface="Lucida Sans Unicode" pitchFamily="34" charset="0"/>
                <a:cs typeface="Cordia New" pitchFamily="34" charset="-34"/>
              </a:rPr>
              <a:t>ตำบลจัดการสุขภาพ</a:t>
            </a:r>
            <a:endParaRPr lang="en-US">
              <a:latin typeface="Lucida Sans Unicode" pitchFamily="34" charset="0"/>
            </a:endParaRPr>
          </a:p>
        </p:txBody>
      </p:sp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1054101" y="6160770"/>
            <a:ext cx="1767417" cy="523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r>
              <a:rPr lang="th-TH" b="1">
                <a:latin typeface="TH Baijam" pitchFamily="2" charset="-34"/>
                <a:cs typeface="TH Baijam" pitchFamily="2" charset="-34"/>
              </a:rPr>
              <a:t>ชุมชนเข้มแข็ง</a:t>
            </a:r>
            <a:endParaRPr lang="en-US" b="1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2777067" y="6153150"/>
            <a:ext cx="2180167" cy="523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/>
            <a:r>
              <a:rPr lang="th-TH" b="1">
                <a:latin typeface="TH Baijam" pitchFamily="2" charset="-34"/>
                <a:cs typeface="TH Baijam" pitchFamily="2" charset="-34"/>
              </a:rPr>
              <a:t>ไทยเข้มแข็ง</a:t>
            </a:r>
            <a:endParaRPr lang="en-US" b="1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0247" name="TextBox 11"/>
          <p:cNvSpPr txBox="1">
            <a:spLocks noChangeArrowheads="1"/>
          </p:cNvSpPr>
          <p:nvPr/>
        </p:nvSpPr>
        <p:spPr bwMode="auto">
          <a:xfrm>
            <a:off x="5046134" y="6155056"/>
            <a:ext cx="3325284" cy="523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r>
              <a:rPr lang="th-TH" b="1">
                <a:latin typeface="TH Baijam" pitchFamily="2" charset="-34"/>
                <a:cs typeface="TH Baijam" pitchFamily="2" charset="-34"/>
              </a:rPr>
              <a:t>หมู่บ้านปรับเปลี่ยนพฤติกรรม</a:t>
            </a:r>
            <a:endParaRPr lang="en-US" b="1">
              <a:latin typeface="TH Baijam" pitchFamily="2" charset="-34"/>
              <a:cs typeface="TH Baijam" pitchFamily="2" charset="-34"/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889234" y="719667"/>
          <a:ext cx="109140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คู่มือและแบบฟอร์มเสนอโครงการ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0"/>
            <a:ext cx="11988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การขอรับทุน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ทำตามขั้นตอน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5" y="0"/>
            <a:ext cx="118637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xmlns="" id="{16449689-55C0-4DA5-AB29-02728ABAE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88" y="0"/>
            <a:ext cx="12058650" cy="858838"/>
          </a:xfrm>
          <a:solidFill>
            <a:schemeClr val="bg1"/>
          </a:solidFill>
          <a:ln w="38100">
            <a:solidFill>
              <a:srgbClr val="FFFF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h-TH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ร่างแนวทางสนับสนุนโครงการผ่านกองทุนหลักประกันสุขภาพ </a:t>
            </a:r>
            <a:r>
              <a:rPr lang="en-US" altLang="th-TH" b="1">
                <a:latin typeface="TH Sarabun New" panose="020B0500040200020003" pitchFamily="34" charset="-34"/>
                <a:cs typeface="TH Sarabun New" panose="020B0500040200020003" pitchFamily="34" charset="-34"/>
              </a:rPr>
              <a:t>61</a:t>
            </a:r>
            <a:endParaRPr lang="th-TH" altLang="th-TH" b="1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BDB07AE-28AB-4101-A35A-FE647E0F6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0966358"/>
              </p:ext>
            </p:extLst>
          </p:nvPr>
        </p:nvGraphicFramePr>
        <p:xfrm>
          <a:off x="93663" y="676275"/>
          <a:ext cx="12058650" cy="6488270"/>
        </p:xfrm>
        <a:graphic>
          <a:graphicData uri="http://schemas.openxmlformats.org/drawingml/2006/table">
            <a:tbl>
              <a:tblPr/>
              <a:tblGrid>
                <a:gridCol w="1093787">
                  <a:extLst>
                    <a:ext uri="{9D8B030D-6E8A-4147-A177-3AD203B41FA5}">
                      <a16:colId xmlns:a16="http://schemas.microsoft.com/office/drawing/2014/main" xmlns="" val="67305343"/>
                    </a:ext>
                  </a:extLst>
                </a:gridCol>
                <a:gridCol w="4425950">
                  <a:extLst>
                    <a:ext uri="{9D8B030D-6E8A-4147-A177-3AD203B41FA5}">
                      <a16:colId xmlns:a16="http://schemas.microsoft.com/office/drawing/2014/main" xmlns="" val="3061584616"/>
                    </a:ext>
                  </a:extLst>
                </a:gridCol>
                <a:gridCol w="3941763">
                  <a:extLst>
                    <a:ext uri="{9D8B030D-6E8A-4147-A177-3AD203B41FA5}">
                      <a16:colId xmlns:a16="http://schemas.microsoft.com/office/drawing/2014/main" xmlns="" val="2409318943"/>
                    </a:ext>
                  </a:extLst>
                </a:gridCol>
                <a:gridCol w="2597150">
                  <a:extLst>
                    <a:ext uri="{9D8B030D-6E8A-4147-A177-3AD203B41FA5}">
                      <a16:colId xmlns:a16="http://schemas.microsoft.com/office/drawing/2014/main" xmlns="" val="371840775"/>
                    </a:ext>
                  </a:extLst>
                </a:gridCol>
              </a:tblGrid>
              <a:tr h="69053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ประเภท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หน่วยงานที่ขอรับ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ขอบเขตกิจกรรม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เงื่อนไข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9003041"/>
                  </a:ext>
                </a:extLst>
              </a:tr>
              <a:tr h="150012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10(1)</a:t>
                      </a:r>
                      <a:endParaRPr kumimoji="0" lang="th-TH" altLang="th-TH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หน่วยบริการ(โรงพยาบาลอำเภอ/รพ......)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สถานบริการ (รพ.สต. –คลินิกแพทย์เอกชน-รพ.เอกชน)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หน่วยงานสาธารณสุข (สนง.สาธารณสุขอำเภอ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กองสาธารณสุขและสิ่งแวดล้อม)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thai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จัดบริการสาธารณสุข</a:t>
                      </a:r>
                      <a:r>
                        <a:rPr kumimoji="0" lang="th-TH" altLang="th-TH" sz="2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(ตัด </a:t>
                      </a:r>
                      <a:r>
                        <a:rPr kumimoji="0" lang="en-US" altLang="th-TH" sz="2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r>
                        <a:rPr kumimoji="0" lang="th-TH" altLang="th-TH" sz="2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กลุ่มวัย แม่และเด็กอ่อน เด็กและเยาวชน คนสูงอายุ ผู้ป่วยโรคเรื้อรัง และผู้ประกอบอาชีพที่มีความเสี่ยง)</a:t>
                      </a:r>
                      <a:endParaRPr kumimoji="0" lang="th-TH" altLang="th-TH" sz="24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ให้สอดคล้องกับสภาพของโครงการ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1513460"/>
                  </a:ext>
                </a:extLst>
              </a:tr>
              <a:tr h="94482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10(2)</a:t>
                      </a:r>
                      <a:endParaRPr kumimoji="0" lang="th-TH" altLang="th-TH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กลุ่มประชาชน(ชาวบ้าน </a:t>
                      </a:r>
                      <a:r>
                        <a:rPr kumimoji="0" lang="en-US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5 </a:t>
                      </a:r>
                      <a:r>
                        <a:rPr kumimoji="0" lang="th-TH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คน</a:t>
                      </a:r>
                      <a:r>
                        <a:rPr kumimoji="0" lang="th-TH" alt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รวมกลุ่มกัน </a:t>
                      </a:r>
                      <a:r>
                        <a:rPr kumimoji="0" lang="th-TH" altLang="th-TH" sz="2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</a:t>
                      </a:r>
                      <a:r>
                        <a:rPr kumimoji="0" lang="th-TH" altLang="th-TH" sz="2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ต้องจดทะเบียน</a:t>
                      </a:r>
                      <a:r>
                        <a:rPr kumimoji="0" lang="en-US" altLang="th-TH" sz="2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kumimoji="0" lang="th-TH" altLang="th-TH" sz="2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หน่วยงานอื่น (</a:t>
                      </a:r>
                      <a:r>
                        <a:rPr kumimoji="0" lang="th-TH" altLang="th-TH" sz="2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ตัดในพื้นที่ออก)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thai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กระบวนการหรือ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กิจกรรมสร้างเสริมสุขภาพและป้องกันโรค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วัสดุที่มีลักษณะครุภัณฑ์ไม่เกิน </a:t>
                      </a: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10,000</a:t>
                      </a:r>
                      <a:r>
                        <a:rPr kumimoji="0" lang="th-TH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บาท/โครงการ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39430114"/>
                  </a:ext>
                </a:extLst>
              </a:tr>
              <a:tr h="8229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10(3)</a:t>
                      </a:r>
                      <a:endParaRPr kumimoji="0" lang="th-TH" altLang="th-TH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ศูนย์พัฒนาเด็กเล็ก /ศูนย์พัฒนาผู้สูงอายุ/ศูนย์พัฒนาคุณภาพชีวิตคนพิการหรือชื่ออื่น</a:t>
                      </a:r>
                      <a:r>
                        <a:rPr kumimoji="0" lang="en-US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หน่วยงานอื่น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thai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ส่งเสริมสุขภาพ ป้องกันโรค ฟื้นฟูสมรรถภาพ และรักษาปฐมภูมิเชิงรุก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th-TH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7932842"/>
                  </a:ext>
                </a:extLst>
              </a:tr>
              <a:tr h="14324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10(4)</a:t>
                      </a:r>
                      <a:endParaRPr kumimoji="0" lang="th-TH" altLang="th-TH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สำนักเลขากองทุนฯ หรือ หน่วยงานและเจ้าหน้าที่รับการแต่งตั้ง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บริหารจัดการให้กองทุนมีประสิทธิภาพไม่เกิน </a:t>
                      </a:r>
                      <a:r>
                        <a:rPr kumimoji="0" lang="en-US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15%</a:t>
                      </a:r>
                      <a:r>
                        <a:rPr kumimoji="0" lang="th-TH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ของรายรับปีนั้น(มี </a:t>
                      </a:r>
                      <a:r>
                        <a:rPr kumimoji="0" lang="en-US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LTC = 20%)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กรณี เงินกองทุนเกิน </a:t>
                      </a:r>
                      <a:r>
                        <a:rPr kumimoji="0" lang="en-US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2 </a:t>
                      </a:r>
                      <a:r>
                        <a:rPr kumimoji="0" lang="th-TH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เท่าตั้งงบบริหารเท่ากับปีที่ผ่านมา </a:t>
                      </a:r>
                      <a:endParaRPr kumimoji="0" lang="en-US" altLang="th-TH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ตามความจำเป็น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9685558"/>
                  </a:ext>
                </a:extLst>
              </a:tr>
              <a:tr h="109722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10(5)</a:t>
                      </a:r>
                      <a:endParaRPr kumimoji="0" lang="th-TH" altLang="th-TH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หน่วยงานใดก็ได้ที่มีความพร้อม(ตั้งงบไม่พอ)/แสดงมติการกันเงินและมอบอำนาจการเบิกจ่ายให้นายก อปท.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thai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บรรเทาปัญหาสาธารณสุขเบื้องต้น</a:t>
                      </a:r>
                    </a:p>
                    <a:p>
                      <a:pPr marL="0" marR="0" lvl="0" indent="0" algn="thai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จากภัยพิบัติหรือโรคระบาด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กันไว้ </a:t>
                      </a:r>
                      <a:r>
                        <a:rPr kumimoji="0" lang="en-US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5-10% </a:t>
                      </a:r>
                      <a:r>
                        <a:rPr kumimoji="0" lang="th-TH" altLang="th-TH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หรือตามสถานการณ์ หรือโอนให้หน่วยงานที่ทำโครงการเลย</a:t>
                      </a: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07270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3681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>
          <a:xfrm>
            <a:off x="266700" y="61913"/>
            <a:ext cx="11763375" cy="938212"/>
          </a:xfrm>
          <a:solidFill>
            <a:srgbClr val="FFFF00"/>
          </a:solidFill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altLang="th-TH" sz="6600" b="1" dirty="0" smtClean="0">
                <a:latin typeface="TH Sarabun New" pitchFamily="34" charset="-34"/>
                <a:ea typeface="+mj-ea"/>
                <a:cs typeface="TH Sarabun New" pitchFamily="34" charset="-34"/>
              </a:rPr>
              <a:t>หลักเกณฑ์พิจารณาโครงการ</a:t>
            </a:r>
          </a:p>
        </p:txBody>
      </p:sp>
      <p:sp>
        <p:nvSpPr>
          <p:cNvPr id="2150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54013" y="1171575"/>
            <a:ext cx="11579225" cy="56864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th-TH" sz="4000" b="1" dirty="0" smtClean="0"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altLang="th-TH" sz="4000" b="1" dirty="0" smtClean="0">
                <a:latin typeface="TH Sarabun New" pitchFamily="34" charset="-34"/>
                <a:cs typeface="TH Sarabun New" pitchFamily="34" charset="-34"/>
              </a:rPr>
              <a:t>วัตถุประสงค์เกี่ยวกับสุขภาพ</a:t>
            </a:r>
            <a:r>
              <a:rPr lang="en-US" altLang="th-TH" sz="4000" b="1" dirty="0" smtClean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altLang="th-TH" sz="38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th-TH" altLang="th-TH" sz="3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ไม่สร้างรายได้ นันทนาการ ศาสนา ประเพณี</a:t>
            </a:r>
            <a:r>
              <a:rPr lang="th-TH" altLang="th-TH" sz="38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) </a:t>
            </a:r>
            <a:endParaRPr lang="th-TH" altLang="th-TH" sz="4000" b="1" dirty="0" smtClean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th-TH" sz="4000" b="1" dirty="0" smtClean="0">
                <a:latin typeface="TH Sarabun New" pitchFamily="34" charset="-34"/>
                <a:cs typeface="TH Sarabun New" pitchFamily="34" charset="-34"/>
              </a:rPr>
              <a:t>2.</a:t>
            </a:r>
            <a:r>
              <a:rPr lang="th-TH" altLang="th-TH" sz="4000" b="1" dirty="0" smtClean="0">
                <a:latin typeface="TH Sarabun New" pitchFamily="34" charset="-34"/>
                <a:cs typeface="TH Sarabun New" pitchFamily="34" charset="-34"/>
              </a:rPr>
              <a:t>ไม่ซ้ำซ้อนงบปกติหน่วยงาน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th-TH" sz="4000" b="1" dirty="0" smtClean="0">
                <a:latin typeface="TH Sarabun New" pitchFamily="34" charset="-34"/>
                <a:cs typeface="TH Sarabun New" pitchFamily="34" charset="-34"/>
              </a:rPr>
              <a:t>3.</a:t>
            </a:r>
            <a:r>
              <a:rPr lang="th-TH" altLang="th-TH" sz="4000" b="1" dirty="0" smtClean="0">
                <a:latin typeface="TH Sarabun New" pitchFamily="34" charset="-34"/>
                <a:cs typeface="TH Sarabun New" pitchFamily="34" charset="-34"/>
              </a:rPr>
              <a:t>ค่าใช้จ่ายต้องเหมาะสมคุ้มค่า(ไม่ฟุ่มเฟือย) </a:t>
            </a:r>
            <a:r>
              <a:rPr lang="th-TH" altLang="th-TH" sz="4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altLang="th-TH" sz="4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กรณีศึกษา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ý"/>
              <a:defRPr/>
            </a:pP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altLang="th-TH" sz="2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alt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ห้ามแจกของรางวัลถ้วนหน้า </a:t>
            </a:r>
            <a:endParaRPr lang="th-TH" altLang="th-TH" sz="2600" b="1" dirty="0" smtClean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</a:rPr>
              <a:t>      </a:t>
            </a:r>
            <a:r>
              <a:rPr lang="en-US" altLang="th-TH" sz="2600" b="1" dirty="0" smtClean="0">
                <a:latin typeface="TH Sarabun New" pitchFamily="34" charset="-34"/>
                <a:cs typeface="TH Sarabun New" pitchFamily="34" charset="-34"/>
              </a:rPr>
              <a:t>   </a:t>
            </a: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</a:rPr>
              <a:t>แจกรางวัลผ้าขาวม้าในกิจกรรมขลิบอวัยวะ /ผ้าถุงคัดกรองมะเร็งปากมดลูก ซื้อเสื้อคณะกรรมการกองทุน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 </a:t>
            </a:r>
            <a:r>
              <a:rPr lang="th-TH" alt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ห้ามให้เงินเป็นรางวัล</a:t>
            </a:r>
            <a:r>
              <a:rPr lang="th-TH" alt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</a:rPr>
              <a:t>(มอบโล่รางวัล ประกาศนียบัตรได้)</a:t>
            </a:r>
            <a:endParaRPr lang="en-US" altLang="th-TH" sz="2600" b="1" dirty="0" smtClean="0">
              <a:latin typeface="TH Sarabun New" pitchFamily="34" charset="-34"/>
              <a:cs typeface="TH Sarabun New" pitchFamily="34" charset="-34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 </a:t>
            </a:r>
            <a:r>
              <a:rPr lang="th-TH" alt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ดูงานอย่างเดียว</a:t>
            </a:r>
            <a:r>
              <a:rPr lang="th-TH" altLang="th-TH" sz="3000" b="1" dirty="0" smtClean="0">
                <a:latin typeface="TH Sarabun New" pitchFamily="34" charset="-34"/>
                <a:cs typeface="TH Sarabun New" pitchFamily="34" charset="-34"/>
              </a:rPr>
              <a:t>ไม่เห็นกระบวนการทำงานต่อ</a:t>
            </a:r>
            <a:endParaRPr lang="th-TH" altLang="th-TH" sz="2600" b="1" dirty="0" smtClean="0">
              <a:latin typeface="TH Sarabun New" pitchFamily="34" charset="-34"/>
              <a:cs typeface="TH Sarabun New" pitchFamily="34" charset="-34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ý"/>
              <a:defRPr/>
            </a:pP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</a:rPr>
              <a:t>    </a:t>
            </a:r>
            <a:r>
              <a:rPr lang="th-TH" alt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อบรมพัฒนาศักยภาพอย่างเดี</a:t>
            </a:r>
            <a:r>
              <a:rPr lang="th-TH" altLang="th-TH" sz="3000" b="1" dirty="0" smtClean="0">
                <a:latin typeface="TH Sarabun New" pitchFamily="34" charset="-34"/>
                <a:cs typeface="TH Sarabun New" pitchFamily="34" charset="-34"/>
              </a:rPr>
              <a:t>ยว</a:t>
            </a: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</a:rPr>
              <a:t>( อบรม อสม.) แต่หากมีอบรม ให้มีการปฏิบัติการชุมชนด้วย</a:t>
            </a:r>
            <a:endParaRPr lang="en-US" altLang="th-TH" sz="2600" b="1" dirty="0" smtClean="0">
              <a:latin typeface="TH Sarabun New" pitchFamily="34" charset="-34"/>
              <a:cs typeface="TH Sarabun New" pitchFamily="34" charset="-34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ý"/>
              <a:defRPr/>
            </a:pPr>
            <a:r>
              <a:rPr lang="en-US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    </a:t>
            </a:r>
            <a:r>
              <a:rPr lang="th-TH" alt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จัดงานสร้างกระแสครั้งเดียวจบ </a:t>
            </a: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เช่น จัดแรลลี่จักรยาน วิ่งมาลาทอน เป็นต้น</a:t>
            </a:r>
            <a:endParaRPr lang="th-TH" altLang="th-TH" sz="2600" b="1" dirty="0" smtClean="0">
              <a:latin typeface="TH Sarabun New" pitchFamily="34" charset="-34"/>
              <a:cs typeface="TH Sarabun New" pitchFamily="34" charset="-34"/>
            </a:endParaRPr>
          </a:p>
          <a:p>
            <a:pPr fontAlgn="auto">
              <a:spcAft>
                <a:spcPts val="0"/>
              </a:spcAft>
              <a:buFont typeface="Wingdings"/>
              <a:buChar char="ý"/>
              <a:defRPr/>
            </a:pP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   </a:t>
            </a:r>
            <a:r>
              <a:rPr lang="en-US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 </a:t>
            </a:r>
            <a:r>
              <a:rPr lang="th-TH" alt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แข่งขันกีฬานักเรียน </a:t>
            </a: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ศูนย์พัฒนาเด็กเล็ก คนสูงอายุ</a:t>
            </a:r>
          </a:p>
          <a:p>
            <a:pPr fontAlgn="auto">
              <a:spcAft>
                <a:spcPts val="0"/>
              </a:spcAft>
              <a:buFont typeface="Wingdings"/>
              <a:buChar char="ý"/>
              <a:defRPr/>
            </a:pP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   </a:t>
            </a:r>
            <a:r>
              <a:rPr lang="en-US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 </a:t>
            </a:r>
            <a:r>
              <a:rPr lang="th-TH" alt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ซื้อของหรือครุภัณฑ์อย่างเดียว</a:t>
            </a:r>
            <a:r>
              <a:rPr lang="th-TH" altLang="th-TH" sz="2600" b="1" dirty="0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ไม่มีกิจกรรมด้านสร้างเสริมสุขภาพ</a:t>
            </a:r>
            <a:endParaRPr lang="th-TH" altLang="th-TH" sz="2600" b="1" dirty="0" smtClean="0">
              <a:latin typeface="TH Sarabun New" pitchFamily="34" charset="-34"/>
              <a:cs typeface="TH Sarabun New" pitchFamily="34" charset="-34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th-TH" altLang="th-TH" sz="3200" b="1" dirty="0" smtClean="0">
              <a:latin typeface="TH Sarabun New" pitchFamily="34" charset="-34"/>
              <a:cs typeface="TH Sarabun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>
          <a:xfrm>
            <a:off x="571500" y="179388"/>
            <a:ext cx="11229975" cy="992187"/>
          </a:xfrm>
          <a:solidFill>
            <a:srgbClr val="FFFF00"/>
          </a:solidFill>
        </p:spPr>
        <p:txBody>
          <a:bodyPr/>
          <a:lstStyle/>
          <a:p>
            <a:r>
              <a:rPr lang="th-TH" altLang="th-TH" sz="5400" b="1" smtClean="0">
                <a:latin typeface="TH Sarabun New" pitchFamily="34" charset="-34"/>
                <a:cs typeface="TH Sarabun New" pitchFamily="34" charset="-34"/>
              </a:rPr>
              <a:t>ความเข้าใจคลาดเคลื่อนของ คณะกรรมการและ อปท.</a:t>
            </a:r>
          </a:p>
        </p:txBody>
      </p:sp>
      <p:sp>
        <p:nvSpPr>
          <p:cNvPr id="2253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571500" y="1500188"/>
            <a:ext cx="11344275" cy="4972050"/>
          </a:xfrm>
        </p:spPr>
        <p:txBody>
          <a:bodyPr/>
          <a:lstStyle/>
          <a:p>
            <a:r>
              <a:rPr lang="th-TH" altLang="th-TH" sz="3600" b="1" u="sng" dirty="0" smtClean="0">
                <a:latin typeface="TH Sarabun New" pitchFamily="34" charset="-34"/>
                <a:cs typeface="TH Sarabun New" pitchFamily="34" charset="-34"/>
              </a:rPr>
              <a:t>กองทุนฯจะสนับสนุนงบประมาณดำเนินโครงการแก่ผู้รับทุน ต้องใช้ระเบียบองค์กรปกครองส่วนท้องถิ่นอ้างอิงทุกประเด็นกับผู้รับทุน </a:t>
            </a:r>
            <a:r>
              <a:rPr lang="th-TH" altLang="th-TH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th-TH" altLang="th-TH" sz="36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ไม่จริง) </a:t>
            </a:r>
            <a:r>
              <a:rPr lang="th-TH" altLang="th-TH" sz="3600" b="1" dirty="0" smtClean="0">
                <a:latin typeface="TH Sarabun New" pitchFamily="34" charset="-34"/>
                <a:cs typeface="TH Sarabun New" pitchFamily="34" charset="-34"/>
              </a:rPr>
              <a:t>ใช้ประกาศกองทุนฯ ปี </a:t>
            </a:r>
            <a:r>
              <a:rPr lang="en-US" altLang="th-TH" sz="3600" b="1" dirty="0" smtClean="0">
                <a:latin typeface="TH Sarabun New" pitchFamily="34" charset="-34"/>
                <a:cs typeface="TH Sarabun New" pitchFamily="34" charset="-34"/>
              </a:rPr>
              <a:t>2557 </a:t>
            </a:r>
            <a:r>
              <a:rPr lang="th-TH" altLang="th-TH" sz="3600" b="1" dirty="0" smtClean="0">
                <a:latin typeface="TH Sarabun New" pitchFamily="34" charset="-34"/>
                <a:cs typeface="TH Sarabun New" pitchFamily="34" charset="-34"/>
              </a:rPr>
              <a:t>เป็นสำคัญ เนื่อง สปสช.มีระเบียบกองทุนของหน่วยงาน </a:t>
            </a:r>
          </a:p>
          <a:p>
            <a:r>
              <a:rPr lang="th-TH" altLang="th-TH" sz="3600" b="1" dirty="0" smtClean="0">
                <a:latin typeface="TH Sarabun New" pitchFamily="34" charset="-34"/>
                <a:cs typeface="TH Sarabun New" pitchFamily="34" charset="-34"/>
              </a:rPr>
              <a:t>เมื่อคณะกรรมการกองทุนฯอนุมัติและโอนเงินยังหน่วยงานรับทุนแล้ว  </a:t>
            </a:r>
            <a:r>
              <a:rPr lang="th-TH" altLang="th-TH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การให้ได้มาหรือนำเงินไปใช้ให้เป็นไปตามระเบียบหน่วยงานรับทุน</a:t>
            </a:r>
            <a:r>
              <a:rPr lang="th-TH" altLang="th-TH" sz="3600" b="1" dirty="0" smtClean="0">
                <a:latin typeface="TH Sarabun New" pitchFamily="34" charset="-34"/>
                <a:cs typeface="TH Sarabun New" pitchFamily="34" charset="-34"/>
              </a:rPr>
              <a:t> เช่น ในโครงการมีการจัดซื้อของ การดำเนินการจัดซื้อต้องเป็นไปตามระเบียบของหน่วยงานที่รับทุน</a:t>
            </a:r>
          </a:p>
          <a:p>
            <a:r>
              <a:rPr lang="en-US" altLang="th-TH" sz="3600" b="1" dirty="0" smtClean="0">
                <a:latin typeface="TH Sarabun New" pitchFamily="34" charset="-34"/>
                <a:cs typeface="TH Sarabun New" pitchFamily="34" charset="-34"/>
              </a:rPr>
              <a:t>7(4) </a:t>
            </a:r>
            <a:r>
              <a:rPr lang="th-TH" altLang="th-TH" sz="3600" b="1" dirty="0" smtClean="0">
                <a:latin typeface="TH Sarabun New" pitchFamily="34" charset="-34"/>
                <a:cs typeface="TH Sarabun New" pitchFamily="34" charset="-34"/>
              </a:rPr>
              <a:t>การซื้อครุภัณฑ์สำหรับบริหารกองทุน ต้องใช้ระเบียบของ อปท.โดยอนุโลม</a:t>
            </a:r>
          </a:p>
          <a:p>
            <a:r>
              <a:rPr lang="en-US" altLang="th-TH" sz="3600" b="1" dirty="0" smtClean="0">
                <a:latin typeface="TH Sarabun New" pitchFamily="34" charset="-34"/>
                <a:cs typeface="TH Sarabun New" pitchFamily="34" charset="-34"/>
              </a:rPr>
              <a:t>7(4) </a:t>
            </a:r>
            <a:r>
              <a:rPr lang="th-TH" altLang="th-TH" sz="3600" b="1" dirty="0" smtClean="0">
                <a:latin typeface="TH Sarabun New" pitchFamily="34" charset="-34"/>
                <a:cs typeface="TH Sarabun New" pitchFamily="34" charset="-34"/>
              </a:rPr>
              <a:t>หากมีกิจกรรมจ้างลูกจ้างกองทุนฯ  และการให้ได้มาซึ่งลูกจ้าง เช่น การคัดเลือก หรือการจัดจ้าง ก็นำเอาระเบียบของ อปท.มาใช้โดยอนุโลม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42888" y="1454150"/>
            <a:ext cx="11758612" cy="5067300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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</a:rPr>
              <a:t>กลุ่มบุคคลที่ขอรับทุนตาม </a:t>
            </a:r>
            <a:r>
              <a:rPr lang="en-US" altLang="th-TH" sz="3600" b="1" smtClean="0">
                <a:latin typeface="TH Sarabun New" pitchFamily="34" charset="-34"/>
                <a:cs typeface="TH Sarabun New" pitchFamily="34" charset="-34"/>
              </a:rPr>
              <a:t>7(2) 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</a:rPr>
              <a:t>ไม่ต้องจดทะเบียนเป็นชมรม หรือนิติบุคคลก็ได้</a:t>
            </a:r>
          </a:p>
          <a:p>
            <a:pPr marL="0" indent="0">
              <a:buFont typeface="Arial" charset="0"/>
              <a:buNone/>
            </a:pP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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เงินกองทุนสุขภาพตำบล ใช้ได้กับบุคคลบัตรทองเท่านั้น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</a:rPr>
              <a:t> ไม่จริง ทำโครงการกับทุกสิทธิ</a:t>
            </a:r>
          </a:p>
          <a:p>
            <a:pPr marL="0" indent="0">
              <a:buFont typeface="Arial" charset="0"/>
              <a:buNone/>
            </a:pP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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</a:rPr>
              <a:t>ผู้มาร่วมโครงการเป็นบุคคลนอกพื้นที่จำเป็น เช่น มาเรียน มาติดคุก หรือมาพักอาศัย แม้จะมีทะเบียนบ้านอยู่ที่อื่นย่อมทำ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ได้ ยกเว้น การจัด </a:t>
            </a:r>
            <a:r>
              <a:rPr lang="en-US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event 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ซึ่งเล็งเห็นผลแล้วว่า มีบุคคลนอกพื้นที่มาร่วมแน่นอน ต้องคืนเงินสำหรับการใช้จ่ายกับบุคคลนอกพื้นที่</a:t>
            </a:r>
          </a:p>
          <a:p>
            <a:pPr marL="0" indent="0">
              <a:buFont typeface="Arial" charset="0"/>
              <a:buNone/>
            </a:pP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</a:t>
            </a:r>
            <a:r>
              <a:rPr lang="th-TH" altLang="th-TH" sz="3600" b="1" u="sng" smtClean="0">
                <a:latin typeface="TH Sarabun New" pitchFamily="34" charset="-34"/>
                <a:cs typeface="TH Sarabun New" pitchFamily="34" charset="-34"/>
              </a:rPr>
              <a:t>สามารถมีได้และเขียนไว้ในโครงการค่าตอบแทนนอกเวลาบุคคลภายนอกได้ (อสม.ก็มีได้)</a:t>
            </a:r>
          </a:p>
          <a:p>
            <a:pPr marL="0" indent="0">
              <a:buFont typeface="Arial" charset="0"/>
              <a:buNone/>
            </a:pP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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เข้าใจผิดว่า 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</a:rPr>
              <a:t>หน่วยบริการ(รพ.ชุมชน) สถานบริการ(รพ.สต. คลินิกเอกชน)หน่วยงานสาธารณสุข(กอง สธ. และ สสอ.) ค่าครุภัณฑ์ต้องไม่เกิน </a:t>
            </a:r>
            <a:r>
              <a:rPr lang="en-US" altLang="th-TH" sz="3600" b="1" smtClean="0">
                <a:latin typeface="TH Sarabun New" pitchFamily="34" charset="-34"/>
                <a:cs typeface="TH Sarabun New" pitchFamily="34" charset="-34"/>
              </a:rPr>
              <a:t>20,000 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</a:rPr>
              <a:t>บาท(ไม่จำกัด)</a:t>
            </a:r>
          </a:p>
          <a:p>
            <a:pPr marL="0" indent="0">
              <a:buFont typeface="Arial" charset="0"/>
              <a:buNone/>
            </a:pP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กองทุนควรจัดทำ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</a:rPr>
              <a:t>แผนสุขภาพชุมชน เป็นของกองทุนและสามารถปรับได้เสมอ</a:t>
            </a:r>
          </a:p>
        </p:txBody>
      </p:sp>
      <p:sp>
        <p:nvSpPr>
          <p:cNvPr id="23555" name="Title 1"/>
          <p:cNvSpPr>
            <a:spLocks noGrp="1" noChangeArrowheads="1"/>
          </p:cNvSpPr>
          <p:nvPr>
            <p:ph type="title"/>
          </p:nvPr>
        </p:nvSpPr>
        <p:spPr>
          <a:xfrm>
            <a:off x="423863" y="107950"/>
            <a:ext cx="11577637" cy="1192213"/>
          </a:xfrm>
          <a:solidFill>
            <a:srgbClr val="FFFF00"/>
          </a:solidFill>
        </p:spPr>
        <p:txBody>
          <a:bodyPr/>
          <a:lstStyle/>
          <a:p>
            <a:r>
              <a:rPr lang="th-TH" altLang="th-TH" sz="4800" b="1" smtClean="0">
                <a:latin typeface="TH Sarabun New" pitchFamily="34" charset="-34"/>
                <a:cs typeface="TH Sarabun New" pitchFamily="34" charset="-34"/>
              </a:rPr>
              <a:t>ความเข้าใจถูกต้องและคลาดเคลื่อนของ คณะกรรมการและ อปท.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42888" y="1454150"/>
            <a:ext cx="11758612" cy="50673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ปลัด อปท.เข้าใจผิด แผนสุขภาพชุมชนของกองทุนฯทั้งหมดต้องนำเข้าไปในเทศบัญญติ </a:t>
            </a:r>
            <a:r>
              <a:rPr lang="th-TH" altLang="th-TH" sz="3600" b="1" u="sng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ไม่จริง 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</a:rPr>
              <a:t>เอาเฉพาะกิจกรรมหรือโครงการที่หน่วยงานของ อปท.รับทุนจากกองทุนมาเข้าบัญญัติไว้ในแผน อปท.</a:t>
            </a:r>
          </a:p>
          <a:p>
            <a:pPr marL="0" indent="0">
              <a:buFont typeface="Arial" charset="0"/>
              <a:buNone/>
            </a:pP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โครงการบริหาร </a:t>
            </a:r>
            <a:r>
              <a:rPr lang="en-US" altLang="th-TH" sz="3600" b="1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15 % </a:t>
            </a: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สามารถใช้กับบุคคลภายนอกได้ แต่ต้องเป็นไปเพื่อการพัฒนาประสิทธิภาพการบริหารกองทุนฯ เช่น กรณี ครูศูนย์พัฒนาเด็กเล็ก ต้องไปเข้าร่วมการเขียนโครงการ แกนนำอาสาญาลันนันบารูร่วมการเขียนโครงการ ที่จำเป็นต่อการพัฒนาประสิทธิภาพกองทุนได้ โดยเขียนเป็นกิจกรรมในโครงการ ย่อมเบิกเงินบริหารได้</a:t>
            </a:r>
          </a:p>
          <a:p>
            <a:pPr marL="0" indent="0">
              <a:buFont typeface="Arial" charset="0"/>
              <a:buNone/>
            </a:pPr>
            <a:r>
              <a:rPr lang="th-TH" altLang="th-TH" sz="3600" b="1" smtClean="0"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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งบบริหาร </a:t>
            </a:r>
            <a:r>
              <a:rPr lang="en-US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15% 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ใช้บริหารกองทุน </a:t>
            </a:r>
            <a:r>
              <a:rPr lang="en-US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LTC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ด้วย</a:t>
            </a:r>
            <a:r>
              <a:rPr lang="en-US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 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เช่น ประชุมคณะอนุกรรมการ </a:t>
            </a:r>
            <a:r>
              <a:rPr lang="en-US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LTC- </a:t>
            </a:r>
            <a:r>
              <a:rPr lang="th-TH" altLang="th-TH" sz="3600" b="1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itchFamily="2" charset="2"/>
              </a:rPr>
              <a:t>และอื่นๆที่จำเป็น</a:t>
            </a:r>
            <a:endParaRPr lang="th-TH" altLang="th-TH" sz="3600" b="1" smtClean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579" name="Title 1"/>
          <p:cNvSpPr>
            <a:spLocks noGrp="1" noChangeArrowheads="1"/>
          </p:cNvSpPr>
          <p:nvPr>
            <p:ph type="title"/>
          </p:nvPr>
        </p:nvSpPr>
        <p:spPr>
          <a:xfrm>
            <a:off x="423863" y="107950"/>
            <a:ext cx="11344275" cy="1192213"/>
          </a:xfrm>
          <a:solidFill>
            <a:srgbClr val="FFFF00"/>
          </a:solidFill>
        </p:spPr>
        <p:txBody>
          <a:bodyPr/>
          <a:lstStyle/>
          <a:p>
            <a:r>
              <a:rPr lang="th-TH" altLang="th-TH" sz="4800" b="1" smtClean="0">
                <a:latin typeface="TH Sarabun New" pitchFamily="34" charset="-34"/>
                <a:cs typeface="TH Sarabun New" pitchFamily="34" charset="-34"/>
              </a:rPr>
              <a:t>ความเข้าใจถูกต้องและคลาดเคลื่อนของ คณะกรรมการและ อปท.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 noChangeArrowheads="1"/>
          </p:cNvSpPr>
          <p:nvPr>
            <p:ph type="title"/>
          </p:nvPr>
        </p:nvSpPr>
        <p:spPr>
          <a:xfrm>
            <a:off x="304800" y="423863"/>
            <a:ext cx="10515600" cy="1012825"/>
          </a:xfrm>
        </p:spPr>
        <p:txBody>
          <a:bodyPr/>
          <a:lstStyle/>
          <a:p>
            <a:r>
              <a:rPr lang="th-TH" altLang="th-TH" sz="5400" b="1" smtClean="0">
                <a:latin typeface="TH Sarabun New" pitchFamily="34" charset="-34"/>
                <a:cs typeface="TH Sarabun New" pitchFamily="34" charset="-34"/>
              </a:rPr>
              <a:t>ค่าใช้จ่ายตามกิจกรรม</a:t>
            </a:r>
          </a:p>
        </p:txBody>
      </p:sp>
      <p:sp>
        <p:nvSpPr>
          <p:cNvPr id="2560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11138" y="1436688"/>
            <a:ext cx="5772150" cy="4630737"/>
          </a:xfrm>
        </p:spPr>
        <p:txBody>
          <a:bodyPr/>
          <a:lstStyle/>
          <a:p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ค่าอาหารกลางวัน และเครื่องดื่ม</a:t>
            </a:r>
          </a:p>
          <a:p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ค่าอาหารว่างและเครื่องดื่ม</a:t>
            </a:r>
          </a:p>
          <a:p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ค่าตอบแทนค่าวิทยากร</a:t>
            </a:r>
          </a:p>
          <a:p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ค่าใช้สอย เช่น ค่าเช่าสถานที่ เครื่องเสียง เป็นต้น</a:t>
            </a:r>
          </a:p>
          <a:p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ค่าพาหนะหรือชดเชยน้ำมันเชื้อเพลิง</a:t>
            </a:r>
          </a:p>
          <a:p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ค่าวัสดุและครุภัณฑ์</a:t>
            </a:r>
          </a:p>
          <a:p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ค่าจ้างเหมา(พ่นยุง)</a:t>
            </a:r>
            <a:r>
              <a:rPr lang="en-US" altLang="th-TH" sz="3200" b="1" smtClean="0">
                <a:latin typeface="TH Sarabun New" pitchFamily="34" charset="-34"/>
                <a:cs typeface="TH Sarabun New" pitchFamily="34" charset="-34"/>
              </a:rPr>
              <a:t>……..</a:t>
            </a:r>
            <a:endParaRPr lang="th-TH" altLang="th-TH" sz="3200" b="1" smtClean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altLang="th-TH" sz="3200" b="1" smtClean="0">
                <a:latin typeface="TH Sarabun New" pitchFamily="34" charset="-34"/>
                <a:cs typeface="TH Sarabun New" pitchFamily="34" charset="-34"/>
              </a:rPr>
              <a:t>ค่าตอบแทนนอกเวลา</a:t>
            </a:r>
          </a:p>
          <a:p>
            <a:pPr>
              <a:buFont typeface="Arial" charset="0"/>
              <a:buNone/>
            </a:pPr>
            <a:endParaRPr lang="th-TH" altLang="th-TH" smtClean="0"/>
          </a:p>
        </p:txBody>
      </p:sp>
      <p:graphicFrame>
        <p:nvGraphicFramePr>
          <p:cNvPr id="4" name="Table 3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5983288" y="617538"/>
          <a:ext cx="4856162" cy="5610321"/>
        </p:xfrm>
        <a:graphic>
          <a:graphicData uri="http://schemas.openxmlformats.org/drawingml/2006/table">
            <a:tbl>
              <a:tblPr/>
              <a:tblGrid>
                <a:gridCol w="2528887">
                  <a:extLst>
                    <a:ext uri="{9D8B030D-6E8A-4147-A177-3AD203B41FA5}"/>
                  </a:extLst>
                </a:gridCol>
                <a:gridCol w="2327275">
                  <a:extLst>
                    <a:ext uri="{9D8B030D-6E8A-4147-A177-3AD203B41FA5}"/>
                  </a:extLst>
                </a:gridCol>
              </a:tblGrid>
              <a:tr h="5793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ประชุมอบรม</a:t>
                      </a: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ลงปฏิบัตการพื้นที่</a:t>
                      </a: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5793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r>
                        <a:rPr kumimoji="0" lang="en-US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(</a:t>
                      </a: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ทั้งวัน)</a:t>
                      </a:r>
                      <a:endParaRPr kumimoji="0" lang="th-TH" alt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/>
                </a:extLst>
              </a:tr>
              <a:tr h="5793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/>
                </a:extLst>
              </a:tr>
              <a:tr h="5793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(-)</a:t>
                      </a: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/>
                </a:extLst>
              </a:tr>
              <a:tr h="5793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  </a:t>
                      </a:r>
                      <a:r>
                        <a:rPr kumimoji="0" lang="en-US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(</a:t>
                      </a: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ถ้ามี)</a:t>
                      </a:r>
                      <a:endParaRPr kumimoji="0" lang="th-TH" alt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ea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(-)</a:t>
                      </a: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/>
                </a:extLst>
              </a:tr>
              <a:tr h="5793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(-)</a:t>
                      </a: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/>
                </a:extLst>
              </a:tr>
              <a:tr h="5793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/>
                </a:extLst>
              </a:tr>
              <a:tr h="51815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(-)</a:t>
                      </a: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/>
                </a:extLst>
              </a:tr>
              <a:tr h="51815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(-)</a:t>
                      </a: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rdia New" panose="020B0304020202020204" pitchFamily="34" charset="-34"/>
                          <a:cs typeface="Cordia New" panose="020B0304020202020204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/>
                </a:extLst>
              </a:tr>
              <a:tr h="51815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TH Sarabun New" panose="020B0500040200020003" pitchFamily="34" charset="-34"/>
                          <a:cs typeface="TH Sarabun New" panose="020B0500040200020003" pitchFamily="34" charset="-34"/>
                        </a:rPr>
                        <a:t>แนบกำหนดการ</a:t>
                      </a: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th-TH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91434" marR="914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557BCE-EFFE-47D2-925C-A8915F868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708482"/>
            <a:ext cx="10770704" cy="51167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๑๑ เงินกองทุนหลักประกันสุขภาพในส่วนค่าบริการสาธารณสุขสำหรับผู้สูงอายุที่มีภาวะพึ่งพิงตามข้อ ๗ วรรคสอง ให้สนับสนุนแก่ศูนย์พัฒนาคุณภาพชีวิตผู้สูงอายุในชุมชน หน่วยบริการ หรือสถานบริการ เพื่อจัดบริการสาธารณสุขสำหรับผู้สูงอายุที่มีภาวะพึ่งพิงสิทธิหลักประกันสุขภาพแห่งชาติ ตามชุดสิทธิประโยชน์การบริการด้านสาธารณสุขสำหรับผู้สูงอายุที่มีภาวะพึ่งพิงที่กำหนดในเอกสารหมายเลข ๒ แนบท้ายประกาศนี้ ทั้งนี้ตามโครงการที่คณะอนุกรรมการสนับสนุนการจัดบริการดูแลระยะยาวสำหรับผู้สูงอายุที่มีภาวะพึ่งพิงอนุมัติ </a:t>
            </a:r>
            <a:endParaRPr lang="en-US" sz="36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กรณีผู้ที่มีภาวะพึ่งพิงนอกเหนือจากวรรคหนึ่ง ให้ใช้จ่ายจากเงินกองทุนหลักประกันสุขภาพตามข้อ ๗ วรรคหนึ่ง และใช้ชุดสิทธิประโยชน์การบริการด้านสาธารณสุขสำหรับผู้สูงอายุที่มีภาวะพึ่งพิงมาเทียบเคียงโดยอนุโลม ทั้งนี้ตามโครงการที่คณะกรรมการกองทุนอนุมัติ</a:t>
            </a:r>
            <a:endParaRPr lang="en-US" sz="36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4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52525"/>
            <a:ext cx="115443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itle 1"/>
          <p:cNvSpPr txBox="1">
            <a:spLocks noChangeArrowheads="1"/>
          </p:cNvSpPr>
          <p:nvPr/>
        </p:nvSpPr>
        <p:spPr bwMode="auto">
          <a:xfrm>
            <a:off x="323850" y="238125"/>
            <a:ext cx="11544300" cy="914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</a:pPr>
            <a:r>
              <a:rPr lang="th-TH" altLang="th-TH" sz="6000" b="1">
                <a:latin typeface="TH Sarabun New" pitchFamily="34" charset="-34"/>
                <a:cs typeface="TH Sarabun New" pitchFamily="34" charset="-34"/>
              </a:rPr>
              <a:t>แผนที่กองทุนสุขภาพตำบล เขต </a:t>
            </a:r>
            <a:r>
              <a:rPr lang="en-US" altLang="th-TH" sz="6000" b="1">
                <a:latin typeface="TH Sarabun New" pitchFamily="34" charset="-34"/>
                <a:cs typeface="TH Sarabun New" pitchFamily="34" charset="-34"/>
              </a:rPr>
              <a:t>12</a:t>
            </a:r>
            <a:endParaRPr lang="th-TH" altLang="th-TH" sz="6000" b="1">
              <a:latin typeface="TH Sarabun New" pitchFamily="34" charset="-34"/>
              <a:cs typeface="TH Sarabun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เส้นทางกรรมการชุดเก่าและใหม่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2" y="156308"/>
            <a:ext cx="11566769" cy="6487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โครงสร้างกรรมการกองทุนตำบล ปี 6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86327" y="1439333"/>
          <a:ext cx="1144385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4327" y="221673"/>
            <a:ext cx="1106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จำนวนผู้แทนภาคประชาชนที่ถูกส่งไปเป็นกรรมการกองทุนสุขภาพตำบล 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12(7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763B47-1C53-42DB-9909-07EB7786F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816008"/>
            <a:ext cx="11022495" cy="51607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๑๒ ให้มีคณะกรรมการกองทุนหลักประกันสุขภาพ ประกอบด้วย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(๑) ผู้บริหารสูงสุดขององค์กรปกครองส่วนท้องถิ่น 		เป็นประธานกรรมการ</a:t>
            </a:r>
            <a:endParaRPr lang="en-US" sz="30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(๒) ผู้ทรงคุณวุฒิในท้องถิ่น จำนวนสองคน				เป็นกรรมการ</a:t>
            </a:r>
            <a:endParaRPr lang="en-US" sz="30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(๓) สมาชิกสภาองค์กรปกครองส่วนท้องถิ่น             		เป็นกรรมการ</a:t>
            </a:r>
            <a:endParaRPr lang="en-US" sz="3000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    ที่สภาองค์กรปกครองส่วนท้องถิ่นมอบหมาย </a:t>
            </a:r>
            <a:endParaRPr lang="en-US" sz="3000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    จำนวนสองคน</a:t>
            </a:r>
            <a:endParaRPr lang="en-US" sz="3000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(๔) หัวหน้าหน่วยบริการปฐมภูมิที่จัดบริการสาธารณสุข		เป็นกรรมการ</a:t>
            </a:r>
            <a:endParaRPr lang="en-US" sz="30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sz="3000" dirty="0">
                <a:latin typeface="TH Baijam" panose="02000506000000020004" pitchFamily="2" charset="-34"/>
                <a:cs typeface="TH Baijam" panose="02000506000000020004" pitchFamily="2" charset="-34"/>
              </a:rPr>
              <a:t>     </a:t>
            </a: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ในท้องถิ่น ที่คัดเลือกกันเอง จำนวนไม่เกินสองคน</a:t>
            </a:r>
            <a:endParaRPr lang="en-US" sz="30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dirty="0">
                <a:latin typeface="TH Baijam" panose="02000506000000020004" pitchFamily="2" charset="-34"/>
                <a:cs typeface="TH Baijam" panose="02000506000000020004" pitchFamily="2" charset="-34"/>
              </a:rPr>
              <a:t>(๕) </a:t>
            </a:r>
            <a:r>
              <a:rPr lang="th-TH" sz="30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อาสาสมัครสาธารณสุขประจำหมู่บ้านในท้องถิ่น  		เป็นกรรมการ</a:t>
            </a:r>
            <a:endParaRPr lang="en-US" sz="3000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    ที่คัดเลือกกันเอง จำนวนสองคน</a:t>
            </a:r>
            <a:endParaRPr lang="en-US" sz="3000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799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85FBE8-3750-4C44-8A00-250B797D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82" y="503584"/>
            <a:ext cx="10515600" cy="62278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(๖) </a:t>
            </a: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ผู้แทนหมู่บ้านหรือชุมชนที่ประชาชนในหมู่บ้าน			เป็นกรรมการ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    หรือชุมชนคัดเลือกกันเอง จำนวนไม่เกินห้าคน 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(๗) ผู้แทนของศูนย์ประสานงานหลักประกันสุขภาพประชาชน		เป็นกรรมการ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    หรือหน่วยรับเรื่องร้องเรียนอิสระ ที่อยู่ในท้องถิ่นนั้น (ถ้ามี) 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(๘) ปลัดองค์กรปกครองส่วนท้องถิ่น				เป็นกรรมการและเลขานุการ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(๙) ผู้อำนวยการหรือหัวหน้ากองสาธารณสุข			เป็นกรรมการและผู้ช่วยเลขานุการ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    และสิ่งแวดล้อมหรือส่วนสาธารณสุข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    หรือที่เรียกชื่ออื่นขององค์กรปกครองส่วนท้องถิ่น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    หรือเจ้าหน้าที่อื่นที่ผู้บริหารสูงสุด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    ขององค์กรปกครองส่วนท้องถิ่นมอบหมาย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(๑๐) หัวหน้าหน่วยงานคลังหรือเจ้าหน้าที่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	เป็นกรรมการและผู้ช่วยเลขานุการ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      ของหน่วยงานคลังที่ผู้บริหารสูงสุด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      ขององค์กรปกครองส่วนท้องถิ่นมอบหมาย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89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880D48-8ABB-42A7-B64D-C039B2F4E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937728"/>
            <a:ext cx="11049000" cy="5330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ให้สาธารณสุขอำเภอ หัวหน้าหน่วยบริการประจำที่จัดบริการสาธารณสุขในพื้นที่ และ</a:t>
            </a:r>
            <a:r>
              <a:rPr lang="th-TH" sz="36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ท้องถิ่นอำเภอ</a:t>
            </a: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เป็นที่ปรึกษาคณะกรรมการกองทุน</a:t>
            </a:r>
            <a:endParaRPr lang="en-US" sz="36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การคัดเลือกกรรมการตาม (๔) (๕) และ (๖) ให้เป็นไปตามหลักเกณฑ์ที่สำนักงานกำหนด</a:t>
            </a:r>
            <a:r>
              <a:rPr lang="th-TH" sz="3600" strike="sngStrike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en-US" sz="36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ให้กรรมการตาม (๑) (๓) (๔) (๕) (๖) (๗) (๘) (๙) และ (๑๐) ประชุมคัดเลือกกรรมการตาม (๒) จำนวนสองคน จากผู้ทรงคุณวุฒิในท้องถิ่น</a:t>
            </a:r>
            <a:endParaRPr lang="en-US" sz="36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600" dirty="0">
                <a:latin typeface="TH Baijam" panose="02000506000000020004" pitchFamily="2" charset="-34"/>
                <a:cs typeface="TH Baijam" panose="02000506000000020004" pitchFamily="2" charset="-34"/>
              </a:rPr>
              <a:t>เมื่อได้กรรมการที่มาจากการคัดเลือก </a:t>
            </a:r>
            <a:r>
              <a:rPr lang="th-TH" sz="3600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ให้ผู้บริหารสูงสุดขององค์กรปกครองส่วนท้องถิ่นเป็นผู้ออกคำสั่งแต่งตั้งเป็นคณะกรรมการกองทุน และแจ้งให้สำนักงานหลักประกันสุขภาพแห่งชาติเขต ทราบต่อไป</a:t>
            </a:r>
            <a:endParaRPr lang="en-US" sz="3600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06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126231-8DA7-4A00-93A1-E5B83F828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22852"/>
            <a:ext cx="10823713" cy="5554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๑๓ ให้กรรมการตามข้อ ๑๒ (๒) (๓) (๔) (๕) (๖) และ (๗) มีวาระอยู่ในตำแหน่งคราวละสี่ปี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นับแต่วันที่ออกคำสั่งแต่งตั้ง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เมื่อครบกำหนดวาระตามวรรคหนึ่งแล้ว หากยังมิได้มีการคัดเลือกกรรมการขึ้นใหม่ ให้กรรมการ</a:t>
            </a:r>
            <a:b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ซึ่งพ้นจากตำแหน่งอยู่ในตำแหน่งเพื่อปฏิบัติหน้าที่ต่อไป จนกว่ากรรมการซึ่งได้รับการคัดเลือกขึ้นใหม่</a:t>
            </a:r>
            <a:b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เข้ารับหน้าที่ แต่ต้องไม่เกินเก้าสิบวัน นับแต่วันที่กรรมการพ้นจากตำแหน่ง 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ในกรณีที่กรรมการตามวรรคหนึ่ง พ้นจากตำแหน่งก่อนครบวาระ ให้ดำเนินการคัดเลือกกรรมการประเภทเดียวกันแทนภายในสามสิบวัน นับแต่วันที่ตำแหน่งกรรมการนั้นว่างลง ตามหลักเกณฑ์ที่สำนักงานกำหนดในข้อ ๑๒ วรรคสามหรือวรรคสี่ แล้วแต่กรณี ให้ผู้ได้รับการคัดเลือกอยู่ในตำแหน่งเท่ากับวาระ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ที่เหลือของกรรมการซึ่งตนแทน เว้นแต่กรณีที่วาระของกรรมการที่พ้นจากตำแหน่งก่อนครบวาระเหลืออยู่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ไม่ถึงเก้าสิบวัน จะไม่ดำเนินการคัดเลือกหรือแต่งตั้งกรรมการแทนตำแหน่งที่ว่างนั้นก็ได้ และในการนี้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ให้คณะกรรมการกองทุนประกอบด้วยกรรมการเท่าที่เหลืออยู่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ในกรณีที่กรรมการตามข้อ ๑๒ (๓) ว่างลงไม่ว่าด้วยเหตุใด และยังมิได้ดำเนินการให้ได้มาซึ่งกรรมการแทนที่ว่าง ให้ประชุมคณะกรรมการกองทุนด้วยกรรมการเท่าที่มีอยู่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24291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174F3C-295D-4F2B-A083-8CF16646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3" y="251791"/>
            <a:ext cx="11648661" cy="65539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๑๔ กรรมการตามข้อ ๑๒ วรรคหนึ่ง (๒) (๓) (๔) (๕) (๖) และ (๗) นอกจากการพ้นจากตำแหน่งตามวาระแล้ว ให้พ้นจากตำแหน่ง ในกรณีดังต่อไปนี้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(๑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)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ตาย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(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๒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)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ลาออก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(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๓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)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ย้ายไปดำรงตำแหน่งหรือไปประกอบอาชีพในท้องถิ่นหรือพื้นที่อื่น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(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๔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)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เป็นคนไร้ความสามารถหรือเสมือนไร้ความสามารถ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(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๕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)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เป็นบุคคลล้มละลาย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(๖) ได้รับโทษจำคุกโดยคำพิพากษาถึงที่สุดให้จำคุก เว้นแต่โทษสำหรับความผิดที่ได้กระทำ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โดยประมาทหรือความผิดลหุโทษ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(๗) พ้นจากความเป็นสมาชิกภาพของสภาองค์กรปกครองส่วนท้องถิ่น อาสาสมัครสาธารณสุขประจำหมู่บ้าน ผู้แทนศูนย์ประสานงานหลักประกันสุขภาพประชาชน หรือหน่วยรับเรื่องร้องเรียนอิสระ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ในท้องถิ่น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(๘) </a:t>
            </a: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ขาดประชุมสามครั้งติดต่อกันโดยไม่มีเหตุอันสมควร </a:t>
            </a: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๑๕ การประชุมคณะกรรมการกองทุนต้องมีกรรมการมาประชุมไม่น้อยกว่ากึ่งหนึ่ง ของจำนวนกรรมการทั้งหมด จึงจะเป็นองค์ประชุม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ให้ประธานกรรมการเป็นประธานในที่ประชุม </a:t>
            </a: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ถ้าประธานกรรมการไม่มาประชุมหรือไม่อาจปฏิบัติหน้าที่ได้ ให้กรรมการที่มาประชุมเลือกกรรมการคนหนึ่งเป็นประธานในที่ประชุม</a:t>
            </a:r>
            <a:r>
              <a:rPr lang="th-TH" strike="sngStrike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23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B3364E-5DD4-4212-9DA3-CA9C3A256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39" y="738945"/>
            <a:ext cx="10876721" cy="49064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๑๖ คณะกรรมการกองทุนมีอำนาจหน้าที่ ดังต่อไปนี้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(๑) พิจารณาอนุมัติแผนการเงินประจำปีของกองทุนหลักประกันสุขภาพ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(๒) พิจารณาอนุมัติโครงการ หรือกิจกรรม ให้เป็นไปตามวัตถุประสงค์ของกองทุนตามข้อ ๑๐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(๓) ออกระเบียบที่จำเป็นเพื่อประสิทธิภาพในการบริหารกองทุน ทั้งนี้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ต้องไม่ขัดหรือแย้งกับประกาศนี้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(๔) สนับสนุนให้บุคคลในท้องถิ่นสามารถเข้าถึงบริการสาธารณสุขทั้งที่บ้าน ในชุมชน หรือหน่วยบริการ ได้อย่างทั่วถึงและมีประสิทธิภาพ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(๕) ให้คำแนะนำในการจัดทำข้อมูลและโครงการ หรือกิจกรรมที่เกี่ยวกับงานสาธารณสุข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ของกลุ่มเป้าหมาย แก่หน่วยงาน องค์กรหรือกลุ่มประชาชน และองค์กรปกครองส่วนท้องถิ่น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(๖) พิจารณาให้ความ</a:t>
            </a: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เห็นชอบรายงานผลการดำเนินงาน รายงานการรับเงิน การจ่ายเงิน และเงินคงเหลือของกองทุนหลักประกันสุขภาพ </a:t>
            </a: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๑๗ </a:t>
            </a: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คณะกรรมการกองทุนมีอำนาจแต่งตั้งคณะอนุกรรมการ หรือคณะทำงาน เพื่อปฏิบัติหน้าที่</a:t>
            </a:r>
            <a:b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ตามประกาศนี้ หรือตามที่คณะกรรมการกองทุนมอบหมาย  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73877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งค์ประกอบ อนุ L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40" y="428471"/>
            <a:ext cx="10109720" cy="600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92" y="365125"/>
            <a:ext cx="11667281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th-TH" b="1" dirty="0" smtClean="0">
                <a:latin typeface="TH Baijam" pitchFamily="2" charset="-34"/>
                <a:cs typeface="TH Baijam" pitchFamily="2" charset="-34"/>
              </a:rPr>
              <a:t>ปัจจัยเอื้อและอุปสรรค</a:t>
            </a:r>
            <a:endParaRPr lang="en-US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44" y="1825625"/>
            <a:ext cx="11829327" cy="4436280"/>
          </a:xfrm>
        </p:spPr>
        <p:txBody>
          <a:bodyPr>
            <a:normAutofit lnSpcReduction="10000"/>
          </a:bodyPr>
          <a:lstStyle/>
          <a:p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(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-) 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บทบาท อปสข./อคม.</a:t>
            </a:r>
          </a:p>
          <a:p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ประกาศ ฉ. 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61 (+) 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หน่วยงานอื่น/กลุ่มองค์กร ปชช.ไม่ต้องมี สนง.ในกองทุนนั้น สามารถขอโครงการได้</a:t>
            </a:r>
          </a:p>
          <a:p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(-) ข้อ 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23 </a:t>
            </a:r>
            <a:r>
              <a:rPr lang="th-TH" sz="3600" b="1" dirty="0" smtClean="0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อาจไม่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จัดสรรเงินแก่กองทุนตำบลมีเงินสะสมมากกว่า 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2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เท่าของรายรับ(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146 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แห่งจาก 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616 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แห่ง คิดเป็น 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24%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)</a:t>
            </a:r>
          </a:p>
          <a:p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(+) 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กลไกพี่เลี้ยงครอบคลุมทั้ง 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7 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จว.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 (+)(-)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 กลไก จว.ผ่าน สสจ.</a:t>
            </a:r>
          </a:p>
          <a:p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(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+) 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ระบบบริหารกองทุนสุขภาพตำบลออนไลน์(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  <a:hlinkClick r:id="rId2"/>
              </a:rPr>
              <a:t>www.localfund.happynetwork.org</a:t>
            </a:r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)</a:t>
            </a:r>
          </a:p>
          <a:p>
            <a:r>
              <a:rPr lang="en-US" sz="3600" b="1" dirty="0" smtClean="0">
                <a:latin typeface="TH Baijam" pitchFamily="2" charset="-34"/>
                <a:cs typeface="TH Baijam" pitchFamily="2" charset="-34"/>
              </a:rPr>
              <a:t>(+)(-) </a:t>
            </a:r>
            <a:r>
              <a:rPr lang="th-TH" sz="3600" b="1" dirty="0" smtClean="0">
                <a:latin typeface="TH Baijam" pitchFamily="2" charset="-34"/>
                <a:cs typeface="TH Baijam" pitchFamily="2" charset="-34"/>
              </a:rPr>
              <a:t>ศูนย์ประสานภาค ปชช.</a:t>
            </a:r>
            <a:endParaRPr lang="en-US" sz="3600" b="1" dirty="0">
              <a:latin typeface="TH Baijam" pitchFamily="2" charset="-34"/>
              <a:cs typeface="TH Baijam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85212A-C501-4B47-8719-2406A11DC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7564"/>
            <a:ext cx="10515600" cy="62815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๑๘ ให้คณะกรรมการกองทุนแต่งตั้งคณะอนุกรรมการชุดหนึ่งชื่อ “คณะอนุกรรมการสนับสนุนการจัดบริการดูแลระยะยาวสำหรับผู้สูงอายุที่มีภาวะพึ่งพิง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”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ประกอบด้วย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lv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(๑) ผู้บริหารขององค์กรปกครองท้องถิ่นที่ผู้บริหารสูงสุด		  เป็นประธานอนุกรรมการ 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ขององค์กรปกครองส่วนท้องถิ่นมอบหมาย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(๒)  ผู้แทนกรรมการกองทุนหลักประกันสุขภาพ จำนวนสองคน 	  เป็นอนุกรรมการ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(๓)  หัวหน้าหน่วยบริการประจำที่จัดบริการสาธารณสุขในท้องถิ่น	  เป็นอนุกรรมการ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      หรือผู้แทน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(๔)  สาธารณสุขอำเภอหรือผู้แทน				  เป็นอนุกรรมการ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(๕)  หัวหน้าหน่วยบริการปฐมภูมิที่จัดบริการสาธารณสุข		  เป็นอนุกรรมการ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      ในท้องถิ่น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(๖)  ผู้จัดการการดูแลระยะยาวด้านสาธารณสุข			  เป็นอนุกรรมการ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(๗)  ผู้ช่วยเหลือดูแลผู้สูงอายุที่มีภาวะพึ่งพิง			  เป็นอนุกรรมการ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(๘)  ปลัดองค์กรปกครองส่วนท้องถิ่น			  เป็นอนุกรรมการ 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						  และเลขานุการ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(๙)  เจ้าหน้าที่อื่นที่ผู้บริหารสูงสุด				  เป็นอนุกรรมการ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      ขององค์กรปกครองส่วนท้องถิ่นมอบหมาย		  และผู้ช่วยเลขานุการ</a:t>
            </a:r>
            <a:endParaRPr lang="en-US" sz="3100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3985999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3C5739-F1F8-4EB3-90C1-E6F440299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03583"/>
            <a:ext cx="10956235" cy="56733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๑๙ </a:t>
            </a: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คณะอนุกรรมการสนับสนุนการจัดบริการดูแลระยะยาวสำหรับผู้สูงอายุที่มีภาวะพึ่งพิง </a:t>
            </a:r>
            <a:r>
              <a:rPr lang="en-US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/>
            </a:r>
            <a:br>
              <a:rPr lang="en-US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มีอำนาจหน้าที่ พิจารณาอนุมัติโครงการ แผนการดูแลรายบุคคล รวมถึงค่าใช้จ่ายตามแผนการดูแลรายบุคคลสำหรับผู้สูงอายุที่มีภาวะพึ่งพิง ของศูนย์พัฒนาคุณภาพชีวิตผู้สูงอายุในชุมชน หน่วยบริการ หรือสถานบริการ 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ศูนย์พัฒนาคุณภาพชีวิตผู้สูงอายุในชุมชน ตามวรรคหนึ่งให้เป็นไปตามหลักเกณฑ์ที่สำนักงานกำหนด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๒๐ การประชุมของคณะอนุกรรมการสนับสนุนการจัดบริการดูแลระยะยาวสำหรับผู้สูงอายุ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ที่มีภาวะพึ่งพิง คณะอนุกรรมการ คณะทำงาน ที่คณะกรรมการกองทุนแต่งตั้ง ให้นำข้อ ๑๕ มาบังคับใช้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โดยอนุโลม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๒๑ ให้กรรมการ ที่ปรึกษา อนุกรรมการ และคณะทำงาน ได้รับค่าตอบแทนในการประชุม ค่าใช้จ่ายในการเดินทาง และค่าใช้จ่ายอื่น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ให้บุคคลภายนอก และเจ้าหน้าที่หรือลูกจ้างขององค์กรปกครองส่วนท้องถิ่นที่รับการแต่งตั้ง</a:t>
            </a:r>
            <a:b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ให้ปฏิบัติหน้าที่เกี่ยวกับการดำเนินงานและบริหารจัดการระบบหลักประกันสุขภาพ ที่เข้าร่วมประชุม มีสิทธิได้รับค่าตอบแทนในการประชุม ทั้งนี้ ต้องไม่เกินวงเงินของข้อ ๑๐ (๔)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ค่าใช้จ่ายตามวรรคหนึ่ง และวรรคสองให้เป็นไปตามเอกสารหมายเลข ๑ แนบท้ายประกาศนี้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815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D3D3C-6574-47E1-9D9D-9B4A75BCF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7895"/>
            <a:ext cx="10515600" cy="5289067"/>
          </a:xfrm>
        </p:spPr>
        <p:txBody>
          <a:bodyPr>
            <a:normAutofit/>
          </a:bodyPr>
          <a:lstStyle/>
          <a:p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๒๒ เพื่อให้กองทุนหลักประกันสุขภาพมีการพัฒนาอย่างยั่งยืนและมีการดำเนินงานที่มีประสิทธิภาพมากยิ่งขึ้น ให้สำนักงานหลักประกันสุขภาพแห่งชาติเขต ประสานกับท้องถิ่นจังหวัดในการติดตาม กำกับ ประเมินผล และส่งเสริมสนับสนุนการดำเนินงานของกองทุนหลักประกันสุขภาพในพื้นที่ที่รับผิดชอบ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ให้มีประสิทธิภาพอย่างต่อเนื่อง และรายงานให้สำนักงานทราบ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๒๓ </a:t>
            </a: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องค์กรปกครองส่วนท้องถิ่นใดมีเงินกองทุนหลักประกันสุขภาพคงเหลือมากกว่าสองเท่า</a:t>
            </a:r>
            <a:b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ของรายรับของกองทุนหลักประกันสุขภาพตามข้อ ๗ วรรคหนึ่ง ของปีงบประมาณที่ผ่านมา สำนักงาน</a:t>
            </a:r>
            <a:b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อาจงดการจัดสรรเงินจากกองทุนหลักประกันสุขภาพแห่งชาติตามข้อ ๗ (๑) และองค์กรปกครองส่วนท้องถิ่น</a:t>
            </a:r>
            <a:b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งดการสมทบเงินตามข้อ ๗ (๒) ของปีงบประมาณนั้น</a:t>
            </a: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การดำเนินงานและบริหารจัดการกองทุนหลักประกันสุขภาพในปีงบประมาณนั้น กรณีค่าใช้จ่าย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เพื่อการบริหารหรือพัฒนากองทุนหลักประกันสุขภาพตามข้อ ๑๐ (๔) ให้สนับสนุนค่าใช้จ่ายได้ไม่เกินวงเงินของปีงบประมาณที่ผ่านมา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1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D598C5-19E1-49CF-AC61-B671655ED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4313"/>
            <a:ext cx="11150600" cy="6228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๒๔ ให้เงินกองทุนหลักประกันสุขภาพ คณะกรรมการกองทุน คณะอนุกรรมการ คณะทำงาน แนวทางปฏิบัติ และการดำเนินงานต่าง ๆ ตามประกาศคณะกรรมการหลักประกันสุขภาพแห่งชาติ </a:t>
            </a:r>
            <a:r>
              <a:rPr lang="th-TH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เรื่อง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การกำหนดหลักเกณฑ์เพื่อสนับสนุนให้องค์กรปกครองส่วนท้องถิ่นดำเนินงานและบริหารจัดการกองทุนหลักประกันสุขภาพในระดับท้องถิ่นหรือพื้นที่ พ.ศ. ๒๕๕๗ และที่แก้ไขเพิ่มเติม เป็นเงินกองทุนหลักประกันสุขภาพ เป็นคณะกรรมการกองทุน คณะอนุกรรมการ คณะทำงาน เป็นแนวทางปฏิบัติและการดำเนินงานต่อเนื่องตามประกาศนี้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ให้กรรมการกองทุน อนุกรรมการ และคณะทำงานตามวรรคหนึ่ง อยู่ในตำแหน่งต่อไปได้ไม่</a:t>
            </a:r>
            <a:r>
              <a:rPr lang="th-TH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เกินเก้า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สิบวันนับจากวันที่ประกาศนี้ใช้บังคับ และให้องค์กรปกครองส่วนท้องถิ่นดำเนินการเพื่อให้</a:t>
            </a:r>
            <a:r>
              <a:rPr lang="th-TH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ได้มาซึ่ง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กรรมการตามข้อ ๑๒ ต่อไป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ข้อ ๒๕ การดำเนินงานใดตามประกาศนี้ หากยังไม่มี กฎ ระเบียบ ประกาศ หรือหลักเกณฑ์ที่จะกำหนดขึ้นตามประกาศนี้ ให้ใช้ กฎ ระเบียบ ประกาศ หรือหลักเกณฑ์ขององค์กรปกครองส่วนท้องถิ่นบังคับใช้โดยอนุโลม</a:t>
            </a:r>
            <a:endParaRPr lang="en-US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ข้อ ๒๖ ให้เลขาธิการสำนักงานหลักประกันสุขภาพแห่งชาติ เป็นผู้รักษาการตามประกาศนี้ </a:t>
            </a:r>
            <a:r>
              <a:rPr lang="th-TH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และ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ให้มีอำนาจวินิจฉัยชี้ขาดปัญหาเกี่ยวกับการปฏิบัติตามประกาศ</a:t>
            </a:r>
            <a:r>
              <a:rPr lang="th-TH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นี้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1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438D52-8D61-47FD-B7B8-9B6ABD97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1"/>
            <a:ext cx="10814538" cy="1385888"/>
          </a:xfrm>
        </p:spPr>
        <p:txBody>
          <a:bodyPr>
            <a:normAutofit fontScale="90000"/>
          </a:bodyPr>
          <a:lstStyle/>
          <a:p>
            <a:r>
              <a:rPr lang="th-TH" sz="3100" b="1" dirty="0">
                <a:latin typeface="TH Baijam" panose="02000506000000020004" pitchFamily="2" charset="-34"/>
                <a:cs typeface="TH Baijam" panose="02000506000000020004" pitchFamily="2" charset="-34"/>
              </a:rPr>
              <a:t>เอกสารหมายเลข ๑ แนบท้ายประกาศคณะกรรมการหลักประกันสุขภาพแห่งชาติ</a:t>
            </a:r>
            <a:r>
              <a:rPr lang="en-US" sz="3100" dirty="0">
                <a:latin typeface="TH Baijam" panose="02000506000000020004" pitchFamily="2" charset="-34"/>
                <a:cs typeface="TH Baijam" panose="02000506000000020004" pitchFamily="2" charset="-34"/>
              </a:rPr>
              <a:t/>
            </a:r>
            <a:br>
              <a:rPr lang="en-US" sz="3100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เรื่อง หลักเกณฑ์เพื่อสนับสนุนให้องค์กรปกครองส่วนท้องถิ่นดำเนินงานและบริหาร</a:t>
            </a:r>
            <a:r>
              <a:rPr lang="th-TH" sz="3100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จัดการระบบ</a:t>
            </a:r>
            <a:r>
              <a:rPr lang="th-TH" sz="3100" dirty="0">
                <a:latin typeface="TH Baijam" panose="02000506000000020004" pitchFamily="2" charset="-34"/>
                <a:cs typeface="TH Baijam" panose="02000506000000020004" pitchFamily="2" charset="-34"/>
              </a:rPr>
              <a:t>หลักประกันสุขภาพในระดับท้องถิ่นหรือพื้นที่ พ.ศ. </a:t>
            </a:r>
            <a:r>
              <a:rPr lang="en-US" sz="3100" dirty="0">
                <a:latin typeface="TH Baijam" panose="02000506000000020004" pitchFamily="2" charset="-34"/>
                <a:cs typeface="TH Baijam" panose="02000506000000020004" pitchFamily="2" charset="-34"/>
              </a:rPr>
              <a:t>…. 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/>
            </a:r>
            <a:b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35BFA5-5BEA-463F-BB7F-30C35888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53141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หมวด ๑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การรับเงิน การเก็บรักษาเงิน การจ่ายเงิน การจัดทำบัญชีและรายงาน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ของกองทุนหลักประกันสุขภาพ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๑. การรับเงิน และการเก็บรักษาเงินกองทุนหลักประกันสุขภาพ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๑.๑ บรรดาเงินรายรับเข้ากองทุนหลักประกันสุขภาพตามข้อ ๗ วรรคหนึ่ง ให้นำส่งเข้าบัญชีกองทุนหลักประกันสุขภาพ ที่เปิดบัญชี กับธนาคารเพื่อการเกษตรและสหกรณ์การเกษตร (ธ.ก.ส.) ประเภทบัญชีเงินฝากออมทรัพย์ โดยใช้ชื่อบัญชีว่า 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“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กองทุนหลักประกันสุขภาพ...(ระบุชื่อองค์กรปกครองส่วนท้องถิ่น)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”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ให้องค์กรปกครองส่วนท้องถิ่นที่ได้รับเงินตามข้อ ๗ วรรคสอง เปิดบัญชีกับธนาคารเพื่อการเกษตรและสหกรณ์การเกษตร ประเภทบัญชีเงินฝากออมทรัพย์ โดยใช้ชื่อบัญชีว่า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 “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กองทุนหลักประกันสุขภาพ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...(ระบุชื่อองค์กรปกครองส่วนท้องถิ่น) เพื่อการดูแลผู้สูงอายุที่มีภาวะพึ่งพิง</a:t>
            </a: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” 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แยกออกจากบัญชีกองทุนหลักประกันสุขภาพตามวรรคหนึ่ง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กรณีที่มีความจำเป็นไม่อาจเปิดบัญชีกับธนาคารเพื่อการเกษตรและสหกรณ์การเกษตรตามวรรคหนึ่งและวรรคสองได้ ให้เปิดบัญชีกับธนาคารของรัฐอื่นได้ โดยให้เป็นไปตามข้อตกลงระหว่างองค์กรปกครอง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ส่วนท้องถิ่นกับสำนักงานหลักประกันสุขภาพแห่งชาติ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ทั้งนี้ บัญชีกองทุนหลักประกันสุขภาพ ที่ได้เปิดบัญชีไว้แล้วก่อนประกาศนี้ใช้บังคับ ให้ถือว่าเป็นบัญชีเงินฝากตามวรรคหนึ่งและวรรคสองแล้วแต่กรณี</a:t>
            </a:r>
            <a:r>
              <a:rPr lang="th-TH" strike="sngStrike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6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61A067-BAF5-4FB3-B401-7DF7F7035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35"/>
            <a:ext cx="10515600" cy="5660128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๑.๒ การรับเงินเข้ากองทุนหลักประกันสุขภาพให้รับเป็น เงินสด เช็ค ตั๋วแลกเงิน หรือธนาณัติก็ได้ และให้ออกใบเสร็จรับเงินในนามของกองทุนหลักประกันสุขภาพ ตามแบบที่สำนักงานกำหนด ให้แก่ผู้ชำระเงินทุกครั้ง เว้นแต่การรับเงินที่ได้รับการจัดสรรแต่ละปีจากกองทุนหลักประกันสุขภาพแห่งชาติ ตามที่คณะกรรมการหลักประกันสุขภาพแห่งชาติกำหนด โดยให้ใช้หลักฐานการโอนเงินผ่านทางธนาคาร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เป็นหลักฐานอ้างอิงในการบันทึกบัญชีรายรับ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๑.๓ เงินสดที่กองทุนหลักประกันสุขภาพได้รับไว้ ให้นำฝากเข้าบัญชีตาม ๑.๑ ภายในวันที่ได้รับเงิน หากไม่สามารถนำเงินดังกล่าวฝากเข้าบัญชีได้ทัน ให้พนักงานส่วนท้องถิ่นที่ผู้บริหารสูงสุดมอบหมาย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นำเงินสดจำนวนดังกล่าวเก็บรวมไว้ในซองหรือหีบห่อ ระบุเงินกองทุนหลักประกันสุขภาพ จำนวนเงิน ปิดผนึก ลงลายมือชื่อผู้รับผิดชอบ และนำฝากไว้ที่ตู้นิรภัยหรือสถานที่เก็บรักษาเงินขององค์กรปกครองส่วนท้องถิ่น แล้วให้นำฝากเข้าบัญชีในวันทำการถัดไป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๑.๔ การสมทบเงินจากองค์กรปกครองส่วนท้องถิ่น ให้ดำเนินการโดยเร็วเมื่อเริ่มต้นปีงบประมาณ กรณีมีความจำเป็น ให้สมทบได้ไม่เกินปีงบประมาณที่สำนักงานจ่ายเงินสนับสนุน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72E7E5-181B-4C57-9205-31D434E60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๒. การจ่ายเงินกองทุนหลักประกันสุขภาพ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๒.๑ การจ่ายเงินกองทุนหลักประกันสุขภาพตามข้อ ๗ วรรคหนึ่ง และวรรคสองแล้วแต่กรณี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ให้ผู้บริหารสูงสุดขององค์กรปกครองส่วนท้องถิ่น สั่งจ่ายได้ตามวัตถุประสงค์ของเงินกองทุนหลักประกันสุขภาพนั้น ๆ ทั้งนี้ ภายใต้โครงการ หรือกิจกรรม ที่คณะกรรมการกองทุน หรือคณะอนุกรรมการสนับสนุนการจัดบริการดูแลระยะยาวสำหรับผู้สูงอายุที่มีภาวะพึ่งพิงอนุมัติ แล้วแต่กรณี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 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๒.๒ วิธีการจ่ายเงินกองทุนหลักประกันสุขภาพ ให้จ่ายได้ ดังต่อไปนี้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๒.๒.๑ จ่ายเป็นเช็คขีดคร่อมหรือตั๋วแลกเงินหรือธนาณัติ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๒.๒.๒ จ่ายทางธนาคาร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๒.๒.๓ จ่ายทางอื่นตามที่คณะกรรมการกองทุนกำหนด</a:t>
            </a: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๒.๓ ให้ผู้บริหารสูงสุดขององค์กรปกครองส่วนท้องถิ่นหรือรองผู้บริหารสูงสุดที่ผู้บริหารสูงสุดมอบหมายหรือปลัดองค์กรปกครองส่วนท้องถิ่น คนใดคนหนึ่ง ลงนามร่วมกับพนักงานส่วนท้องถิ่น คนใดคนหนึ่งที่ผู้บริหารสูงสุดมอบหมายไว้จำนวนสองคน รวมเป็นผู้ลงนามสองคน เป็นผู้เบิกเงินจากบัญชีกองทุนหลักประกันสุขภาพตามโครงการหรือกิจกรรมที่ได้รับอนุมัติจากคณะกรรมการกองทุนหรือคณะอนุกรรมการสนับสนุนการจัดบริการดูแลระยะยาวสำหรับผู้สูงอายุที่มีภาวะพึ่งพิง แล้วแต่กรณี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7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2DB7DB-1C91-4D45-B674-B09411E84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1878"/>
            <a:ext cx="10515600" cy="5395085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๒.๔ การจ่ายให้ผู้มีสิทธิรับเงินที่เป็นหน่วยบริการ สถานบริการ หน่วยงานสาธารณสุข หรือหน่วย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งานอื่น ให้หัวหน้าของหน่วยบริการ สถานบริการ หน่วยงานสาธารณสุข หรือหน่วยงานอื่นนั้น เป็นผู้รับเงิน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หากไม่สามารถมารับเงินได้ด้วยตนเอง จะมอบอำนาจให้ผู้อื่นเป็นผู้รับเงินแทนก็ให้กระทำได้ ทั้งนี้ต้องมีหนังสือมอบอำนาจที่ชัดเจน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๒.๕ การจ่ายให้ผู้มีสิทธิรับเงินที่เป็นองค์กรหรือกลุ่มประชาชน ให้ผู้แทนที่ได้รับมอบหมายจากองค์กรหรือกลุ่มประชาชน ไม่น้อยกว่าสองคนขึ้นไปเป็นผู้รับเงิน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๒.๖ การจ่ายเงินกองทุนหลักประกันสุขภาพ ต้องมีหลักฐานการจ่ายเป็นใบเสร็จรับเงิน ใบสำคัญ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รับเงิน ตามแบบที่สำนักงานกำหนด หรือหลักฐานการนำเงินเข้าบัญชีเงินฝากธนาคารของผู้มีสิทธิรับเงิน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หรือหลักฐานการรับเงินอย่างอื่น ตามที่คณะกรรมการกองทุนกำหนด เก็บไว้เพื่อการตรวจสอบ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0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C06947-D232-47F7-8707-CE6CC9BF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7078"/>
            <a:ext cx="10515600" cy="60827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๓. การจัดทำบัญชีและรายงานกองทุนหลักประกันสุขภาพ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๓.๑ การบันทึกบัญชี ให้บันทึกตามรูปแบบที่สำนักงานกำหนด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๓.๒ รอบระยะเวลาบัญชีให้ถือตามปีงบประมาณ กรณีองค์กรปกครองส่วนท้องถิ่นที่เข้าร่วมดำเนินงานและบริหารจัดการระบบหลักประกันสุขภาพในระดับท้องถิ่นหรือพื้นที่ ระหว่างรอบระยะเวลาบัญชี ให้เริ่มระบบบัญชี ณ วันที่ได้รับเงินเป็นครั้งแรกจากกองทุนหลักประกันสุขภาพแห่งชาติ หรือองค์กรปกครอง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ส่วนท้องถิ่น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๓.๓ ให้องค์กรปกครองส่วนท้องถิ่นจัดทำรายงานผลการดำเนินงาน รายงานการรับเงิน การจ่ายเงิน และเงินคงเหลือด้วยระบบอิเล็กทรอนิกส์สารสนเทศหรือระบบอื่น และจัดส่งรายงานผลการดำเนินงาน รายงานการรับเงิน การจ่ายเงิน และเงินคงเหลือของกองทุนหลักประกันสุขภาพที่ผ่านความเห็นชอบ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จากคณะกรรมการกองทุนแล้ว ให้สำนักงานหลักประกันสุขภาพแห่งชาติเขต ทุกไตรมาส โดยให้จัดส่งภายในสามสิบวันนับจากวันสิ้นไตรมาส ตามรูปแบบที่สำนักงานกำหนด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ภายในเดือนธันวาคมของทุกปีให้องค์กรปกครองส่วนท้องถิ่นจัดทำรายงานผลการดำเนินงาน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รายงานการรับเงิน การจ่ายเงิน และเงินคงเหลือของกองทุนหลักประกันสุขภาพ ที่ผ่านความเห็นชอบ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จากคณะกรรมการกองทุนแล้ว เก็บไว้เพื่อการตรวจสอบ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284427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14EB18-275E-4802-ADC6-15B32632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344557"/>
            <a:ext cx="11423374" cy="62682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หมวด ๒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 algn="ctr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การกำกับติดตามเงินกองทุนหลักประกันสุขภาพ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 ๔. กรณีหน่วยบริการ สถานบริการ หน่วยงานสาธารณสุข และหน่วยงานอื่น</a:t>
            </a:r>
            <a:r>
              <a:rPr lang="th-TH" b="1" strike="sngStrike" dirty="0"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๔.๑ เมื่อได้รับเงินจากกองทุนหลักประกันสุขภาพ ให้นำไปใช้จ่ายตามวัตถุประสงค์ของกองทุนหลักประกันสุขภาพ ภายใต้โครงการ หรือกิจกรรม ที่คณะกรรมการกองทุนอนุมัติ ทั้งนี้ การรับเงิน การเก็บรักษาเงิน การจ่ายเงิน ให้เป็นไปตามระเบียบที่หน่วยงานนั้น ๆ ถือปฏิบัติ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	๔.๒ เก็บหลักฐานการจ่ายเงินจากบัญชีไว้เพื่อการตรวจสอบ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๔.๓ เมื่อเสร็จสิ้นโครงการ ให้จัดทำรายงานผลการดำเนินงาน และรายงานการจ่ายเงินตามโครงการ หรือกิจกรรมที่ได้รับอนุมัติ ส่งให้กองทุนหลักประกันสุขภาพเพื่อให้คณะกรรมการกองทุนทราบ และให้องค์กรปกครองส่วนท้องถิ่นเก็บไว้เพื่อการตรวจสอบ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๔.๔ กรณีที่มีเงินเหลือจากการดำเนินงาน ให้นำเงินที่เหลือส่งคืนกองทุนหลักประกันสุขภาพ เว้นแต่เงินสนับสนุนและส่งเสริมการจัดบริการดูแลระยะยาวด้านสาธารณสุขสำหรับผู้สูงอายุที่มีภาวะพึ่งพิง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หากดำเนินการตามโครงการและแผนการดูแลรายบุคคลแล้ว ให้ถือเป็นทรัพย์สินของหน่วยงาน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5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79375"/>
            <a:ext cx="11642725" cy="644525"/>
          </a:xfrm>
          <a:solidFill>
            <a:schemeClr val="accent2">
              <a:lumMod val="60000"/>
              <a:lumOff val="40000"/>
            </a:schemeClr>
          </a:solidFill>
        </p:spPr>
        <p:txBody>
          <a:bodyPr lIns="91436" tIns="45719" rIns="91436" bIns="45719">
            <a:normAutofit fontScale="90000"/>
          </a:bodyPr>
          <a:lstStyle/>
          <a:p>
            <a:pPr algn="ctr">
              <a:defRPr/>
            </a:pPr>
            <a:r>
              <a:rPr lang="th-TH" b="1" dirty="0">
                <a:latin typeface="TH Baijam" pitchFamily="2" charset="-34"/>
                <a:cs typeface="TH Baijam" pitchFamily="2" charset="-34"/>
              </a:rPr>
              <a:t>แนวทางการทำงานพัฒนากองทุนสุขภาพตำบลเขต </a:t>
            </a:r>
            <a:r>
              <a:rPr lang="en-US" b="1" dirty="0">
                <a:latin typeface="TH Baijam" pitchFamily="2" charset="-34"/>
                <a:cs typeface="TH Baijam" pitchFamily="2" charset="-34"/>
              </a:rPr>
              <a:t>12 </a:t>
            </a:r>
            <a:r>
              <a:rPr lang="th-TH" b="1" dirty="0">
                <a:latin typeface="TH Baijam" pitchFamily="2" charset="-34"/>
                <a:cs typeface="TH Baijam" pitchFamily="2" charset="-34"/>
              </a:rPr>
              <a:t>สงขลา ปี </a:t>
            </a:r>
            <a:r>
              <a:rPr lang="en-US" b="1" dirty="0" smtClean="0">
                <a:latin typeface="TH Baijam" pitchFamily="2" charset="-34"/>
                <a:cs typeface="TH Baijam" pitchFamily="2" charset="-34"/>
              </a:rPr>
              <a:t>62</a:t>
            </a:r>
            <a:endParaRPr lang="th-TH" b="1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7167" y="3697606"/>
            <a:ext cx="4123267" cy="213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9518" y="3606166"/>
            <a:ext cx="35771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277" y="3611880"/>
            <a:ext cx="2989548" cy="218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18" y="5431156"/>
            <a:ext cx="3577167" cy="139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304800" y="5884546"/>
            <a:ext cx="3024553" cy="7386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algn="ctr"/>
            <a:r>
              <a:rPr lang="th-TH" altLang="th-TH" sz="2100" b="1" dirty="0">
                <a:latin typeface="TH Sarabun New" pitchFamily="34" charset="-34"/>
                <a:cs typeface="TH Sarabun New" pitchFamily="34" charset="-34"/>
              </a:rPr>
              <a:t>ระบบโปรแกรม-เอกสารเดิมส่งผลต่อการทำงานกองทุนและการติดตาม</a:t>
            </a:r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3577167" y="5909310"/>
            <a:ext cx="4123267" cy="7386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/>
            <a:r>
              <a:rPr lang="th-TH" altLang="th-TH" sz="2100" b="1" dirty="0">
                <a:latin typeface="TH Sarabun New" pitchFamily="34" charset="-34"/>
                <a:cs typeface="TH Sarabun New" pitchFamily="34" charset="-34"/>
              </a:rPr>
              <a:t>ระบบโปรแกรมบริหารกองทุนสุขภาพตำบลภาคใต้ </a:t>
            </a:r>
            <a:r>
              <a:rPr lang="en-US" altLang="th-TH" sz="2100" b="1" dirty="0">
                <a:latin typeface="TH Sarabun New" pitchFamily="34" charset="-34"/>
                <a:cs typeface="TH Sarabun New" pitchFamily="34" charset="-34"/>
              </a:rPr>
              <a:t>www.localfund.happynetwork.org</a:t>
            </a:r>
            <a:endParaRPr lang="th-TH" altLang="th-TH" sz="21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344558" y="3756284"/>
            <a:ext cx="542128" cy="92332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lIns="91436" tIns="45719" rIns="91436" bIns="45719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endParaRPr lang="th-TH" sz="54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832" y="798196"/>
            <a:ext cx="2975220" cy="222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rrow: Right 11">
            <a:extLst>
              <a:ext uri="{FF2B5EF4-FFF2-40B4-BE49-F238E27FC236}"/>
            </a:extLst>
          </p:cNvPr>
          <p:cNvSpPr/>
          <p:nvPr/>
        </p:nvSpPr>
        <p:spPr>
          <a:xfrm>
            <a:off x="2916768" y="4383406"/>
            <a:ext cx="446617" cy="7143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>
              <a:defRPr/>
            </a:pPr>
            <a:endParaRPr lang="th-TH" sz="1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312787" y="875814"/>
            <a:ext cx="535716" cy="923328"/>
          </a:xfrm>
          <a:prstGeom prst="rect">
            <a:avLst/>
          </a:prstGeom>
          <a:solidFill>
            <a:srgbClr val="FFFF00"/>
          </a:solidFill>
        </p:spPr>
        <p:txBody>
          <a:bodyPr wrap="none" lIns="91436" tIns="45719" rIns="91436" bIns="45719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3325" name="TextBox 13"/>
          <p:cNvSpPr txBox="1">
            <a:spLocks noChangeArrowheads="1"/>
          </p:cNvSpPr>
          <p:nvPr/>
        </p:nvSpPr>
        <p:spPr bwMode="auto">
          <a:xfrm>
            <a:off x="298288" y="3061970"/>
            <a:ext cx="2770717" cy="4154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/>
            <a:r>
              <a:rPr lang="th-TH" altLang="th-TH" sz="2100" b="1" dirty="0">
                <a:latin typeface="TH Sarabun New" pitchFamily="34" charset="-34"/>
                <a:cs typeface="TH Sarabun New" pitchFamily="34" charset="-34"/>
              </a:rPr>
              <a:t>ระบบพี่เลี้ยงประจำกองทุนตำบล</a:t>
            </a:r>
          </a:p>
        </p:txBody>
      </p:sp>
      <p:pic>
        <p:nvPicPr>
          <p:cNvPr id="13326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0700" y="914401"/>
            <a:ext cx="2575984" cy="193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7" name="TextBox 16"/>
          <p:cNvSpPr txBox="1">
            <a:spLocks noChangeArrowheads="1"/>
          </p:cNvSpPr>
          <p:nvPr/>
        </p:nvSpPr>
        <p:spPr bwMode="auto">
          <a:xfrm>
            <a:off x="6665385" y="3009900"/>
            <a:ext cx="5321300" cy="4154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/>
            <a:r>
              <a:rPr lang="th-TH" altLang="th-TH" sz="2100" b="1" dirty="0" smtClean="0">
                <a:latin typeface="TH Sarabun New" pitchFamily="34" charset="-34"/>
                <a:cs typeface="TH Sarabun New" pitchFamily="34" charset="-34"/>
              </a:rPr>
              <a:t>ให้</a:t>
            </a:r>
            <a:r>
              <a:rPr lang="th-TH" altLang="th-TH" sz="2100" b="1" dirty="0">
                <a:latin typeface="TH Sarabun New" pitchFamily="34" charset="-34"/>
                <a:cs typeface="TH Sarabun New" pitchFamily="34" charset="-34"/>
              </a:rPr>
              <a:t>คำปรึกษา</a:t>
            </a:r>
            <a:r>
              <a:rPr lang="th-TH" altLang="th-TH" sz="2100" b="1" dirty="0" smtClean="0">
                <a:latin typeface="TH Sarabun New" pitchFamily="34" charset="-34"/>
                <a:cs typeface="TH Sarabun New" pitchFamily="34" charset="-34"/>
              </a:rPr>
              <a:t>กองทุน ช่วยทำแผนสุขภาพ ปรับโครงการ</a:t>
            </a:r>
            <a:endParaRPr lang="th-TH" altLang="th-TH" sz="21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3328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65384" y="817246"/>
            <a:ext cx="2571749" cy="213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TextBox 19"/>
          <p:cNvSpPr txBox="1">
            <a:spLocks noChangeArrowheads="1"/>
          </p:cNvSpPr>
          <p:nvPr/>
        </p:nvSpPr>
        <p:spPr bwMode="auto">
          <a:xfrm>
            <a:off x="8409518" y="4981576"/>
            <a:ext cx="3577167" cy="4154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/>
            <a:r>
              <a:rPr lang="th-TH" altLang="th-TH" sz="2100" b="1" dirty="0">
                <a:latin typeface="TH Sarabun New" pitchFamily="34" charset="-34"/>
                <a:cs typeface="TH Sarabun New" pitchFamily="34" charset="-34"/>
              </a:rPr>
              <a:t>กองทุนสุขภาพตำบล บริหารผ่านเว็บไซต์</a:t>
            </a:r>
          </a:p>
        </p:txBody>
      </p:sp>
      <p:pic>
        <p:nvPicPr>
          <p:cNvPr id="13330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21894" y="784275"/>
            <a:ext cx="3306233" cy="209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1" name="TextBox 21"/>
          <p:cNvSpPr txBox="1">
            <a:spLocks noChangeArrowheads="1"/>
          </p:cNvSpPr>
          <p:nvPr/>
        </p:nvSpPr>
        <p:spPr bwMode="auto">
          <a:xfrm>
            <a:off x="3217171" y="3077991"/>
            <a:ext cx="3342216" cy="4154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/>
            <a:r>
              <a:rPr lang="en-US" altLang="th-TH" sz="2100" b="1" dirty="0">
                <a:latin typeface="TH Sarabun New" pitchFamily="34" charset="-34"/>
                <a:cs typeface="TH Sarabun New" pitchFamily="34" charset="-34"/>
              </a:rPr>
              <a:t>TOR </a:t>
            </a:r>
            <a:r>
              <a:rPr lang="th-TH" altLang="th-TH" sz="2100" b="1" dirty="0">
                <a:latin typeface="TH Sarabun New" pitchFamily="34" charset="-34"/>
                <a:cs typeface="TH Sarabun New" pitchFamily="34" charset="-34"/>
              </a:rPr>
              <a:t>พี่</a:t>
            </a:r>
            <a:r>
              <a:rPr lang="th-TH" altLang="th-TH" sz="2100" b="1" dirty="0" smtClean="0">
                <a:latin typeface="TH Sarabun New" pitchFamily="34" charset="-34"/>
                <a:cs typeface="TH Sarabun New" pitchFamily="34" charset="-34"/>
              </a:rPr>
              <a:t>เลี้ยงสนับสนุนกองทุน</a:t>
            </a:r>
            <a:r>
              <a:rPr lang="th-TH" altLang="th-TH" sz="2100" b="1" dirty="0">
                <a:latin typeface="TH Sarabun New" pitchFamily="34" charset="-34"/>
                <a:cs typeface="TH Sarabun New" pitchFamily="34" charset="-34"/>
              </a:rPr>
              <a:t>ตำบล</a:t>
            </a:r>
          </a:p>
        </p:txBody>
      </p:sp>
      <p:sp>
        <p:nvSpPr>
          <p:cNvPr id="23" name="Arrow: Right 22">
            <a:extLst>
              <a:ext uri="{FF2B5EF4-FFF2-40B4-BE49-F238E27FC236}"/>
            </a:extLst>
          </p:cNvPr>
          <p:cNvSpPr/>
          <p:nvPr/>
        </p:nvSpPr>
        <p:spPr>
          <a:xfrm>
            <a:off x="7877420" y="4480853"/>
            <a:ext cx="448733" cy="71437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>
              <a:defRPr/>
            </a:pPr>
            <a:endParaRPr lang="th-TH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39ED79-7D62-4858-8AC5-B2F77E9C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37322"/>
            <a:ext cx="10638183" cy="62285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๕. กรณีองค์กรหรือกลุ่มประชาชน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๕.๑ เมื่อได้รับเงินกองทุนหลักประกันสุขภาพ ให้นำไปใช้จ่ายตามวัตถุประสงค์ของกองทุนลักประกันสุขภาพ ภายใต้โครงการ หรือกิจกรรมที่คณะกรรมการกองทุนอนุมัติ เว้นแต่รายการค่าใช้จ่าย ดังต่อไปนี้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ให้จ่ายตามหลักเกณฑ์ ดังนี้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๕.๑.๑ ค่าใช้จ่ายสำหรับบุคคลที่ดำเนินงานตามโครงการ หรือกิจกรรมที่ได้รับอนุมัติจากคณะกรรมการกองทุน ให้เบิกจ่ายในอัตราเทียบเคียงตามระเบียบขององค์กรปกครองส่วนท้องถิ่นโดยอนุโลม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๕.๑.๒ ค่าใช้จ่ายในการเดินทางสำหรับบุคคลที่ดำเนินงานตามโครงการ หรือกิจกรรม ที่ได้รับอนุมัติจากคณะกรรมการกองทุน ให้เบิกจ่ายในอัตราเทียบเคียงตามระเบียบขององค์กรปกครองส่วนท้องถิ่น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โดยอนุโลม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๕.๒ การจัดซื้อจัดจ้างตามโครงการ หรือกิจกรรม ให้ถือราคากลางตามระเบียบของทางราชการ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หรือราคาตลาดโดยทั่วไปในขณะที่จัดซื้อจัดจ้าง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๕.๓ การจัดหาครุภัณฑ์ ให้แนบเอกสารใบเสร็จรับเงินหรือใบสำคัญรับเงินไว้กับรายงานการจ่ายเงินดังกล่าวด้วย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๕.๔ เมื่อเสร็จสิ้นโครงการ ให้จัดทำรายงานผลการดำเนินงาน และรายงานการจ่ายเงินตามโครงการ หรือกิจกรรมที่ได้รับอนุมัติ ส่งให้กองทุนหลักประกันสุขภาพเพื่อให้คณะกรรมการกองทุนทราบ และให้องค์กรปกครองส่วนท้องถิ่นเก็บไว้เพื่อการตรวจสอบ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๕.๕ กรณีที่มีเงินเหลือจากการดำเนินงาน ให้นำเงินที่เหลือส่งคืนกองทุนหลักประกันสุขภาพ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3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ค่าตอบแทนที่ปรึกษา กรรมการ อนุและคณะทำงาน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118403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2C0625-D913-4414-8FDE-9B2B1E7AA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800"/>
            <a:ext cx="10515600" cy="5872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H Baijam" panose="02000506000000020004" pitchFamily="2" charset="-34"/>
                <a:cs typeface="TH Baijam" panose="02000506000000020004" pitchFamily="2" charset="-34"/>
              </a:rPr>
              <a:t> </a:t>
            </a: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หมวด ๓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ค่าตอบแทนการประชุม ค่าใช้จ่ายในการเดินทาง และค่าใช้จ่ายอื่นในการปฏิบัติหน้าที่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en-US" b="1" dirty="0">
                <a:latin typeface="TH Baijam" panose="02000506000000020004" pitchFamily="2" charset="-34"/>
                <a:cs typeface="TH Baijam" panose="02000506000000020004" pitchFamily="2" charset="-34"/>
              </a:rPr>
              <a:t> 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๖. เงินกองทุนหลักประกันสุขภาพให้จ่ายเป็นค่าตอบแทนของกรรมการ ที่ปรึกษา อนุกรรมการ คณะทำงาน และบุคคลภายนอกที่ได้รับเชิญมาประชุม ดังต่อไปนี้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๖.๑ ค่าตอบแทนในการประชุมสำหรับกรรมการหรือที่ปรึกษา ไม่เกินครั้งละ ๔๐๐ บาทต่อคน เดือนหนึ่งไม่เกิน ๘๐๐ บาท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๖.๒ ค่าตอบแทนในการประชุมสำหรับอนุกรรมการ ไม่เกินครั้งละ ๓๐๐ บาทต่อคน เดือนหนึ่งไม่เกิน ๖๐๐ บาท  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๖.๓ ค่าตอบแทนในการประชุมสำหรับคณะทำงาน ไม่เกินครั้งละ ๒๐๐ บาทต่อคน เดือนหนึ่งไม่เกิน ๔๐๐ บาท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๖.๔ ค่าตอบแทนในการประชุมสำหรับบุคคลภายนอกซึ่งเข้าร่วมประชุมคณะกรรมการกองทุน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หรือคณะอนุกรรมการ หรือคณะทำงาน ให้เบิกจ่ายค่าตอบแทนได้เท่ากับกรรมการ หรืออนุกรรมการ </a:t>
            </a:r>
            <a:b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dirty="0">
                <a:latin typeface="TH Baijam" panose="02000506000000020004" pitchFamily="2" charset="-34"/>
                <a:cs typeface="TH Baijam" panose="02000506000000020004" pitchFamily="2" charset="-34"/>
              </a:rPr>
              <a:t>หรือคณะทำงาน แล้วแต่กรณี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2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B28BA3-9E66-4F2D-B28B-E48C6DB5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0175"/>
            <a:ext cx="10515600" cy="4267200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๗. เงินกองทุนหลักประกันสุขภาพให้จ่ายเป็นค่าตอบแทนสำหรับเจ้าหน้าที่หรือลูกจ้างขององค์กร</a:t>
            </a:r>
            <a:r>
              <a:rPr lang="th-TH" b="1" dirty="0" smtClean="0">
                <a:latin typeface="TH Baijam" panose="02000506000000020004" pitchFamily="2" charset="-34"/>
                <a:cs typeface="TH Baijam" panose="02000506000000020004" pitchFamily="2" charset="-34"/>
              </a:rPr>
              <a:t>ปกครองส่วน</a:t>
            </a: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ท้องถิ่นที่รับการแต่งตั้งให้ปฏิบัติหน้าที่เกี่ยวกับการดำเนินงานและบริหารจัดการกองทุนหลักประกันสุขภาพที่เข้าประชุมคณะกรรมการ หรือคณะอนุกรรมการ หรือคณะทำงาน ให้เบิกจ่ายในอัตราเท่ากับกรรมการ หรืออนุกรรมการ หรือคณะทำงาน แล้วแต่กรณี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marL="0" indent="0">
              <a:buNone/>
            </a:pPr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๘. เงินกองทุนหลักประกันสุขภาพให้จ่ายเป็นค่าใช้จ่ายในการเดินทางของกรรมการ ที่ปรึกษา อนุกรรมการ คณะทำงาน และเจ้าหน้าที่หรือลูกจ้างขององค์กรปกครองส่วนท้องถิ่นที่รับการแต่งตั้งให้ปฏิบัติหน้าที่เกี่ยวกับการดำเนินงานและบริหารจัดการกองทุนหลักประกันสุขภาพ ให้เบิกจ่ายได้ในอัตราไม่เกินระเบียบของทางราชการโดยอนุโลม ทั้งนี้ โดยการอนุมัติของประธานกรรมการ</a:t>
            </a:r>
            <a:endParaRPr lang="en-US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endParaRPr lang="th-TH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288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1599" y="2606040"/>
            <a:ext cx="3833091" cy="128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7226" tIns="58613" rIns="117226" bIns="58613" anchor="ctr"/>
          <a:lstStyle/>
          <a:p>
            <a:pPr algn="ctr">
              <a:defRPr/>
            </a:pPr>
            <a:r>
              <a:rPr lang="th-TH" b="1" dirty="0" smtClean="0">
                <a:latin typeface="TH Baijam" pitchFamily="2" charset="-34"/>
                <a:cs typeface="TH Baijam" pitchFamily="2" charset="-34"/>
              </a:rPr>
              <a:t>คณะทำงาน</a:t>
            </a:r>
            <a:r>
              <a:rPr lang="th-TH" b="1" dirty="0">
                <a:latin typeface="TH Baijam" pitchFamily="2" charset="-34"/>
                <a:cs typeface="TH Baijam" pitchFamily="2" charset="-34"/>
              </a:rPr>
              <a:t>พัฒนาคุณภาพชีวิต</a:t>
            </a:r>
            <a:endParaRPr lang="en-US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64000" y="2606040"/>
            <a:ext cx="3962400" cy="128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17226" tIns="58613" rIns="117226" bIns="58613" anchor="ctr"/>
          <a:lstStyle/>
          <a:p>
            <a:pPr algn="ctr"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พัฒนาศักยภาพแกนนำอาสาสมัครอาชีวะอนามัยแรงงานอย่างน้อย </a:t>
            </a:r>
            <a:r>
              <a:rPr lang="en-US" sz="2100" b="1" dirty="0">
                <a:latin typeface="TH Baijam" pitchFamily="2" charset="-34"/>
                <a:cs typeface="TH Baijam" pitchFamily="2" charset="-34"/>
              </a:rPr>
              <a:t>5 </a:t>
            </a:r>
            <a:r>
              <a:rPr lang="th-TH" sz="2100" b="1" dirty="0">
                <a:latin typeface="TH Baijam" pitchFamily="2" charset="-34"/>
                <a:cs typeface="TH Baijam" pitchFamily="2" charset="-34"/>
              </a:rPr>
              <a:t>คน/พื้นที่</a:t>
            </a:r>
            <a:endParaRPr lang="en-US" sz="2100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128000" y="2606040"/>
            <a:ext cx="3556000" cy="12801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7226" tIns="58613" rIns="117226" bIns="58613" anchor="ctr"/>
          <a:lstStyle/>
          <a:p>
            <a:pPr algn="ctr"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ปฏิบัติการพัฒนาคุณภาพชีวิตแรงงานนอกระบบผ่านกองทุนสุขภาพตำบลพื้นที่นำร่อง</a:t>
            </a:r>
            <a:endParaRPr lang="en-US" sz="2100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203200" y="320040"/>
            <a:ext cx="11684000" cy="17803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17226" tIns="58613" rIns="117226" bIns="58613">
            <a:spAutoFit/>
          </a:bodyPr>
          <a:lstStyle/>
          <a:p>
            <a:pPr algn="ctr"/>
            <a:endParaRPr lang="en-US" sz="3600" b="1" dirty="0">
              <a:latin typeface="TH Baijam" pitchFamily="2" charset="-34"/>
              <a:cs typeface="TH Baijam" pitchFamily="2" charset="-34"/>
            </a:endParaRPr>
          </a:p>
          <a:p>
            <a:pPr algn="ctr"/>
            <a:r>
              <a:rPr lang="th-TH" sz="3600" b="1" dirty="0">
                <a:latin typeface="TH Baijam" pitchFamily="2" charset="-34"/>
                <a:cs typeface="TH Baijam" pitchFamily="2" charset="-34"/>
              </a:rPr>
              <a:t>แผนงานพัฒนาคุณภาพชีวิตแรงงานนอกระบบ เขต </a:t>
            </a:r>
            <a:r>
              <a:rPr lang="en-US" sz="3600" b="1" dirty="0">
                <a:latin typeface="TH Baijam" pitchFamily="2" charset="-34"/>
                <a:cs typeface="TH Baijam" pitchFamily="2" charset="-34"/>
              </a:rPr>
              <a:t>12</a:t>
            </a:r>
            <a:r>
              <a:rPr lang="th-TH" sz="3600" b="1" dirty="0">
                <a:latin typeface="TH Baijam" pitchFamily="2" charset="-34"/>
                <a:cs typeface="TH Baijam" pitchFamily="2" charset="-34"/>
              </a:rPr>
              <a:t> สงขลา</a:t>
            </a:r>
            <a:endParaRPr lang="en-US" sz="3600" b="1" dirty="0">
              <a:latin typeface="TH Baijam" pitchFamily="2" charset="-34"/>
              <a:cs typeface="TH Baijam" pitchFamily="2" charset="-34"/>
            </a:endParaRPr>
          </a:p>
          <a:p>
            <a:pPr algn="ctr"/>
            <a:endParaRPr lang="en-US" sz="3600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508000" y="4069080"/>
            <a:ext cx="2844800" cy="98014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17226" tIns="58613" rIns="117226" bIns="58613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 กลไกเขต</a:t>
            </a:r>
          </a:p>
          <a:p>
            <a:pPr>
              <a:buFont typeface="Courier New" pitchFamily="49" charset="0"/>
              <a:buChar char="o"/>
            </a:pPr>
            <a:r>
              <a:rPr lang="th-TH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 กลไก พชอ.</a:t>
            </a:r>
            <a:endParaRPr lang="en-US">
              <a:solidFill>
                <a:srgbClr val="FF0000"/>
              </a:solidFill>
              <a:latin typeface="TH Baijam" pitchFamily="2" charset="-34"/>
              <a:cs typeface="TH Baijam" pitchFamily="2" charset="-3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97579" y="4296622"/>
            <a:ext cx="822960" cy="21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678026" y="4373774"/>
            <a:ext cx="977266" cy="21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0"/>
          <p:cNvSpPr txBox="1">
            <a:spLocks noChangeArrowheads="1"/>
          </p:cNvSpPr>
          <p:nvPr/>
        </p:nvSpPr>
        <p:spPr bwMode="auto">
          <a:xfrm>
            <a:off x="4248728" y="4024997"/>
            <a:ext cx="3251200" cy="270369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17226" tIns="58613" rIns="117226" bIns="58613">
            <a:spAutoFit/>
          </a:bodyPr>
          <a:lstStyle/>
          <a:p>
            <a:pPr marL="439598" indent="-439598"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เวทีพัฒนาศักยภาพแกนนำ อส.อช.</a:t>
            </a:r>
          </a:p>
          <a:p>
            <a:pPr marL="439598" indent="-439598"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แกนนำ อส.อช.พัฒนาโครงการด้านแรงงานนอกระบบเพื่อรับเงินกองทุน</a:t>
            </a:r>
            <a:endParaRPr lang="en-US" b="1" dirty="0">
              <a:solidFill>
                <a:srgbClr val="FF0000"/>
              </a:solidFill>
              <a:latin typeface="TH Baijam" pitchFamily="2" charset="-34"/>
              <a:cs typeface="TH Baijam" pitchFamily="2" charset="-3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7843626" y="4373774"/>
            <a:ext cx="977266" cy="21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TextBox 14"/>
          <p:cNvSpPr txBox="1">
            <a:spLocks noChangeArrowheads="1"/>
          </p:cNvSpPr>
          <p:nvPr/>
        </p:nvSpPr>
        <p:spPr bwMode="auto">
          <a:xfrm>
            <a:off x="8432800" y="4069080"/>
            <a:ext cx="3251200" cy="22728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17226" tIns="58613" rIns="117226" bIns="58613">
            <a:spAutoFit/>
          </a:bodyPr>
          <a:lstStyle/>
          <a:p>
            <a:pPr marL="439598" indent="-439598">
              <a:buFont typeface="Courier New" pitchFamily="49" charset="0"/>
              <a:buChar char="o"/>
            </a:pPr>
            <a:r>
              <a:rPr lang="th-TH" dirty="0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กองทุนสุขภาพนำร่องมีแผนงานและโครงการพัฒนาคุณภาพชีวิต จำนวน </a:t>
            </a:r>
            <a:r>
              <a:rPr lang="en-US" dirty="0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14 </a:t>
            </a:r>
            <a:r>
              <a:rPr lang="th-TH" dirty="0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แห่ง</a:t>
            </a:r>
          </a:p>
          <a:p>
            <a:pPr marL="439598" indent="-439598">
              <a:buFont typeface="Courier New" pitchFamily="49" charset="0"/>
              <a:buChar char="o"/>
            </a:pPr>
            <a:r>
              <a:rPr lang="th-TH" dirty="0">
                <a:solidFill>
                  <a:srgbClr val="FF0000"/>
                </a:solidFill>
                <a:latin typeface="TH Baijam" pitchFamily="2" charset="-34"/>
                <a:cs typeface="TH Baijam" pitchFamily="2" charset="-34"/>
              </a:rPr>
              <a:t>ถอดบทเรียน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5710" y="-76984"/>
            <a:ext cx="12598401" cy="693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073"/>
            <a:ext cx="12192000" cy="674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081163" cy="686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3564</Words>
  <Application>Microsoft Office PowerPoint</Application>
  <PresentationFormat>Custom</PresentationFormat>
  <Paragraphs>397</Paragraphs>
  <Slides>75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ประกาศคณะกรรมการหลักประกันสุขภาพแห่งชาติ เรื่อง หลักเกณฑ์เพื่อสนับสนุนให้องค์กรปกครองส่วนท้องถิ่น ดำเนินงานและบริหารจัดการระบบหลักประกันสุขภาพในระดับท้องถิ่นหรือพื้นที่  พ.ศ.2561</vt:lpstr>
      <vt:lpstr>Slide 2</vt:lpstr>
      <vt:lpstr>ภาพรวมกองทุนฯสุขภาพที่ท้องถิ่นบริหาร</vt:lpstr>
      <vt:lpstr>กลไกร่วมระหว่างสปสช.กับกลไกทางสุขภาพ</vt:lpstr>
      <vt:lpstr>Slide 5</vt:lpstr>
      <vt:lpstr>ปัจจัยเอื้อและอุปสรรค</vt:lpstr>
      <vt:lpstr>แนวทางการทำงานพัฒนากองทุนสุขภาพตำบลเขต 12 สงขลา ปี 62</vt:lpstr>
      <vt:lpstr>Slide 8</vt:lpstr>
      <vt:lpstr>Slide 9</vt:lpstr>
      <vt:lpstr>Slide 10</vt:lpstr>
      <vt:lpstr>Slide 11</vt:lpstr>
      <vt:lpstr>นิยามสำคัญ ข้อ ๔</vt:lpstr>
      <vt:lpstr>กระบวนการทำแผนสุขภาพตำบล</vt:lpstr>
      <vt:lpstr>ตัวชี้วัดการดำเนินงานของกองทุนฯที่เข้มแข็ง</vt:lpstr>
      <vt:lpstr>แนวคิดทำแผนงาน/โครงการ</vt:lpstr>
      <vt:lpstr>สถานการณ์ระบบสุขภาพชุมชน-การระดมความเห็นจากชุมชน</vt:lpstr>
      <vt:lpstr>Module แผนสุขภาพตำบล</vt:lpstr>
      <vt:lpstr>Slide 18</vt:lpstr>
      <vt:lpstr>Slide 19</vt:lpstr>
      <vt:lpstr>นิยามสำคัญ ข้อ ๔(ต่อ)</vt:lpstr>
      <vt:lpstr>Slide 21</vt:lpstr>
      <vt:lpstr>คุณสมบัติของ อปท.ที่จะเข้าร่วม</vt:lpstr>
      <vt:lpstr>Slide 23</vt:lpstr>
      <vt:lpstr>Slide 24</vt:lpstr>
      <vt:lpstr>Slide 25</vt:lpstr>
      <vt:lpstr>ร่างประกาศข้อ 10 หลักเกณฑ์การบริหารกองทุนฯ พ.ศ.2561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 ชุดสิทธิประโยชน์เพื่อรับการสนับสนุนเงินจากกองทุนสุขภาพตำบล : กลุ่มประชาชนทั่วไปที่มีความเสี่ยง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ร่างแนวทางสนับสนุนโครงการผ่านกองทุนหลักประกันสุขภาพ 61</vt:lpstr>
      <vt:lpstr>หลักเกณฑ์พิจารณาโครงการ</vt:lpstr>
      <vt:lpstr>ความเข้าใจคลาดเคลื่อนของ คณะกรรมการและ อปท.</vt:lpstr>
      <vt:lpstr>ความเข้าใจถูกต้องและคลาดเคลื่อนของ คณะกรรมการและ อปท.</vt:lpstr>
      <vt:lpstr>ความเข้าใจถูกต้องและคลาดเคลื่อนของ คณะกรรมการและ อปท.</vt:lpstr>
      <vt:lpstr>ค่าใช้จ่ายตามกิจกรรม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เอกสารหมายเลข ๑ แนบท้ายประกาศคณะกรรมการหลักประกันสุขภาพแห่งชาติ เรื่อง หลักเกณฑ์เพื่อสนับสนุนให้องค์กรปกครองส่วนท้องถิ่นดำเนินงานและบริหารจัดการระบบหลักประกันสุขภาพในระดับท้องถิ่นหรือพื้นที่ พ.ศ. ….  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rosinee wangmad</dc:creator>
  <cp:lastModifiedBy>Ple</cp:lastModifiedBy>
  <cp:revision>140</cp:revision>
  <dcterms:created xsi:type="dcterms:W3CDTF">2018-08-27T12:04:11Z</dcterms:created>
  <dcterms:modified xsi:type="dcterms:W3CDTF">2018-11-28T07:49:18Z</dcterms:modified>
</cp:coreProperties>
</file>