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96" r:id="rId4"/>
    <p:sldMasterId id="2147483706" r:id="rId5"/>
    <p:sldMasterId id="2147483718" r:id="rId6"/>
    <p:sldMasterId id="2147483730" r:id="rId7"/>
  </p:sldMasterIdLst>
  <p:notesMasterIdLst>
    <p:notesMasterId r:id="rId55"/>
  </p:notesMasterIdLst>
  <p:sldIdLst>
    <p:sldId id="266" r:id="rId8"/>
    <p:sldId id="320" r:id="rId9"/>
    <p:sldId id="293" r:id="rId10"/>
    <p:sldId id="256" r:id="rId11"/>
    <p:sldId id="294" r:id="rId12"/>
    <p:sldId id="297" r:id="rId13"/>
    <p:sldId id="693" r:id="rId14"/>
    <p:sldId id="695" r:id="rId15"/>
    <p:sldId id="697" r:id="rId16"/>
    <p:sldId id="696" r:id="rId17"/>
    <p:sldId id="698" r:id="rId18"/>
    <p:sldId id="700" r:id="rId19"/>
    <p:sldId id="699" r:id="rId20"/>
    <p:sldId id="701" r:id="rId21"/>
    <p:sldId id="702" r:id="rId22"/>
    <p:sldId id="703" r:id="rId23"/>
    <p:sldId id="638" r:id="rId24"/>
    <p:sldId id="439" r:id="rId25"/>
    <p:sldId id="645" r:id="rId26"/>
    <p:sldId id="646" r:id="rId27"/>
    <p:sldId id="600" r:id="rId28"/>
    <p:sldId id="598" r:id="rId29"/>
    <p:sldId id="329" r:id="rId30"/>
    <p:sldId id="704" r:id="rId31"/>
    <p:sldId id="592" r:id="rId32"/>
    <p:sldId id="601" r:id="rId33"/>
    <p:sldId id="275" r:id="rId34"/>
    <p:sldId id="602" r:id="rId35"/>
    <p:sldId id="603" r:id="rId36"/>
    <p:sldId id="712" r:id="rId37"/>
    <p:sldId id="714" r:id="rId38"/>
    <p:sldId id="713" r:id="rId39"/>
    <p:sldId id="604" r:id="rId40"/>
    <p:sldId id="605" r:id="rId41"/>
    <p:sldId id="606" r:id="rId42"/>
    <p:sldId id="706" r:id="rId43"/>
    <p:sldId id="710" r:id="rId44"/>
    <p:sldId id="330" r:id="rId45"/>
    <p:sldId id="331" r:id="rId46"/>
    <p:sldId id="332" r:id="rId47"/>
    <p:sldId id="339" r:id="rId48"/>
    <p:sldId id="341" r:id="rId49"/>
    <p:sldId id="594" r:id="rId50"/>
    <p:sldId id="680" r:id="rId51"/>
    <p:sldId id="271" r:id="rId52"/>
    <p:sldId id="692" r:id="rId53"/>
    <p:sldId id="632" r:id="rId54"/>
  </p:sldIdLst>
  <p:sldSz cx="12192000" cy="6858000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libri Light" panose="020F0302020204030204" pitchFamily="34" charset="0"/>
      <p:regular r:id="rId60"/>
      <p:italic r:id="rId61"/>
    </p:embeddedFont>
    <p:embeddedFont>
      <p:font typeface="FreesiaUPC" panose="020B0604020202020204" pitchFamily="34" charset="-34"/>
      <p:regular r:id="rId62"/>
      <p:bold r:id="rId63"/>
      <p:italic r:id="rId64"/>
      <p:boldItalic r:id="rId65"/>
    </p:embeddedFont>
    <p:embeddedFont>
      <p:font typeface="Gill Sans MT" panose="020B0502020104020203" pitchFamily="34" charset="0"/>
      <p:regular r:id="rId66"/>
      <p:bold r:id="rId67"/>
      <p:italic r:id="rId68"/>
      <p:boldItalic r:id="rId69"/>
    </p:embeddedFont>
    <p:embeddedFont>
      <p:font typeface="IrisUPC" panose="020B0604020202020204" pitchFamily="34" charset="-34"/>
      <p:regular r:id="rId70"/>
      <p:bold r:id="rId71"/>
      <p:italic r:id="rId72"/>
      <p:boldItalic r:id="rId73"/>
    </p:embeddedFont>
    <p:embeddedFont>
      <p:font typeface="Segoe UI" panose="020B0502040204020203" pitchFamily="34" charset="0"/>
      <p:regular r:id="rId74"/>
      <p:bold r:id="rId75"/>
      <p:italic r:id="rId76"/>
      <p:boldItalic r:id="rId77"/>
    </p:embeddedFont>
    <p:embeddedFont>
      <p:font typeface="Segoe UI Light" panose="020B0502040204020203" pitchFamily="34" charset="0"/>
      <p:regular r:id="rId78"/>
      <p:italic r:id="rId79"/>
    </p:embeddedFont>
    <p:embeddedFont>
      <p:font typeface="Tahoma" panose="020B0604030504040204" pitchFamily="34" charset="0"/>
      <p:regular r:id="rId80"/>
      <p:bold r:id="rId81"/>
    </p:embeddedFont>
    <p:embeddedFont>
      <p:font typeface="TH Charm of AU" panose="020B0500040200020003" pitchFamily="34" charset="-34"/>
      <p:regular r:id="rId82"/>
    </p:embeddedFont>
    <p:embeddedFont>
      <p:font typeface="TH SarabunPSK" panose="020B0500040200020003" pitchFamily="34" charset="-34"/>
      <p:regular r:id="rId83"/>
      <p:bold r:id="rId84"/>
      <p:italic r:id="rId85"/>
      <p:boldItalic r:id="rId86"/>
    </p:embeddedFont>
    <p:embeddedFont>
      <p:font typeface="Tw Cen MT" panose="020B0602020104020603" pitchFamily="34" charset="0"/>
      <p:regular r:id="rId87"/>
      <p:bold r:id="rId88"/>
      <p:italic r:id="rId89"/>
      <p:boldItalic r:id="rId90"/>
    </p:embeddedFont>
    <p:embeddedFont>
      <p:font typeface="Verdana" panose="020B0604030504040204" pitchFamily="34" charset="0"/>
      <p:regular r:id="rId91"/>
      <p:bold r:id="rId92"/>
      <p:italic r:id="rId93"/>
      <p:boldItalic r:id="rId94"/>
    </p:embeddedFont>
    <p:embeddedFont>
      <p:font typeface="Wingdings 2" panose="05020102010507070707" pitchFamily="18" charset="2"/>
      <p:regular r:id="rId9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84" Type="http://schemas.openxmlformats.org/officeDocument/2006/relationships/font" Target="fonts/font29.fntdata"/><Relationship Id="rId89" Type="http://schemas.openxmlformats.org/officeDocument/2006/relationships/font" Target="fonts/font34.fntdata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font" Target="fonts/font3.fntdata"/><Relationship Id="rId74" Type="http://schemas.openxmlformats.org/officeDocument/2006/relationships/font" Target="fonts/font19.fntdata"/><Relationship Id="rId79" Type="http://schemas.openxmlformats.org/officeDocument/2006/relationships/font" Target="fonts/font24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35.fntdata"/><Relationship Id="rId95" Type="http://schemas.openxmlformats.org/officeDocument/2006/relationships/font" Target="fonts/font40.fntdata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0" Type="http://schemas.openxmlformats.org/officeDocument/2006/relationships/font" Target="fonts/font25.fntdata"/><Relationship Id="rId85" Type="http://schemas.openxmlformats.org/officeDocument/2006/relationships/font" Target="fonts/font3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83" Type="http://schemas.openxmlformats.org/officeDocument/2006/relationships/font" Target="fonts/font28.fntdata"/><Relationship Id="rId88" Type="http://schemas.openxmlformats.org/officeDocument/2006/relationships/font" Target="fonts/font33.fntdata"/><Relationship Id="rId91" Type="http://schemas.openxmlformats.org/officeDocument/2006/relationships/font" Target="fonts/font36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font" Target="fonts/font2.fntdata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font" Target="fonts/font23.fntdata"/><Relationship Id="rId81" Type="http://schemas.openxmlformats.org/officeDocument/2006/relationships/font" Target="fonts/font26.fntdata"/><Relationship Id="rId86" Type="http://schemas.openxmlformats.org/officeDocument/2006/relationships/font" Target="fonts/font31.fntdata"/><Relationship Id="rId94" Type="http://schemas.openxmlformats.org/officeDocument/2006/relationships/font" Target="fonts/font39.fntdata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6" Type="http://schemas.openxmlformats.org/officeDocument/2006/relationships/font" Target="fonts/font21.fntdata"/><Relationship Id="rId9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6.fntdata"/><Relationship Id="rId92" Type="http://schemas.openxmlformats.org/officeDocument/2006/relationships/font" Target="fonts/font3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font" Target="fonts/font11.fntdata"/><Relationship Id="rId87" Type="http://schemas.openxmlformats.org/officeDocument/2006/relationships/font" Target="fonts/font32.fntdata"/><Relationship Id="rId61" Type="http://schemas.openxmlformats.org/officeDocument/2006/relationships/font" Target="fonts/font6.fntdata"/><Relationship Id="rId82" Type="http://schemas.openxmlformats.org/officeDocument/2006/relationships/font" Target="fonts/font27.fntdata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font" Target="fonts/font1.fntdata"/><Relationship Id="rId77" Type="http://schemas.openxmlformats.org/officeDocument/2006/relationships/font" Target="fonts/font22.fntdata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font" Target="fonts/font17.fntdata"/><Relationship Id="rId93" Type="http://schemas.openxmlformats.org/officeDocument/2006/relationships/font" Target="fonts/font38.fntdata"/><Relationship Id="rId98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34A3B-35CD-4A35-985A-57902FDBD0BE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F1088D25-5438-43EB-9F7B-499BD0B79150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สปสช</a:t>
          </a:r>
        </a:p>
      </dgm:t>
    </dgm:pt>
    <dgm:pt modelId="{C177FB6D-61DE-4CCF-A030-8A53C65DF609}" type="parTrans" cxnId="{A1BCB2F0-6047-41ED-8A18-14119EC4FF83}">
      <dgm:prSet/>
      <dgm:spPr/>
      <dgm:t>
        <a:bodyPr/>
        <a:lstStyle/>
        <a:p>
          <a:endParaRPr lang="th-TH"/>
        </a:p>
      </dgm:t>
    </dgm:pt>
    <dgm:pt modelId="{69ECA0D5-1756-4851-B08C-DB81408ADDB4}" type="sibTrans" cxnId="{A1BCB2F0-6047-41ED-8A18-14119EC4FF83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t="17000" r="-44000" b="12000"/>
          </a:stretch>
        </a:blipFill>
      </dgm:spPr>
      <dgm:t>
        <a:bodyPr/>
        <a:lstStyle/>
        <a:p>
          <a:endParaRPr lang="th-TH"/>
        </a:p>
      </dgm:t>
    </dgm:pt>
    <dgm:pt modelId="{C6A0236C-C483-4701-9C76-70E6E3C13ED0}">
      <dgm:prSet phldrT="[Text]"/>
      <dgm:spPr/>
      <dgm:t>
        <a:bodyPr/>
        <a:lstStyle/>
        <a:p>
          <a:r>
            <a:rPr lang="th-TH" dirty="0"/>
            <a:t>รพ.สต.</a:t>
          </a:r>
        </a:p>
      </dgm:t>
    </dgm:pt>
    <dgm:pt modelId="{EDFA4B1D-D8D4-43B4-88A5-2A482A74B6F9}" type="parTrans" cxnId="{849AA266-B551-4A6D-8E7A-29BAC8699B2D}">
      <dgm:prSet/>
      <dgm:spPr/>
      <dgm:t>
        <a:bodyPr/>
        <a:lstStyle/>
        <a:p>
          <a:endParaRPr lang="th-TH"/>
        </a:p>
      </dgm:t>
    </dgm:pt>
    <dgm:pt modelId="{148A5044-5A5D-4634-B142-DDE418DFCB79}" type="sibTrans" cxnId="{849AA266-B551-4A6D-8E7A-29BAC8699B2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th-TH"/>
        </a:p>
      </dgm:t>
    </dgm:pt>
    <dgm:pt modelId="{359C6BFB-BC54-42D1-9158-F6EDB83AB365}">
      <dgm:prSet phldrT="[Text]"/>
      <dgm:spPr/>
      <dgm:t>
        <a:bodyPr/>
        <a:lstStyle/>
        <a:p>
          <a:r>
            <a:rPr lang="th-TH" dirty="0"/>
            <a:t>อปท.</a:t>
          </a:r>
        </a:p>
      </dgm:t>
    </dgm:pt>
    <dgm:pt modelId="{7F028550-1B30-4A96-9056-14C45667C4C5}" type="parTrans" cxnId="{DF65BDCD-F50D-4D97-81CA-DA43B11B56B4}">
      <dgm:prSet/>
      <dgm:spPr/>
      <dgm:t>
        <a:bodyPr/>
        <a:lstStyle/>
        <a:p>
          <a:endParaRPr lang="th-TH"/>
        </a:p>
      </dgm:t>
    </dgm:pt>
    <dgm:pt modelId="{064EC3C7-57FE-404E-9883-25B90E515708}" type="sibTrans" cxnId="{DF65BDCD-F50D-4D97-81CA-DA43B11B56B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th-TH"/>
        </a:p>
      </dgm:t>
    </dgm:pt>
    <dgm:pt modelId="{BD7E1D0D-49C7-4A45-B41B-BC6C32C9E0DB}" type="pres">
      <dgm:prSet presAssocID="{75734A3B-35CD-4A35-985A-57902FDBD0BE}" presName="Name0" presStyleCnt="0">
        <dgm:presLayoutVars>
          <dgm:chMax val="21"/>
          <dgm:chPref val="21"/>
        </dgm:presLayoutVars>
      </dgm:prSet>
      <dgm:spPr/>
    </dgm:pt>
    <dgm:pt modelId="{38E6F167-7E53-4765-A34A-5AD23CA1D78C}" type="pres">
      <dgm:prSet presAssocID="{F1088D25-5438-43EB-9F7B-499BD0B79150}" presName="text1" presStyleCnt="0"/>
      <dgm:spPr/>
    </dgm:pt>
    <dgm:pt modelId="{84F6D868-A7F6-4AEA-8A72-50AF900B60BE}" type="pres">
      <dgm:prSet presAssocID="{F1088D25-5438-43EB-9F7B-499BD0B7915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44E213A-7165-4D4A-9F61-8057BCAC12B2}" type="pres">
      <dgm:prSet presAssocID="{F1088D25-5438-43EB-9F7B-499BD0B79150}" presName="textaccent1" presStyleCnt="0"/>
      <dgm:spPr/>
    </dgm:pt>
    <dgm:pt modelId="{C4845E96-52EA-4201-9EC2-661BDF743F97}" type="pres">
      <dgm:prSet presAssocID="{F1088D25-5438-43EB-9F7B-499BD0B79150}" presName="accentRepeatNode" presStyleLbl="solidAlignAcc1" presStyleIdx="0" presStyleCnt="6"/>
      <dgm:spPr/>
    </dgm:pt>
    <dgm:pt modelId="{C79EEE85-8A7E-46A5-869C-24E144522117}" type="pres">
      <dgm:prSet presAssocID="{69ECA0D5-1756-4851-B08C-DB81408ADDB4}" presName="image1" presStyleCnt="0"/>
      <dgm:spPr/>
    </dgm:pt>
    <dgm:pt modelId="{C9F084A0-6299-42A7-9CEE-D086FFD62857}" type="pres">
      <dgm:prSet presAssocID="{69ECA0D5-1756-4851-B08C-DB81408ADDB4}" presName="imageRepeatNode" presStyleLbl="alignAcc1" presStyleIdx="0" presStyleCnt="3"/>
      <dgm:spPr/>
    </dgm:pt>
    <dgm:pt modelId="{61B61EDD-9CCE-4CEF-9BBD-E6A220E007A2}" type="pres">
      <dgm:prSet presAssocID="{69ECA0D5-1756-4851-B08C-DB81408ADDB4}" presName="imageaccent1" presStyleCnt="0"/>
      <dgm:spPr/>
    </dgm:pt>
    <dgm:pt modelId="{C07B742D-84DE-4C02-B1C5-7E87122C72F6}" type="pres">
      <dgm:prSet presAssocID="{69ECA0D5-1756-4851-B08C-DB81408ADDB4}" presName="accentRepeatNode" presStyleLbl="solidAlignAcc1" presStyleIdx="1" presStyleCnt="6"/>
      <dgm:spPr/>
    </dgm:pt>
    <dgm:pt modelId="{E420F848-D2FE-47E1-90E7-BF9F20160354}" type="pres">
      <dgm:prSet presAssocID="{C6A0236C-C483-4701-9C76-70E6E3C13ED0}" presName="text2" presStyleCnt="0"/>
      <dgm:spPr/>
    </dgm:pt>
    <dgm:pt modelId="{2FD4D204-5FBB-4FFA-8299-9E0790DA2CB0}" type="pres">
      <dgm:prSet presAssocID="{C6A0236C-C483-4701-9C76-70E6E3C13ED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FD02F25-EB98-4B69-90BB-1ED4DE9A6212}" type="pres">
      <dgm:prSet presAssocID="{C6A0236C-C483-4701-9C76-70E6E3C13ED0}" presName="textaccent2" presStyleCnt="0"/>
      <dgm:spPr/>
    </dgm:pt>
    <dgm:pt modelId="{A931FCEA-2A77-48D6-BD67-43B2BF135B0C}" type="pres">
      <dgm:prSet presAssocID="{C6A0236C-C483-4701-9C76-70E6E3C13ED0}" presName="accentRepeatNode" presStyleLbl="solidAlignAcc1" presStyleIdx="2" presStyleCnt="6"/>
      <dgm:spPr/>
    </dgm:pt>
    <dgm:pt modelId="{EE538CBD-ED52-45F6-BFED-8A74AF4C71BD}" type="pres">
      <dgm:prSet presAssocID="{148A5044-5A5D-4634-B142-DDE418DFCB79}" presName="image2" presStyleCnt="0"/>
      <dgm:spPr/>
    </dgm:pt>
    <dgm:pt modelId="{57F93E7C-54C5-4A86-99AA-87769F5B75C3}" type="pres">
      <dgm:prSet presAssocID="{148A5044-5A5D-4634-B142-DDE418DFCB79}" presName="imageRepeatNode" presStyleLbl="alignAcc1" presStyleIdx="1" presStyleCnt="3"/>
      <dgm:spPr/>
    </dgm:pt>
    <dgm:pt modelId="{CFD9106B-C00D-4889-A3A6-0DB96ACB45C7}" type="pres">
      <dgm:prSet presAssocID="{148A5044-5A5D-4634-B142-DDE418DFCB79}" presName="imageaccent2" presStyleCnt="0"/>
      <dgm:spPr/>
    </dgm:pt>
    <dgm:pt modelId="{92F31908-3D85-4567-9AE1-EB79C8D24812}" type="pres">
      <dgm:prSet presAssocID="{148A5044-5A5D-4634-B142-DDE418DFCB79}" presName="accentRepeatNode" presStyleLbl="solidAlignAcc1" presStyleIdx="3" presStyleCnt="6"/>
      <dgm:spPr/>
    </dgm:pt>
    <dgm:pt modelId="{6D2038B6-855B-4B13-B0CA-E2F622E054A4}" type="pres">
      <dgm:prSet presAssocID="{359C6BFB-BC54-42D1-9158-F6EDB83AB365}" presName="text3" presStyleCnt="0"/>
      <dgm:spPr/>
    </dgm:pt>
    <dgm:pt modelId="{075670F7-BBA0-4F00-8B3D-B4F433393275}" type="pres">
      <dgm:prSet presAssocID="{359C6BFB-BC54-42D1-9158-F6EDB83AB36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0E9A2DB-82C3-40E5-9BAF-1FA5A49F031F}" type="pres">
      <dgm:prSet presAssocID="{359C6BFB-BC54-42D1-9158-F6EDB83AB365}" presName="textaccent3" presStyleCnt="0"/>
      <dgm:spPr/>
    </dgm:pt>
    <dgm:pt modelId="{61B0CB3A-7015-4712-BD59-62BDA5553DEF}" type="pres">
      <dgm:prSet presAssocID="{359C6BFB-BC54-42D1-9158-F6EDB83AB365}" presName="accentRepeatNode" presStyleLbl="solidAlignAcc1" presStyleIdx="4" presStyleCnt="6"/>
      <dgm:spPr/>
    </dgm:pt>
    <dgm:pt modelId="{D8DE3FE3-D194-4144-8D96-941620998431}" type="pres">
      <dgm:prSet presAssocID="{064EC3C7-57FE-404E-9883-25B90E515708}" presName="image3" presStyleCnt="0"/>
      <dgm:spPr/>
    </dgm:pt>
    <dgm:pt modelId="{BA467433-3CB1-436B-B459-97F21BED6A53}" type="pres">
      <dgm:prSet presAssocID="{064EC3C7-57FE-404E-9883-25B90E515708}" presName="imageRepeatNode" presStyleLbl="alignAcc1" presStyleIdx="2" presStyleCnt="3"/>
      <dgm:spPr/>
    </dgm:pt>
    <dgm:pt modelId="{96C7E872-2D53-4414-B289-D14D181F1159}" type="pres">
      <dgm:prSet presAssocID="{064EC3C7-57FE-404E-9883-25B90E515708}" presName="imageaccent3" presStyleCnt="0"/>
      <dgm:spPr/>
    </dgm:pt>
    <dgm:pt modelId="{9C5ADA1B-50A3-49C1-9580-21E81E3DBB07}" type="pres">
      <dgm:prSet presAssocID="{064EC3C7-57FE-404E-9883-25B90E515708}" presName="accentRepeatNode" presStyleLbl="solidAlignAcc1" presStyleIdx="5" presStyleCnt="6"/>
      <dgm:spPr/>
    </dgm:pt>
  </dgm:ptLst>
  <dgm:cxnLst>
    <dgm:cxn modelId="{2B21B20A-F25A-478D-BA30-508A2A8573CA}" type="presOf" srcId="{F1088D25-5438-43EB-9F7B-499BD0B79150}" destId="{84F6D868-A7F6-4AEA-8A72-50AF900B60BE}" srcOrd="0" destOrd="0" presId="urn:microsoft.com/office/officeart/2008/layout/HexagonCluster"/>
    <dgm:cxn modelId="{D4FD5E2E-4A80-4D44-84D2-2773A763B32A}" type="presOf" srcId="{064EC3C7-57FE-404E-9883-25B90E515708}" destId="{BA467433-3CB1-436B-B459-97F21BED6A53}" srcOrd="0" destOrd="0" presId="urn:microsoft.com/office/officeart/2008/layout/HexagonCluster"/>
    <dgm:cxn modelId="{0A999531-25E0-4E60-B227-7BE608C5736B}" type="presOf" srcId="{69ECA0D5-1756-4851-B08C-DB81408ADDB4}" destId="{C9F084A0-6299-42A7-9CEE-D086FFD62857}" srcOrd="0" destOrd="0" presId="urn:microsoft.com/office/officeart/2008/layout/HexagonCluster"/>
    <dgm:cxn modelId="{76D8FF39-24FE-47B8-A8E6-A41D4F9AABDF}" type="presOf" srcId="{359C6BFB-BC54-42D1-9158-F6EDB83AB365}" destId="{075670F7-BBA0-4F00-8B3D-B4F433393275}" srcOrd="0" destOrd="0" presId="urn:microsoft.com/office/officeart/2008/layout/HexagonCluster"/>
    <dgm:cxn modelId="{849AA266-B551-4A6D-8E7A-29BAC8699B2D}" srcId="{75734A3B-35CD-4A35-985A-57902FDBD0BE}" destId="{C6A0236C-C483-4701-9C76-70E6E3C13ED0}" srcOrd="1" destOrd="0" parTransId="{EDFA4B1D-D8D4-43B4-88A5-2A482A74B6F9}" sibTransId="{148A5044-5A5D-4634-B142-DDE418DFCB79}"/>
    <dgm:cxn modelId="{07B15A84-D46D-4E0F-9F8A-755AC45DA072}" type="presOf" srcId="{75734A3B-35CD-4A35-985A-57902FDBD0BE}" destId="{BD7E1D0D-49C7-4A45-B41B-BC6C32C9E0DB}" srcOrd="0" destOrd="0" presId="urn:microsoft.com/office/officeart/2008/layout/HexagonCluster"/>
    <dgm:cxn modelId="{E2FE6DB4-A8C4-4C25-B80F-A79746691E52}" type="presOf" srcId="{148A5044-5A5D-4634-B142-DDE418DFCB79}" destId="{57F93E7C-54C5-4A86-99AA-87769F5B75C3}" srcOrd="0" destOrd="0" presId="urn:microsoft.com/office/officeart/2008/layout/HexagonCluster"/>
    <dgm:cxn modelId="{DF65BDCD-F50D-4D97-81CA-DA43B11B56B4}" srcId="{75734A3B-35CD-4A35-985A-57902FDBD0BE}" destId="{359C6BFB-BC54-42D1-9158-F6EDB83AB365}" srcOrd="2" destOrd="0" parTransId="{7F028550-1B30-4A96-9056-14C45667C4C5}" sibTransId="{064EC3C7-57FE-404E-9883-25B90E515708}"/>
    <dgm:cxn modelId="{B2AF7BE4-92DB-4A21-898F-A8B28B128843}" type="presOf" srcId="{C6A0236C-C483-4701-9C76-70E6E3C13ED0}" destId="{2FD4D204-5FBB-4FFA-8299-9E0790DA2CB0}" srcOrd="0" destOrd="0" presId="urn:microsoft.com/office/officeart/2008/layout/HexagonCluster"/>
    <dgm:cxn modelId="{A1BCB2F0-6047-41ED-8A18-14119EC4FF83}" srcId="{75734A3B-35CD-4A35-985A-57902FDBD0BE}" destId="{F1088D25-5438-43EB-9F7B-499BD0B79150}" srcOrd="0" destOrd="0" parTransId="{C177FB6D-61DE-4CCF-A030-8A53C65DF609}" sibTransId="{69ECA0D5-1756-4851-B08C-DB81408ADDB4}"/>
    <dgm:cxn modelId="{B3E8FC93-C55A-4468-B49F-BAD6D90C6440}" type="presParOf" srcId="{BD7E1D0D-49C7-4A45-B41B-BC6C32C9E0DB}" destId="{38E6F167-7E53-4765-A34A-5AD23CA1D78C}" srcOrd="0" destOrd="0" presId="urn:microsoft.com/office/officeart/2008/layout/HexagonCluster"/>
    <dgm:cxn modelId="{84EB7865-27B0-4510-A44E-05518A939116}" type="presParOf" srcId="{38E6F167-7E53-4765-A34A-5AD23CA1D78C}" destId="{84F6D868-A7F6-4AEA-8A72-50AF900B60BE}" srcOrd="0" destOrd="0" presId="urn:microsoft.com/office/officeart/2008/layout/HexagonCluster"/>
    <dgm:cxn modelId="{D0860B64-4C9E-4A59-801D-334A0DC311FB}" type="presParOf" srcId="{BD7E1D0D-49C7-4A45-B41B-BC6C32C9E0DB}" destId="{C44E213A-7165-4D4A-9F61-8057BCAC12B2}" srcOrd="1" destOrd="0" presId="urn:microsoft.com/office/officeart/2008/layout/HexagonCluster"/>
    <dgm:cxn modelId="{88C3320F-665B-44E1-885B-CACE934C086E}" type="presParOf" srcId="{C44E213A-7165-4D4A-9F61-8057BCAC12B2}" destId="{C4845E96-52EA-4201-9EC2-661BDF743F97}" srcOrd="0" destOrd="0" presId="urn:microsoft.com/office/officeart/2008/layout/HexagonCluster"/>
    <dgm:cxn modelId="{94950216-B39A-405D-B1ED-388E584D3752}" type="presParOf" srcId="{BD7E1D0D-49C7-4A45-B41B-BC6C32C9E0DB}" destId="{C79EEE85-8A7E-46A5-869C-24E144522117}" srcOrd="2" destOrd="0" presId="urn:microsoft.com/office/officeart/2008/layout/HexagonCluster"/>
    <dgm:cxn modelId="{8F9BF582-D740-4E21-9E5A-61A5DE9C6E92}" type="presParOf" srcId="{C79EEE85-8A7E-46A5-869C-24E144522117}" destId="{C9F084A0-6299-42A7-9CEE-D086FFD62857}" srcOrd="0" destOrd="0" presId="urn:microsoft.com/office/officeart/2008/layout/HexagonCluster"/>
    <dgm:cxn modelId="{44FA3FB3-F5E5-470B-9E0E-37EB71217244}" type="presParOf" srcId="{BD7E1D0D-49C7-4A45-B41B-BC6C32C9E0DB}" destId="{61B61EDD-9CCE-4CEF-9BBD-E6A220E007A2}" srcOrd="3" destOrd="0" presId="urn:microsoft.com/office/officeart/2008/layout/HexagonCluster"/>
    <dgm:cxn modelId="{1F4580BB-0D9B-4C28-9080-89062677AB50}" type="presParOf" srcId="{61B61EDD-9CCE-4CEF-9BBD-E6A220E007A2}" destId="{C07B742D-84DE-4C02-B1C5-7E87122C72F6}" srcOrd="0" destOrd="0" presId="urn:microsoft.com/office/officeart/2008/layout/HexagonCluster"/>
    <dgm:cxn modelId="{C29ACAF7-D806-42D9-B14D-C43383C8123C}" type="presParOf" srcId="{BD7E1D0D-49C7-4A45-B41B-BC6C32C9E0DB}" destId="{E420F848-D2FE-47E1-90E7-BF9F20160354}" srcOrd="4" destOrd="0" presId="urn:microsoft.com/office/officeart/2008/layout/HexagonCluster"/>
    <dgm:cxn modelId="{B5B54559-8612-4892-A0C0-951067A4EF32}" type="presParOf" srcId="{E420F848-D2FE-47E1-90E7-BF9F20160354}" destId="{2FD4D204-5FBB-4FFA-8299-9E0790DA2CB0}" srcOrd="0" destOrd="0" presId="urn:microsoft.com/office/officeart/2008/layout/HexagonCluster"/>
    <dgm:cxn modelId="{6D722FC7-D13E-4030-8B8B-D890C41D602C}" type="presParOf" srcId="{BD7E1D0D-49C7-4A45-B41B-BC6C32C9E0DB}" destId="{9FD02F25-EB98-4B69-90BB-1ED4DE9A6212}" srcOrd="5" destOrd="0" presId="urn:microsoft.com/office/officeart/2008/layout/HexagonCluster"/>
    <dgm:cxn modelId="{F977B6BE-46C6-4ABE-9E82-DB5310287AF8}" type="presParOf" srcId="{9FD02F25-EB98-4B69-90BB-1ED4DE9A6212}" destId="{A931FCEA-2A77-48D6-BD67-43B2BF135B0C}" srcOrd="0" destOrd="0" presId="urn:microsoft.com/office/officeart/2008/layout/HexagonCluster"/>
    <dgm:cxn modelId="{F325B492-CB20-456A-995D-B6E1AEDEF05A}" type="presParOf" srcId="{BD7E1D0D-49C7-4A45-B41B-BC6C32C9E0DB}" destId="{EE538CBD-ED52-45F6-BFED-8A74AF4C71BD}" srcOrd="6" destOrd="0" presId="urn:microsoft.com/office/officeart/2008/layout/HexagonCluster"/>
    <dgm:cxn modelId="{17E16C1F-9D38-4C07-8AE6-08BC858F549A}" type="presParOf" srcId="{EE538CBD-ED52-45F6-BFED-8A74AF4C71BD}" destId="{57F93E7C-54C5-4A86-99AA-87769F5B75C3}" srcOrd="0" destOrd="0" presId="urn:microsoft.com/office/officeart/2008/layout/HexagonCluster"/>
    <dgm:cxn modelId="{56FDE45A-89EB-4611-869E-5210713E0742}" type="presParOf" srcId="{BD7E1D0D-49C7-4A45-B41B-BC6C32C9E0DB}" destId="{CFD9106B-C00D-4889-A3A6-0DB96ACB45C7}" srcOrd="7" destOrd="0" presId="urn:microsoft.com/office/officeart/2008/layout/HexagonCluster"/>
    <dgm:cxn modelId="{76060CCB-A507-4777-85DC-0A14F648A848}" type="presParOf" srcId="{CFD9106B-C00D-4889-A3A6-0DB96ACB45C7}" destId="{92F31908-3D85-4567-9AE1-EB79C8D24812}" srcOrd="0" destOrd="0" presId="urn:microsoft.com/office/officeart/2008/layout/HexagonCluster"/>
    <dgm:cxn modelId="{6F7C8187-2B5B-456B-93C6-16180D68F0A4}" type="presParOf" srcId="{BD7E1D0D-49C7-4A45-B41B-BC6C32C9E0DB}" destId="{6D2038B6-855B-4B13-B0CA-E2F622E054A4}" srcOrd="8" destOrd="0" presId="urn:microsoft.com/office/officeart/2008/layout/HexagonCluster"/>
    <dgm:cxn modelId="{34A7FBFC-0296-4BE3-97EF-BB4FB8690E71}" type="presParOf" srcId="{6D2038B6-855B-4B13-B0CA-E2F622E054A4}" destId="{075670F7-BBA0-4F00-8B3D-B4F433393275}" srcOrd="0" destOrd="0" presId="urn:microsoft.com/office/officeart/2008/layout/HexagonCluster"/>
    <dgm:cxn modelId="{B0C8508B-3A2B-4F08-BFDD-1C3CF28DC976}" type="presParOf" srcId="{BD7E1D0D-49C7-4A45-B41B-BC6C32C9E0DB}" destId="{40E9A2DB-82C3-40E5-9BAF-1FA5A49F031F}" srcOrd="9" destOrd="0" presId="urn:microsoft.com/office/officeart/2008/layout/HexagonCluster"/>
    <dgm:cxn modelId="{866F0489-131B-48FA-9558-02009F3A34A1}" type="presParOf" srcId="{40E9A2DB-82C3-40E5-9BAF-1FA5A49F031F}" destId="{61B0CB3A-7015-4712-BD59-62BDA5553DEF}" srcOrd="0" destOrd="0" presId="urn:microsoft.com/office/officeart/2008/layout/HexagonCluster"/>
    <dgm:cxn modelId="{9A0371CE-7AD1-44E0-BCE1-9EC02621310F}" type="presParOf" srcId="{BD7E1D0D-49C7-4A45-B41B-BC6C32C9E0DB}" destId="{D8DE3FE3-D194-4144-8D96-941620998431}" srcOrd="10" destOrd="0" presId="urn:microsoft.com/office/officeart/2008/layout/HexagonCluster"/>
    <dgm:cxn modelId="{A9A7F762-333E-4884-9E48-0CE0811EAC59}" type="presParOf" srcId="{D8DE3FE3-D194-4144-8D96-941620998431}" destId="{BA467433-3CB1-436B-B459-97F21BED6A53}" srcOrd="0" destOrd="0" presId="urn:microsoft.com/office/officeart/2008/layout/HexagonCluster"/>
    <dgm:cxn modelId="{5BD1FBF2-BC37-43EB-B3B6-0774FC0EFB48}" type="presParOf" srcId="{BD7E1D0D-49C7-4A45-B41B-BC6C32C9E0DB}" destId="{96C7E872-2D53-4414-B289-D14D181F1159}" srcOrd="11" destOrd="0" presId="urn:microsoft.com/office/officeart/2008/layout/HexagonCluster"/>
    <dgm:cxn modelId="{9A3678D0-45FD-4D1C-AC45-E07761E47404}" type="presParOf" srcId="{96C7E872-2D53-4414-B289-D14D181F1159}" destId="{9C5ADA1B-50A3-49C1-9580-21E81E3DBB0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7A11C-7F5E-4171-BA0F-D79E8E00295E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6057C4B8-6844-420D-A2C7-4D79D16E0210}">
      <dgm:prSet phldrT="[Text]"/>
      <dgm:spPr>
        <a:xfrm rot="5400000">
          <a:off x="-290810" y="293189"/>
          <a:ext cx="1938737" cy="1357115"/>
        </a:xfrm>
        <a:prstGeom prst="chevron">
          <a:avLst/>
        </a:prstGeom>
        <a:solidFill>
          <a:srgbClr val="A6B727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A6B72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th-TH">
            <a:solidFill>
              <a:sysClr val="window" lastClr="FFFFFF"/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gm:t>
    </dgm:pt>
    <dgm:pt modelId="{04201593-F6C4-4B7A-BD26-2FBBCFED1E98}" type="parTrans" cxnId="{0E8E4A5D-A07D-45E0-AA1A-5D0F33C1AB09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1597F16D-4BF7-4F2E-9E5B-291CCC790058}" type="sibTrans" cxnId="{0E8E4A5D-A07D-45E0-AA1A-5D0F33C1AB09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CA8B5AC6-509F-41A7-B889-04C4A9ECB450}">
      <dgm:prSet phldrT="[Text]"/>
      <dgm:spPr>
        <a:xfrm rot="5400000">
          <a:off x="5957703" y="-4598209"/>
          <a:ext cx="1260179" cy="104613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6B72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kumimoji="0" lang="th-TH" sz="36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rm of AU" panose="020B0500040200020003" pitchFamily="34" charset="-34"/>
              <a:ea typeface="+mj-ea"/>
              <a:cs typeface="TH Charm of AU" panose="020B0500040200020003" pitchFamily="34" charset="-34"/>
            </a:rPr>
            <a:t>รัฐธรรมนูญแห่งราชอาณาจักรไทย พุทธศักราช ๒๕๖๐</a:t>
          </a:r>
          <a:endParaRPr lang="th-TH" sz="3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gm:t>
    </dgm:pt>
    <dgm:pt modelId="{011344E2-D47D-499E-AF81-8AD6F1E222B1}" type="parTrans" cxnId="{5A940EB8-3A31-4D06-A94A-3B1B973A4153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63351133-6077-4789-A71C-9DC7724D8C5A}" type="sibTrans" cxnId="{5A940EB8-3A31-4D06-A94A-3B1B973A4153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29FB60D9-4EF5-4C18-9B8B-8D1689ED7BB8}">
      <dgm:prSet phldrT="[Text]"/>
      <dgm:spPr>
        <a:xfrm rot="5400000">
          <a:off x="-290810" y="2040985"/>
          <a:ext cx="1938737" cy="1357115"/>
        </a:xfrm>
        <a:prstGeom prst="chevron">
          <a:avLst/>
        </a:prstGeom>
        <a:solidFill>
          <a:srgbClr val="F69200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692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th-TH">
            <a:solidFill>
              <a:sysClr val="window" lastClr="FFFFFF"/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gm:t>
    </dgm:pt>
    <dgm:pt modelId="{8C508B33-0012-4E23-9F86-6B9A6134725B}" type="parTrans" cxnId="{C48FE7DD-B03E-4C28-878B-9F323C9085EE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DB3B40E1-883F-4235-8779-8513482646BB}" type="sibTrans" cxnId="{C48FE7DD-B03E-4C28-878B-9F323C9085EE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4D5F3731-3249-4F22-8474-E6960F82109C}">
      <dgm:prSet phldrT="[Text]" custT="1"/>
      <dgm:spPr>
        <a:xfrm rot="5400000">
          <a:off x="5957703" y="-2850413"/>
          <a:ext cx="1260179" cy="104613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692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th-TH" altLang="th-TH" sz="3200" b="0" dirty="0">
              <a:latin typeface="TH Charm of AU" panose="020B0500040200020003" pitchFamily="34" charset="-34"/>
              <a:cs typeface="TH Charm of AU" panose="020B0500040200020003" pitchFamily="34" charset="-34"/>
            </a:rPr>
            <a:t>พรบ</a:t>
          </a:r>
          <a:r>
            <a:rPr lang="en-US" altLang="th-TH" sz="3200" b="0" dirty="0">
              <a:latin typeface="TH Charm of AU" panose="020B0500040200020003" pitchFamily="34" charset="-34"/>
              <a:cs typeface="TH Charm of AU" panose="020B0500040200020003" pitchFamily="34" charset="-34"/>
            </a:rPr>
            <a:t>.</a:t>
          </a:r>
          <a:r>
            <a:rPr lang="th-TH" altLang="th-TH" sz="3200" b="0" dirty="0">
              <a:latin typeface="TH Charm of AU" panose="020B0500040200020003" pitchFamily="34" charset="-34"/>
              <a:cs typeface="TH Charm of AU" panose="020B0500040200020003" pitchFamily="34" charset="-34"/>
            </a:rPr>
            <a:t>กำหนดแผนและขั้นตอนการกระจายอำนาจให้แก่องค์กรปกครองส่วนท้องถิ่น</a:t>
          </a:r>
          <a:r>
            <a:rPr lang="en-US" altLang="th-TH" sz="3200" b="0" dirty="0">
              <a:latin typeface="TH Charm of AU" panose="020B0500040200020003" pitchFamily="34" charset="-34"/>
              <a:cs typeface="TH Charm of AU" panose="020B0500040200020003" pitchFamily="34" charset="-34"/>
            </a:rPr>
            <a:t> </a:t>
          </a:r>
          <a:endParaRPr lang="th-TH" sz="3200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gm:t>
    </dgm:pt>
    <dgm:pt modelId="{BE947438-7C61-4030-80B5-633B6EE8F2B2}" type="parTrans" cxnId="{5DA41EB3-A57F-4082-88AF-C6CDF231F3DC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065D9357-92F5-4516-ABD4-2EF1EDE68F38}" type="sibTrans" cxnId="{5DA41EB3-A57F-4082-88AF-C6CDF231F3DC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4FCF350F-8D95-4128-9ECA-23DB7AB92BBA}">
      <dgm:prSet phldrT="[Text]"/>
      <dgm:spPr>
        <a:xfrm rot="5400000">
          <a:off x="-290810" y="3788781"/>
          <a:ext cx="1938737" cy="1357115"/>
        </a:xfrm>
        <a:prstGeom prst="chevron">
          <a:avLst/>
        </a:prstGeom>
        <a:solidFill>
          <a:srgbClr val="838383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83838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th-TH">
            <a:solidFill>
              <a:sysClr val="window" lastClr="FFFFFF"/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gm:t>
    </dgm:pt>
    <dgm:pt modelId="{08F0269F-C4F3-4C3A-B06B-FE491C27DD55}" type="parTrans" cxnId="{89419569-561E-4332-A5B6-7A9B991F0D0E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A74A9C06-BDF3-4F5C-AAF8-B992CDF6A26D}" type="sibTrans" cxnId="{89419569-561E-4332-A5B6-7A9B991F0D0E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BF6E62D8-9B3F-4F8C-B397-EB5A4ADF1065}">
      <dgm:prSet phldrT="[Text]" custT="1"/>
      <dgm:spPr>
        <a:xfrm rot="5400000">
          <a:off x="5957703" y="-1102616"/>
          <a:ext cx="1260179" cy="104613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83838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th-TH" sz="4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H Charm of AU" panose="020B0500040200020003" pitchFamily="34" charset="-34"/>
              <a:ea typeface="+mn-ea"/>
              <a:cs typeface="TH Charm of AU" panose="020B0500040200020003" pitchFamily="34" charset="-34"/>
            </a:rPr>
            <a:t>พรบ. เทศบาล / พรบ.สภาตำบล อบต</a:t>
          </a:r>
        </a:p>
      </dgm:t>
    </dgm:pt>
    <dgm:pt modelId="{01C9DDEF-128F-444D-9EF5-6ACC3A52DDA5}" type="parTrans" cxnId="{5263FF38-4C8C-49EC-8CD6-A4540A9EC64C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85267862-577F-4552-98A5-A36DBE66F024}" type="sibTrans" cxnId="{5263FF38-4C8C-49EC-8CD6-A4540A9EC64C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E5AD731A-7DCC-4E57-B911-A439392396F1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8FC23B3B-26DC-4C81-80F6-4E45C6347E8D}" type="parTrans" cxnId="{71FA43FC-3D86-4492-B4FF-8F201A2EEAED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9F8C98BC-122A-4337-9B12-156778489D7A}" type="sibTrans" cxnId="{71FA43FC-3D86-4492-B4FF-8F201A2EEAED}">
      <dgm:prSet/>
      <dgm:spPr/>
      <dgm:t>
        <a:bodyPr/>
        <a:lstStyle/>
        <a:p>
          <a:endParaRPr lang="th-TH">
            <a:latin typeface="TH Charm of AU" panose="020B0500040200020003" pitchFamily="34" charset="-34"/>
            <a:cs typeface="TH Charm of AU" panose="020B0500040200020003" pitchFamily="34" charset="-34"/>
          </a:endParaRPr>
        </a:p>
      </dgm:t>
    </dgm:pt>
    <dgm:pt modelId="{AA71BB90-CFC0-4409-9BE5-A67DE0560688}">
      <dgm:prSet custT="1"/>
      <dgm:spPr/>
      <dgm:t>
        <a:bodyPr/>
        <a:lstStyle/>
        <a:p>
          <a:r>
            <a:rPr lang="th-TH" sz="3600" dirty="0">
              <a:latin typeface="TH Charm of AU" panose="020B0500040200020003" pitchFamily="34" charset="-34"/>
              <a:cs typeface="TH Charm of AU" panose="020B0500040200020003" pitchFamily="34" charset="-34"/>
            </a:rPr>
            <a:t>ประกาศคณะกรรมการหลักประกันสุขภาพแห่งชาติ</a:t>
          </a:r>
        </a:p>
      </dgm:t>
    </dgm:pt>
    <dgm:pt modelId="{6AFA27EC-9D96-4FE9-B82A-1240AB4F0D6A}" type="parTrans" cxnId="{1D8C1ADD-4F7C-4567-A06A-05095B1F32BF}">
      <dgm:prSet/>
      <dgm:spPr/>
      <dgm:t>
        <a:bodyPr/>
        <a:lstStyle/>
        <a:p>
          <a:endParaRPr lang="th-TH"/>
        </a:p>
      </dgm:t>
    </dgm:pt>
    <dgm:pt modelId="{3FA9E325-C7EB-40DE-86FB-C6C146CCA3AD}" type="sibTrans" cxnId="{1D8C1ADD-4F7C-4567-A06A-05095B1F32BF}">
      <dgm:prSet/>
      <dgm:spPr/>
      <dgm:t>
        <a:bodyPr/>
        <a:lstStyle/>
        <a:p>
          <a:endParaRPr lang="th-TH"/>
        </a:p>
      </dgm:t>
    </dgm:pt>
    <dgm:pt modelId="{72D04FCF-34CD-48A7-AA5F-188D56D8D0D7}" type="pres">
      <dgm:prSet presAssocID="{87D7A11C-7F5E-4171-BA0F-D79E8E00295E}" presName="linearFlow" presStyleCnt="0">
        <dgm:presLayoutVars>
          <dgm:dir/>
          <dgm:animLvl val="lvl"/>
          <dgm:resizeHandles val="exact"/>
        </dgm:presLayoutVars>
      </dgm:prSet>
      <dgm:spPr/>
    </dgm:pt>
    <dgm:pt modelId="{5892BBEA-196E-4B00-83B3-8F5CE1885E9C}" type="pres">
      <dgm:prSet presAssocID="{6057C4B8-6844-420D-A2C7-4D79D16E0210}" presName="composite" presStyleCnt="0"/>
      <dgm:spPr/>
    </dgm:pt>
    <dgm:pt modelId="{E0B52A07-9AC8-4998-B2F8-02DF31BC3545}" type="pres">
      <dgm:prSet presAssocID="{6057C4B8-6844-420D-A2C7-4D79D16E021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4F836D0-5CC6-49B1-9236-6E19B46D8C54}" type="pres">
      <dgm:prSet presAssocID="{6057C4B8-6844-420D-A2C7-4D79D16E0210}" presName="descendantText" presStyleLbl="alignAcc1" presStyleIdx="0" presStyleCnt="4">
        <dgm:presLayoutVars>
          <dgm:bulletEnabled val="1"/>
        </dgm:presLayoutVars>
      </dgm:prSet>
      <dgm:spPr/>
    </dgm:pt>
    <dgm:pt modelId="{60E5D388-1182-40A2-B09A-78D81A4A6648}" type="pres">
      <dgm:prSet presAssocID="{1597F16D-4BF7-4F2E-9E5B-291CCC790058}" presName="sp" presStyleCnt="0"/>
      <dgm:spPr/>
    </dgm:pt>
    <dgm:pt modelId="{E32471DB-6F63-410E-A833-31B5DC2288A4}" type="pres">
      <dgm:prSet presAssocID="{29FB60D9-4EF5-4C18-9B8B-8D1689ED7BB8}" presName="composite" presStyleCnt="0"/>
      <dgm:spPr/>
    </dgm:pt>
    <dgm:pt modelId="{6A7AB5E1-9088-4B76-A347-F15E54DF748C}" type="pres">
      <dgm:prSet presAssocID="{29FB60D9-4EF5-4C18-9B8B-8D1689ED7BB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031DAF3-6162-4CA0-BF29-67E4FB144328}" type="pres">
      <dgm:prSet presAssocID="{29FB60D9-4EF5-4C18-9B8B-8D1689ED7BB8}" presName="descendantText" presStyleLbl="alignAcc1" presStyleIdx="1" presStyleCnt="4">
        <dgm:presLayoutVars>
          <dgm:bulletEnabled val="1"/>
        </dgm:presLayoutVars>
      </dgm:prSet>
      <dgm:spPr/>
    </dgm:pt>
    <dgm:pt modelId="{749ECA64-D596-4579-BF4B-29940BF58F54}" type="pres">
      <dgm:prSet presAssocID="{DB3B40E1-883F-4235-8779-8513482646BB}" presName="sp" presStyleCnt="0"/>
      <dgm:spPr/>
    </dgm:pt>
    <dgm:pt modelId="{C487455E-8C87-420C-93BD-281A784393E2}" type="pres">
      <dgm:prSet presAssocID="{4FCF350F-8D95-4128-9ECA-23DB7AB92BBA}" presName="composite" presStyleCnt="0"/>
      <dgm:spPr/>
    </dgm:pt>
    <dgm:pt modelId="{D9C2E9AA-768A-4B08-8AB5-366B01D7AA4F}" type="pres">
      <dgm:prSet presAssocID="{4FCF350F-8D95-4128-9ECA-23DB7AB92BB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FD47830-3427-4825-93EB-B6BF9504DBD3}" type="pres">
      <dgm:prSet presAssocID="{4FCF350F-8D95-4128-9ECA-23DB7AB92BBA}" presName="descendantText" presStyleLbl="alignAcc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</dgm:pt>
    <dgm:pt modelId="{EC79C1BE-35EE-41D6-939D-466F7D259B42}" type="pres">
      <dgm:prSet presAssocID="{A74A9C06-BDF3-4F5C-AAF8-B992CDF6A26D}" presName="sp" presStyleCnt="0"/>
      <dgm:spPr/>
    </dgm:pt>
    <dgm:pt modelId="{D986E1CC-9AEA-4998-A5BA-0553F6B87972}" type="pres">
      <dgm:prSet presAssocID="{E5AD731A-7DCC-4E57-B911-A439392396F1}" presName="composite" presStyleCnt="0"/>
      <dgm:spPr/>
    </dgm:pt>
    <dgm:pt modelId="{81A929C1-202F-46A3-94AC-508B5A5D41F6}" type="pres">
      <dgm:prSet presAssocID="{E5AD731A-7DCC-4E57-B911-A439392396F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249CFAC-C256-4F90-BD9A-01C1094D1B0B}" type="pres">
      <dgm:prSet presAssocID="{E5AD731A-7DCC-4E57-B911-A439392396F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F53951D-2426-4E71-A50D-12BC581D4665}" type="presOf" srcId="{4D5F3731-3249-4F22-8474-E6960F82109C}" destId="{6031DAF3-6162-4CA0-BF29-67E4FB144328}" srcOrd="0" destOrd="0" presId="urn:microsoft.com/office/officeart/2005/8/layout/chevron2"/>
    <dgm:cxn modelId="{5263FF38-4C8C-49EC-8CD6-A4540A9EC64C}" srcId="{4FCF350F-8D95-4128-9ECA-23DB7AB92BBA}" destId="{BF6E62D8-9B3F-4F8C-B397-EB5A4ADF1065}" srcOrd="0" destOrd="0" parTransId="{01C9DDEF-128F-444D-9EF5-6ACC3A52DDA5}" sibTransId="{85267862-577F-4552-98A5-A36DBE66F024}"/>
    <dgm:cxn modelId="{DF8E9A40-12CB-464E-BB44-666720F198E3}" type="presOf" srcId="{87D7A11C-7F5E-4171-BA0F-D79E8E00295E}" destId="{72D04FCF-34CD-48A7-AA5F-188D56D8D0D7}" srcOrd="0" destOrd="0" presId="urn:microsoft.com/office/officeart/2005/8/layout/chevron2"/>
    <dgm:cxn modelId="{0E8E4A5D-A07D-45E0-AA1A-5D0F33C1AB09}" srcId="{87D7A11C-7F5E-4171-BA0F-D79E8E00295E}" destId="{6057C4B8-6844-420D-A2C7-4D79D16E0210}" srcOrd="0" destOrd="0" parTransId="{04201593-F6C4-4B7A-BD26-2FBBCFED1E98}" sibTransId="{1597F16D-4BF7-4F2E-9E5B-291CCC790058}"/>
    <dgm:cxn modelId="{7987AD67-2F7F-4586-8F4A-71657C74F626}" type="presOf" srcId="{BF6E62D8-9B3F-4F8C-B397-EB5A4ADF1065}" destId="{8FD47830-3427-4825-93EB-B6BF9504DBD3}" srcOrd="0" destOrd="0" presId="urn:microsoft.com/office/officeart/2005/8/layout/chevron2"/>
    <dgm:cxn modelId="{89419569-561E-4332-A5B6-7A9B991F0D0E}" srcId="{87D7A11C-7F5E-4171-BA0F-D79E8E00295E}" destId="{4FCF350F-8D95-4128-9ECA-23DB7AB92BBA}" srcOrd="2" destOrd="0" parTransId="{08F0269F-C4F3-4C3A-B06B-FE491C27DD55}" sibTransId="{A74A9C06-BDF3-4F5C-AAF8-B992CDF6A26D}"/>
    <dgm:cxn modelId="{41DE5C84-BB0D-4EEA-8BE7-422F595513A8}" type="presOf" srcId="{4FCF350F-8D95-4128-9ECA-23DB7AB92BBA}" destId="{D9C2E9AA-768A-4B08-8AB5-366B01D7AA4F}" srcOrd="0" destOrd="0" presId="urn:microsoft.com/office/officeart/2005/8/layout/chevron2"/>
    <dgm:cxn modelId="{B4315386-0A9F-427E-91B2-A7E6D6FFA191}" type="presOf" srcId="{AA71BB90-CFC0-4409-9BE5-A67DE0560688}" destId="{F249CFAC-C256-4F90-BD9A-01C1094D1B0B}" srcOrd="0" destOrd="0" presId="urn:microsoft.com/office/officeart/2005/8/layout/chevron2"/>
    <dgm:cxn modelId="{8CD6EE9A-74E4-497E-A3EA-568B596B4450}" type="presOf" srcId="{29FB60D9-4EF5-4C18-9B8B-8D1689ED7BB8}" destId="{6A7AB5E1-9088-4B76-A347-F15E54DF748C}" srcOrd="0" destOrd="0" presId="urn:microsoft.com/office/officeart/2005/8/layout/chevron2"/>
    <dgm:cxn modelId="{1F1950B1-0747-46B0-9CF9-19B90DD56E69}" type="presOf" srcId="{CA8B5AC6-509F-41A7-B889-04C4A9ECB450}" destId="{C4F836D0-5CC6-49B1-9236-6E19B46D8C54}" srcOrd="0" destOrd="0" presId="urn:microsoft.com/office/officeart/2005/8/layout/chevron2"/>
    <dgm:cxn modelId="{5DA41EB3-A57F-4082-88AF-C6CDF231F3DC}" srcId="{29FB60D9-4EF5-4C18-9B8B-8D1689ED7BB8}" destId="{4D5F3731-3249-4F22-8474-E6960F82109C}" srcOrd="0" destOrd="0" parTransId="{BE947438-7C61-4030-80B5-633B6EE8F2B2}" sibTransId="{065D9357-92F5-4516-ABD4-2EF1EDE68F38}"/>
    <dgm:cxn modelId="{5A940EB8-3A31-4D06-A94A-3B1B973A4153}" srcId="{6057C4B8-6844-420D-A2C7-4D79D16E0210}" destId="{CA8B5AC6-509F-41A7-B889-04C4A9ECB450}" srcOrd="0" destOrd="0" parTransId="{011344E2-D47D-499E-AF81-8AD6F1E222B1}" sibTransId="{63351133-6077-4789-A71C-9DC7724D8C5A}"/>
    <dgm:cxn modelId="{31447CC4-4CA2-44C9-B4ED-6136B94672B6}" type="presOf" srcId="{E5AD731A-7DCC-4E57-B911-A439392396F1}" destId="{81A929C1-202F-46A3-94AC-508B5A5D41F6}" srcOrd="0" destOrd="0" presId="urn:microsoft.com/office/officeart/2005/8/layout/chevron2"/>
    <dgm:cxn modelId="{1D8C1ADD-4F7C-4567-A06A-05095B1F32BF}" srcId="{E5AD731A-7DCC-4E57-B911-A439392396F1}" destId="{AA71BB90-CFC0-4409-9BE5-A67DE0560688}" srcOrd="0" destOrd="0" parTransId="{6AFA27EC-9D96-4FE9-B82A-1240AB4F0D6A}" sibTransId="{3FA9E325-C7EB-40DE-86FB-C6C146CCA3AD}"/>
    <dgm:cxn modelId="{C48FE7DD-B03E-4C28-878B-9F323C9085EE}" srcId="{87D7A11C-7F5E-4171-BA0F-D79E8E00295E}" destId="{29FB60D9-4EF5-4C18-9B8B-8D1689ED7BB8}" srcOrd="1" destOrd="0" parTransId="{8C508B33-0012-4E23-9F86-6B9A6134725B}" sibTransId="{DB3B40E1-883F-4235-8779-8513482646BB}"/>
    <dgm:cxn modelId="{C2BEB1EF-25DA-4BE5-BA0F-DA60C2D5BE40}" type="presOf" srcId="{6057C4B8-6844-420D-A2C7-4D79D16E0210}" destId="{E0B52A07-9AC8-4998-B2F8-02DF31BC3545}" srcOrd="0" destOrd="0" presId="urn:microsoft.com/office/officeart/2005/8/layout/chevron2"/>
    <dgm:cxn modelId="{71FA43FC-3D86-4492-B4FF-8F201A2EEAED}" srcId="{87D7A11C-7F5E-4171-BA0F-D79E8E00295E}" destId="{E5AD731A-7DCC-4E57-B911-A439392396F1}" srcOrd="3" destOrd="0" parTransId="{8FC23B3B-26DC-4C81-80F6-4E45C6347E8D}" sibTransId="{9F8C98BC-122A-4337-9B12-156778489D7A}"/>
    <dgm:cxn modelId="{FEB3743D-FBEF-413F-B7E6-A2A8A70E9410}" type="presParOf" srcId="{72D04FCF-34CD-48A7-AA5F-188D56D8D0D7}" destId="{5892BBEA-196E-4B00-83B3-8F5CE1885E9C}" srcOrd="0" destOrd="0" presId="urn:microsoft.com/office/officeart/2005/8/layout/chevron2"/>
    <dgm:cxn modelId="{8182AECF-445B-4073-B602-2E57839D97A2}" type="presParOf" srcId="{5892BBEA-196E-4B00-83B3-8F5CE1885E9C}" destId="{E0B52A07-9AC8-4998-B2F8-02DF31BC3545}" srcOrd="0" destOrd="0" presId="urn:microsoft.com/office/officeart/2005/8/layout/chevron2"/>
    <dgm:cxn modelId="{5A4F0E86-8C14-4234-9B74-695E0F0DD7F0}" type="presParOf" srcId="{5892BBEA-196E-4B00-83B3-8F5CE1885E9C}" destId="{C4F836D0-5CC6-49B1-9236-6E19B46D8C54}" srcOrd="1" destOrd="0" presId="urn:microsoft.com/office/officeart/2005/8/layout/chevron2"/>
    <dgm:cxn modelId="{C0B07F81-0373-44CD-8298-0E5ECB68A272}" type="presParOf" srcId="{72D04FCF-34CD-48A7-AA5F-188D56D8D0D7}" destId="{60E5D388-1182-40A2-B09A-78D81A4A6648}" srcOrd="1" destOrd="0" presId="urn:microsoft.com/office/officeart/2005/8/layout/chevron2"/>
    <dgm:cxn modelId="{100217BA-27AB-4A0A-BFAA-E1729FDCD3C0}" type="presParOf" srcId="{72D04FCF-34CD-48A7-AA5F-188D56D8D0D7}" destId="{E32471DB-6F63-410E-A833-31B5DC2288A4}" srcOrd="2" destOrd="0" presId="urn:microsoft.com/office/officeart/2005/8/layout/chevron2"/>
    <dgm:cxn modelId="{69906338-8018-44D9-81CE-46F99A3BFF98}" type="presParOf" srcId="{E32471DB-6F63-410E-A833-31B5DC2288A4}" destId="{6A7AB5E1-9088-4B76-A347-F15E54DF748C}" srcOrd="0" destOrd="0" presId="urn:microsoft.com/office/officeart/2005/8/layout/chevron2"/>
    <dgm:cxn modelId="{85D26595-942E-4463-AF94-655B97EFB6CC}" type="presParOf" srcId="{E32471DB-6F63-410E-A833-31B5DC2288A4}" destId="{6031DAF3-6162-4CA0-BF29-67E4FB144328}" srcOrd="1" destOrd="0" presId="urn:microsoft.com/office/officeart/2005/8/layout/chevron2"/>
    <dgm:cxn modelId="{79BA1145-D9A2-4C47-8E02-80F113422CF6}" type="presParOf" srcId="{72D04FCF-34CD-48A7-AA5F-188D56D8D0D7}" destId="{749ECA64-D596-4579-BF4B-29940BF58F54}" srcOrd="3" destOrd="0" presId="urn:microsoft.com/office/officeart/2005/8/layout/chevron2"/>
    <dgm:cxn modelId="{9F4685A7-5831-449B-A78C-E1C7C3B0202F}" type="presParOf" srcId="{72D04FCF-34CD-48A7-AA5F-188D56D8D0D7}" destId="{C487455E-8C87-420C-93BD-281A784393E2}" srcOrd="4" destOrd="0" presId="urn:microsoft.com/office/officeart/2005/8/layout/chevron2"/>
    <dgm:cxn modelId="{A16CB360-F840-4B8E-8AE3-CCAEC7851D18}" type="presParOf" srcId="{C487455E-8C87-420C-93BD-281A784393E2}" destId="{D9C2E9AA-768A-4B08-8AB5-366B01D7AA4F}" srcOrd="0" destOrd="0" presId="urn:microsoft.com/office/officeart/2005/8/layout/chevron2"/>
    <dgm:cxn modelId="{3DD42029-850C-46D4-B318-D3C082EC4789}" type="presParOf" srcId="{C487455E-8C87-420C-93BD-281A784393E2}" destId="{8FD47830-3427-4825-93EB-B6BF9504DBD3}" srcOrd="1" destOrd="0" presId="urn:microsoft.com/office/officeart/2005/8/layout/chevron2"/>
    <dgm:cxn modelId="{331519F6-EA79-41C7-B860-F9EDB4B77B67}" type="presParOf" srcId="{72D04FCF-34CD-48A7-AA5F-188D56D8D0D7}" destId="{EC79C1BE-35EE-41D6-939D-466F7D259B42}" srcOrd="5" destOrd="0" presId="urn:microsoft.com/office/officeart/2005/8/layout/chevron2"/>
    <dgm:cxn modelId="{03484FDD-E4BB-4B3F-B2AB-FA55CBCE5081}" type="presParOf" srcId="{72D04FCF-34CD-48A7-AA5F-188D56D8D0D7}" destId="{D986E1CC-9AEA-4998-A5BA-0553F6B87972}" srcOrd="6" destOrd="0" presId="urn:microsoft.com/office/officeart/2005/8/layout/chevron2"/>
    <dgm:cxn modelId="{2141CCF4-2766-47B1-8CEB-544DE181B3A4}" type="presParOf" srcId="{D986E1CC-9AEA-4998-A5BA-0553F6B87972}" destId="{81A929C1-202F-46A3-94AC-508B5A5D41F6}" srcOrd="0" destOrd="0" presId="urn:microsoft.com/office/officeart/2005/8/layout/chevron2"/>
    <dgm:cxn modelId="{A0F15582-8F5F-40EE-9584-EC4B9554C532}" type="presParOf" srcId="{D986E1CC-9AEA-4998-A5BA-0553F6B87972}" destId="{F249CFAC-C256-4F90-BD9A-01C1094D1B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8A4D60-70E7-4234-9728-FC94472C8D9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06599F8C-B1E3-410C-9482-EE0B2D950002}">
      <dgm:prSet phldrT="[Text]"/>
      <dgm:spPr/>
      <dgm:t>
        <a:bodyPr/>
        <a:lstStyle/>
        <a:p>
          <a:r>
            <a:rPr lang="th-TH" dirty="0"/>
            <a:t>จัดตั้งและกำกับ หรือดำเนินการโดย อปท.หรือหน่วยงาน</a:t>
          </a:r>
        </a:p>
      </dgm:t>
    </dgm:pt>
    <dgm:pt modelId="{0E0AFD0F-A01B-413C-8B2A-F73FD4D93B62}" type="parTrans" cxnId="{9A50A7AE-81F1-4BF1-A78D-D07310CA0ADD}">
      <dgm:prSet/>
      <dgm:spPr/>
      <dgm:t>
        <a:bodyPr/>
        <a:lstStyle/>
        <a:p>
          <a:endParaRPr lang="th-TH"/>
        </a:p>
      </dgm:t>
    </dgm:pt>
    <dgm:pt modelId="{1367A755-31AE-42A7-B6C6-295EF58336D4}" type="sibTrans" cxnId="{9A50A7AE-81F1-4BF1-A78D-D07310CA0ADD}">
      <dgm:prSet/>
      <dgm:spPr/>
      <dgm:t>
        <a:bodyPr/>
        <a:lstStyle/>
        <a:p>
          <a:endParaRPr lang="th-TH"/>
        </a:p>
      </dgm:t>
    </dgm:pt>
    <dgm:pt modelId="{9EE8AF69-14A5-476A-B1B2-680160137EDA}">
      <dgm:prSet phldrT="[Text]"/>
      <dgm:spPr/>
      <dgm:t>
        <a:bodyPr/>
        <a:lstStyle/>
        <a:p>
          <a:r>
            <a:rPr lang="th-TH" dirty="0"/>
            <a:t>บริหารจัดการโดยคณะกรรมการ</a:t>
          </a:r>
        </a:p>
      </dgm:t>
    </dgm:pt>
    <dgm:pt modelId="{CAEB05AE-B776-4834-B833-0FDC8ABD3B02}" type="parTrans" cxnId="{2EDF7B53-1B0A-406F-BE5D-CE1F9E5BBA50}">
      <dgm:prSet/>
      <dgm:spPr/>
      <dgm:t>
        <a:bodyPr/>
        <a:lstStyle/>
        <a:p>
          <a:endParaRPr lang="th-TH"/>
        </a:p>
      </dgm:t>
    </dgm:pt>
    <dgm:pt modelId="{999EDE8B-8AF9-4AE4-9E83-6385E1716485}" type="sibTrans" cxnId="{2EDF7B53-1B0A-406F-BE5D-CE1F9E5BBA50}">
      <dgm:prSet/>
      <dgm:spPr/>
      <dgm:t>
        <a:bodyPr/>
        <a:lstStyle/>
        <a:p>
          <a:endParaRPr lang="th-TH"/>
        </a:p>
      </dgm:t>
    </dgm:pt>
    <dgm:pt modelId="{653482B5-AEB5-4B74-B369-CB3695D40612}">
      <dgm:prSet phldrT="[Text]"/>
      <dgm:spPr/>
      <dgm:t>
        <a:bodyPr/>
        <a:lstStyle/>
        <a:p>
          <a:r>
            <a:rPr lang="th-TH" dirty="0"/>
            <a:t>มีสถานที่ทำงานหรือสถานที่ติดต่อ</a:t>
          </a:r>
        </a:p>
      </dgm:t>
    </dgm:pt>
    <dgm:pt modelId="{C21D810F-E46B-4F26-AF72-FFFB5F7744DF}" type="parTrans" cxnId="{8A36EDD3-F3FB-4BEA-9F47-D9D0E5A9A732}">
      <dgm:prSet/>
      <dgm:spPr/>
      <dgm:t>
        <a:bodyPr/>
        <a:lstStyle/>
        <a:p>
          <a:endParaRPr lang="th-TH"/>
        </a:p>
      </dgm:t>
    </dgm:pt>
    <dgm:pt modelId="{FED550AA-E831-44CF-AE6D-E5D6E74B4D48}" type="sibTrans" cxnId="{8A36EDD3-F3FB-4BEA-9F47-D9D0E5A9A732}">
      <dgm:prSet/>
      <dgm:spPr/>
      <dgm:t>
        <a:bodyPr/>
        <a:lstStyle/>
        <a:p>
          <a:endParaRPr lang="th-TH"/>
        </a:p>
      </dgm:t>
    </dgm:pt>
    <dgm:pt modelId="{24A31452-EE29-4160-9D58-4FA0C1513149}">
      <dgm:prSet/>
      <dgm:spPr/>
      <dgm:t>
        <a:bodyPr/>
        <a:lstStyle/>
        <a:p>
          <a:r>
            <a:rPr lang="th-TH" dirty="0"/>
            <a:t>มีผู้จัดการระบบ </a:t>
          </a:r>
          <a:r>
            <a:rPr lang="en-US" dirty="0"/>
            <a:t>LTC   ( CM )</a:t>
          </a:r>
          <a:endParaRPr lang="th-TH" dirty="0"/>
        </a:p>
      </dgm:t>
    </dgm:pt>
    <dgm:pt modelId="{F50B17EE-0CBB-4CA7-BBFC-A018F470E439}" type="parTrans" cxnId="{A0422E88-77D7-4303-BC13-6F351849DA8D}">
      <dgm:prSet/>
      <dgm:spPr/>
      <dgm:t>
        <a:bodyPr/>
        <a:lstStyle/>
        <a:p>
          <a:endParaRPr lang="th-TH"/>
        </a:p>
      </dgm:t>
    </dgm:pt>
    <dgm:pt modelId="{20828F47-3702-4B9F-B584-033BBA06B4C2}" type="sibTrans" cxnId="{A0422E88-77D7-4303-BC13-6F351849DA8D}">
      <dgm:prSet/>
      <dgm:spPr/>
      <dgm:t>
        <a:bodyPr/>
        <a:lstStyle/>
        <a:p>
          <a:endParaRPr lang="th-TH"/>
        </a:p>
      </dgm:t>
    </dgm:pt>
    <dgm:pt modelId="{1F4E3BAB-E316-4952-A1BD-9FE7D49D0E62}">
      <dgm:prSet/>
      <dgm:spPr/>
      <dgm:t>
        <a:bodyPr/>
        <a:lstStyle/>
        <a:p>
          <a:r>
            <a:rPr lang="th-TH" dirty="0"/>
            <a:t>มีผู้ช่วยเหลือดูแลผู้ที่มีภาวะพึ่งพิง ( </a:t>
          </a:r>
          <a:r>
            <a:rPr lang="en-US" dirty="0"/>
            <a:t>CG )</a:t>
          </a:r>
          <a:endParaRPr lang="th-TH" dirty="0"/>
        </a:p>
      </dgm:t>
    </dgm:pt>
    <dgm:pt modelId="{2E315476-28A8-4681-8FE2-B00CAF0270CD}" type="parTrans" cxnId="{3D8D25BF-16B8-4740-AF5F-DB686B626F7E}">
      <dgm:prSet/>
      <dgm:spPr/>
      <dgm:t>
        <a:bodyPr/>
        <a:lstStyle/>
        <a:p>
          <a:endParaRPr lang="th-TH"/>
        </a:p>
      </dgm:t>
    </dgm:pt>
    <dgm:pt modelId="{BB55FDD4-D2A0-4A97-A14A-2F0B0A75D13C}" type="sibTrans" cxnId="{3D8D25BF-16B8-4740-AF5F-DB686B626F7E}">
      <dgm:prSet/>
      <dgm:spPr/>
      <dgm:t>
        <a:bodyPr/>
        <a:lstStyle/>
        <a:p>
          <a:endParaRPr lang="th-TH"/>
        </a:p>
      </dgm:t>
    </dgm:pt>
    <dgm:pt modelId="{F04FB1CC-F3E4-4DF8-BD23-A3293586A7E3}" type="pres">
      <dgm:prSet presAssocID="{868A4D60-70E7-4234-9728-FC94472C8D9E}" presName="Name0" presStyleCnt="0">
        <dgm:presLayoutVars>
          <dgm:chMax val="7"/>
          <dgm:chPref val="7"/>
          <dgm:dir/>
        </dgm:presLayoutVars>
      </dgm:prSet>
      <dgm:spPr/>
    </dgm:pt>
    <dgm:pt modelId="{4DACCB20-6CEA-4E94-A22E-C34074AEBAE4}" type="pres">
      <dgm:prSet presAssocID="{868A4D60-70E7-4234-9728-FC94472C8D9E}" presName="Name1" presStyleCnt="0"/>
      <dgm:spPr/>
    </dgm:pt>
    <dgm:pt modelId="{4D5F959C-FC87-41E1-A50E-9DEFFA6E0E5F}" type="pres">
      <dgm:prSet presAssocID="{868A4D60-70E7-4234-9728-FC94472C8D9E}" presName="cycle" presStyleCnt="0"/>
      <dgm:spPr/>
    </dgm:pt>
    <dgm:pt modelId="{D49419F5-AD66-4804-869A-9E894776DC06}" type="pres">
      <dgm:prSet presAssocID="{868A4D60-70E7-4234-9728-FC94472C8D9E}" presName="srcNode" presStyleLbl="node1" presStyleIdx="0" presStyleCnt="5"/>
      <dgm:spPr/>
    </dgm:pt>
    <dgm:pt modelId="{E9CE90A8-5C47-428D-8D15-0B803120AE91}" type="pres">
      <dgm:prSet presAssocID="{868A4D60-70E7-4234-9728-FC94472C8D9E}" presName="conn" presStyleLbl="parChTrans1D2" presStyleIdx="0" presStyleCnt="1"/>
      <dgm:spPr/>
    </dgm:pt>
    <dgm:pt modelId="{214E43E8-C131-4692-BE9E-C882A1E0004D}" type="pres">
      <dgm:prSet presAssocID="{868A4D60-70E7-4234-9728-FC94472C8D9E}" presName="extraNode" presStyleLbl="node1" presStyleIdx="0" presStyleCnt="5"/>
      <dgm:spPr/>
    </dgm:pt>
    <dgm:pt modelId="{9DE396AE-D3FF-4BA0-95F1-2DC15693DDAF}" type="pres">
      <dgm:prSet presAssocID="{868A4D60-70E7-4234-9728-FC94472C8D9E}" presName="dstNode" presStyleLbl="node1" presStyleIdx="0" presStyleCnt="5"/>
      <dgm:spPr/>
    </dgm:pt>
    <dgm:pt modelId="{00237539-1E6D-4E7E-AB01-35B102A7F2D1}" type="pres">
      <dgm:prSet presAssocID="{06599F8C-B1E3-410C-9482-EE0B2D950002}" presName="text_1" presStyleLbl="node1" presStyleIdx="0" presStyleCnt="5">
        <dgm:presLayoutVars>
          <dgm:bulletEnabled val="1"/>
        </dgm:presLayoutVars>
      </dgm:prSet>
      <dgm:spPr/>
    </dgm:pt>
    <dgm:pt modelId="{72DC43C3-BA02-4FE9-805A-3B7B19A96D5C}" type="pres">
      <dgm:prSet presAssocID="{06599F8C-B1E3-410C-9482-EE0B2D950002}" presName="accent_1" presStyleCnt="0"/>
      <dgm:spPr/>
    </dgm:pt>
    <dgm:pt modelId="{58B5DFD5-0E3A-4E58-9B6E-7D63935969D4}" type="pres">
      <dgm:prSet presAssocID="{06599F8C-B1E3-410C-9482-EE0B2D950002}" presName="accentRepeatNode" presStyleLbl="solidFgAcc1" presStyleIdx="0" presStyleCnt="5"/>
      <dgm:spPr/>
    </dgm:pt>
    <dgm:pt modelId="{ADEB8941-2A39-4DD8-A932-87DAC61348F1}" type="pres">
      <dgm:prSet presAssocID="{9EE8AF69-14A5-476A-B1B2-680160137EDA}" presName="text_2" presStyleLbl="node1" presStyleIdx="1" presStyleCnt="5">
        <dgm:presLayoutVars>
          <dgm:bulletEnabled val="1"/>
        </dgm:presLayoutVars>
      </dgm:prSet>
      <dgm:spPr/>
    </dgm:pt>
    <dgm:pt modelId="{3E5E300D-549C-4D70-A66A-50C95A3BBBE8}" type="pres">
      <dgm:prSet presAssocID="{9EE8AF69-14A5-476A-B1B2-680160137EDA}" presName="accent_2" presStyleCnt="0"/>
      <dgm:spPr/>
    </dgm:pt>
    <dgm:pt modelId="{BA29E6C2-2C03-4239-8B04-EDE26A9E2DBF}" type="pres">
      <dgm:prSet presAssocID="{9EE8AF69-14A5-476A-B1B2-680160137EDA}" presName="accentRepeatNode" presStyleLbl="solidFgAcc1" presStyleIdx="1" presStyleCnt="5"/>
      <dgm:spPr/>
    </dgm:pt>
    <dgm:pt modelId="{690DDF34-EB09-4C29-8ACE-25090DE1AABB}" type="pres">
      <dgm:prSet presAssocID="{653482B5-AEB5-4B74-B369-CB3695D40612}" presName="text_3" presStyleLbl="node1" presStyleIdx="2" presStyleCnt="5">
        <dgm:presLayoutVars>
          <dgm:bulletEnabled val="1"/>
        </dgm:presLayoutVars>
      </dgm:prSet>
      <dgm:spPr/>
    </dgm:pt>
    <dgm:pt modelId="{B1C6C40D-BB2C-4C6A-B5F9-9C69B06AEF4E}" type="pres">
      <dgm:prSet presAssocID="{653482B5-AEB5-4B74-B369-CB3695D40612}" presName="accent_3" presStyleCnt="0"/>
      <dgm:spPr/>
    </dgm:pt>
    <dgm:pt modelId="{216FC725-F7C5-4F30-AB51-75684D1D4D57}" type="pres">
      <dgm:prSet presAssocID="{653482B5-AEB5-4B74-B369-CB3695D40612}" presName="accentRepeatNode" presStyleLbl="solidFgAcc1" presStyleIdx="2" presStyleCnt="5"/>
      <dgm:spPr/>
    </dgm:pt>
    <dgm:pt modelId="{C164BAE2-5D41-4D9C-B50A-6D09416E574B}" type="pres">
      <dgm:prSet presAssocID="{24A31452-EE29-4160-9D58-4FA0C1513149}" presName="text_4" presStyleLbl="node1" presStyleIdx="3" presStyleCnt="5">
        <dgm:presLayoutVars>
          <dgm:bulletEnabled val="1"/>
        </dgm:presLayoutVars>
      </dgm:prSet>
      <dgm:spPr/>
    </dgm:pt>
    <dgm:pt modelId="{CD747B03-9471-4C81-9DA9-0FB91E612965}" type="pres">
      <dgm:prSet presAssocID="{24A31452-EE29-4160-9D58-4FA0C1513149}" presName="accent_4" presStyleCnt="0"/>
      <dgm:spPr/>
    </dgm:pt>
    <dgm:pt modelId="{E6577A41-11B6-418D-9C7D-0DDAA7F45BAB}" type="pres">
      <dgm:prSet presAssocID="{24A31452-EE29-4160-9D58-4FA0C1513149}" presName="accentRepeatNode" presStyleLbl="solidFgAcc1" presStyleIdx="3" presStyleCnt="5"/>
      <dgm:spPr/>
    </dgm:pt>
    <dgm:pt modelId="{B6AA24EE-4515-49ED-AC17-39193F24FCBC}" type="pres">
      <dgm:prSet presAssocID="{1F4E3BAB-E316-4952-A1BD-9FE7D49D0E62}" presName="text_5" presStyleLbl="node1" presStyleIdx="4" presStyleCnt="5">
        <dgm:presLayoutVars>
          <dgm:bulletEnabled val="1"/>
        </dgm:presLayoutVars>
      </dgm:prSet>
      <dgm:spPr/>
    </dgm:pt>
    <dgm:pt modelId="{C50AA614-80B9-4F90-82D6-9AEC3CE92B40}" type="pres">
      <dgm:prSet presAssocID="{1F4E3BAB-E316-4952-A1BD-9FE7D49D0E62}" presName="accent_5" presStyleCnt="0"/>
      <dgm:spPr/>
    </dgm:pt>
    <dgm:pt modelId="{0F2E8089-8D90-498A-9430-336DA1491183}" type="pres">
      <dgm:prSet presAssocID="{1F4E3BAB-E316-4952-A1BD-9FE7D49D0E62}" presName="accentRepeatNode" presStyleLbl="solidFgAcc1" presStyleIdx="4" presStyleCnt="5"/>
      <dgm:spPr/>
    </dgm:pt>
  </dgm:ptLst>
  <dgm:cxnLst>
    <dgm:cxn modelId="{E1755A22-8E7C-48C4-85AE-F8D9E9E944C4}" type="presOf" srcId="{24A31452-EE29-4160-9D58-4FA0C1513149}" destId="{C164BAE2-5D41-4D9C-B50A-6D09416E574B}" srcOrd="0" destOrd="0" presId="urn:microsoft.com/office/officeart/2008/layout/VerticalCurvedList"/>
    <dgm:cxn modelId="{63E3D944-771C-48D3-86D1-22AE2EA3DD7E}" type="presOf" srcId="{1367A755-31AE-42A7-B6C6-295EF58336D4}" destId="{E9CE90A8-5C47-428D-8D15-0B803120AE91}" srcOrd="0" destOrd="0" presId="urn:microsoft.com/office/officeart/2008/layout/VerticalCurvedList"/>
    <dgm:cxn modelId="{2EDF7B53-1B0A-406F-BE5D-CE1F9E5BBA50}" srcId="{868A4D60-70E7-4234-9728-FC94472C8D9E}" destId="{9EE8AF69-14A5-476A-B1B2-680160137EDA}" srcOrd="1" destOrd="0" parTransId="{CAEB05AE-B776-4834-B833-0FDC8ABD3B02}" sibTransId="{999EDE8B-8AF9-4AE4-9E83-6385E1716485}"/>
    <dgm:cxn modelId="{A0422E88-77D7-4303-BC13-6F351849DA8D}" srcId="{868A4D60-70E7-4234-9728-FC94472C8D9E}" destId="{24A31452-EE29-4160-9D58-4FA0C1513149}" srcOrd="3" destOrd="0" parTransId="{F50B17EE-0CBB-4CA7-BBFC-A018F470E439}" sibTransId="{20828F47-3702-4B9F-B584-033BBA06B4C2}"/>
    <dgm:cxn modelId="{07F442AD-92C5-458A-BB75-9D990E0D2DA0}" type="presOf" srcId="{653482B5-AEB5-4B74-B369-CB3695D40612}" destId="{690DDF34-EB09-4C29-8ACE-25090DE1AABB}" srcOrd="0" destOrd="0" presId="urn:microsoft.com/office/officeart/2008/layout/VerticalCurvedList"/>
    <dgm:cxn modelId="{9A50A7AE-81F1-4BF1-A78D-D07310CA0ADD}" srcId="{868A4D60-70E7-4234-9728-FC94472C8D9E}" destId="{06599F8C-B1E3-410C-9482-EE0B2D950002}" srcOrd="0" destOrd="0" parTransId="{0E0AFD0F-A01B-413C-8B2A-F73FD4D93B62}" sibTransId="{1367A755-31AE-42A7-B6C6-295EF58336D4}"/>
    <dgm:cxn modelId="{D101E7B0-AA23-49DC-97CD-A7FA563141B9}" type="presOf" srcId="{06599F8C-B1E3-410C-9482-EE0B2D950002}" destId="{00237539-1E6D-4E7E-AB01-35B102A7F2D1}" srcOrd="0" destOrd="0" presId="urn:microsoft.com/office/officeart/2008/layout/VerticalCurvedList"/>
    <dgm:cxn modelId="{458F5DB1-CA68-4AB6-9E64-362CF6E03516}" type="presOf" srcId="{9EE8AF69-14A5-476A-B1B2-680160137EDA}" destId="{ADEB8941-2A39-4DD8-A932-87DAC61348F1}" srcOrd="0" destOrd="0" presId="urn:microsoft.com/office/officeart/2008/layout/VerticalCurvedList"/>
    <dgm:cxn modelId="{3D8D25BF-16B8-4740-AF5F-DB686B626F7E}" srcId="{868A4D60-70E7-4234-9728-FC94472C8D9E}" destId="{1F4E3BAB-E316-4952-A1BD-9FE7D49D0E62}" srcOrd="4" destOrd="0" parTransId="{2E315476-28A8-4681-8FE2-B00CAF0270CD}" sibTransId="{BB55FDD4-D2A0-4A97-A14A-2F0B0A75D13C}"/>
    <dgm:cxn modelId="{8A36EDD3-F3FB-4BEA-9F47-D9D0E5A9A732}" srcId="{868A4D60-70E7-4234-9728-FC94472C8D9E}" destId="{653482B5-AEB5-4B74-B369-CB3695D40612}" srcOrd="2" destOrd="0" parTransId="{C21D810F-E46B-4F26-AF72-FFFB5F7744DF}" sibTransId="{FED550AA-E831-44CF-AE6D-E5D6E74B4D48}"/>
    <dgm:cxn modelId="{1CE4C6DD-78BF-4BAE-97DC-5EDDE362041D}" type="presOf" srcId="{1F4E3BAB-E316-4952-A1BD-9FE7D49D0E62}" destId="{B6AA24EE-4515-49ED-AC17-39193F24FCBC}" srcOrd="0" destOrd="0" presId="urn:microsoft.com/office/officeart/2008/layout/VerticalCurvedList"/>
    <dgm:cxn modelId="{069A71E8-BA61-4DCE-820C-55F8BF69ED35}" type="presOf" srcId="{868A4D60-70E7-4234-9728-FC94472C8D9E}" destId="{F04FB1CC-F3E4-4DF8-BD23-A3293586A7E3}" srcOrd="0" destOrd="0" presId="urn:microsoft.com/office/officeart/2008/layout/VerticalCurvedList"/>
    <dgm:cxn modelId="{55F2B809-A60D-45C6-881D-8D037778BB42}" type="presParOf" srcId="{F04FB1CC-F3E4-4DF8-BD23-A3293586A7E3}" destId="{4DACCB20-6CEA-4E94-A22E-C34074AEBAE4}" srcOrd="0" destOrd="0" presId="urn:microsoft.com/office/officeart/2008/layout/VerticalCurvedList"/>
    <dgm:cxn modelId="{EAFE11CF-13B0-473F-BDF1-142BD1380111}" type="presParOf" srcId="{4DACCB20-6CEA-4E94-A22E-C34074AEBAE4}" destId="{4D5F959C-FC87-41E1-A50E-9DEFFA6E0E5F}" srcOrd="0" destOrd="0" presId="urn:microsoft.com/office/officeart/2008/layout/VerticalCurvedList"/>
    <dgm:cxn modelId="{0F22CB3F-EC88-49CA-A80C-F07A5096248E}" type="presParOf" srcId="{4D5F959C-FC87-41E1-A50E-9DEFFA6E0E5F}" destId="{D49419F5-AD66-4804-869A-9E894776DC06}" srcOrd="0" destOrd="0" presId="urn:microsoft.com/office/officeart/2008/layout/VerticalCurvedList"/>
    <dgm:cxn modelId="{0403755E-6E6F-4F10-92F5-6DCBCE8AB80D}" type="presParOf" srcId="{4D5F959C-FC87-41E1-A50E-9DEFFA6E0E5F}" destId="{E9CE90A8-5C47-428D-8D15-0B803120AE91}" srcOrd="1" destOrd="0" presId="urn:microsoft.com/office/officeart/2008/layout/VerticalCurvedList"/>
    <dgm:cxn modelId="{EFB33B1C-D276-4014-8CE7-86890F06E6DD}" type="presParOf" srcId="{4D5F959C-FC87-41E1-A50E-9DEFFA6E0E5F}" destId="{214E43E8-C131-4692-BE9E-C882A1E0004D}" srcOrd="2" destOrd="0" presId="urn:microsoft.com/office/officeart/2008/layout/VerticalCurvedList"/>
    <dgm:cxn modelId="{E7961B92-0CE8-4D12-BE70-0CBF7A3C8722}" type="presParOf" srcId="{4D5F959C-FC87-41E1-A50E-9DEFFA6E0E5F}" destId="{9DE396AE-D3FF-4BA0-95F1-2DC15693DDAF}" srcOrd="3" destOrd="0" presId="urn:microsoft.com/office/officeart/2008/layout/VerticalCurvedList"/>
    <dgm:cxn modelId="{9D63C48E-8AF8-41BB-9322-6FEB08EFC061}" type="presParOf" srcId="{4DACCB20-6CEA-4E94-A22E-C34074AEBAE4}" destId="{00237539-1E6D-4E7E-AB01-35B102A7F2D1}" srcOrd="1" destOrd="0" presId="urn:microsoft.com/office/officeart/2008/layout/VerticalCurvedList"/>
    <dgm:cxn modelId="{C6A9C751-894D-4C05-B6DE-04543B2AF22E}" type="presParOf" srcId="{4DACCB20-6CEA-4E94-A22E-C34074AEBAE4}" destId="{72DC43C3-BA02-4FE9-805A-3B7B19A96D5C}" srcOrd="2" destOrd="0" presId="urn:microsoft.com/office/officeart/2008/layout/VerticalCurvedList"/>
    <dgm:cxn modelId="{79648C15-1676-432A-8EEF-1D1F2FB1721E}" type="presParOf" srcId="{72DC43C3-BA02-4FE9-805A-3B7B19A96D5C}" destId="{58B5DFD5-0E3A-4E58-9B6E-7D63935969D4}" srcOrd="0" destOrd="0" presId="urn:microsoft.com/office/officeart/2008/layout/VerticalCurvedList"/>
    <dgm:cxn modelId="{D0D859F1-FF32-4996-AC22-CFC7654B0A23}" type="presParOf" srcId="{4DACCB20-6CEA-4E94-A22E-C34074AEBAE4}" destId="{ADEB8941-2A39-4DD8-A932-87DAC61348F1}" srcOrd="3" destOrd="0" presId="urn:microsoft.com/office/officeart/2008/layout/VerticalCurvedList"/>
    <dgm:cxn modelId="{00548043-5E76-422B-9E57-95EB4D12A6E8}" type="presParOf" srcId="{4DACCB20-6CEA-4E94-A22E-C34074AEBAE4}" destId="{3E5E300D-549C-4D70-A66A-50C95A3BBBE8}" srcOrd="4" destOrd="0" presId="urn:microsoft.com/office/officeart/2008/layout/VerticalCurvedList"/>
    <dgm:cxn modelId="{DB449CFF-62BA-4A15-8118-4F666D0665FA}" type="presParOf" srcId="{3E5E300D-549C-4D70-A66A-50C95A3BBBE8}" destId="{BA29E6C2-2C03-4239-8B04-EDE26A9E2DBF}" srcOrd="0" destOrd="0" presId="urn:microsoft.com/office/officeart/2008/layout/VerticalCurvedList"/>
    <dgm:cxn modelId="{E52CF443-9025-4542-B1F3-94D8CAFF8EE7}" type="presParOf" srcId="{4DACCB20-6CEA-4E94-A22E-C34074AEBAE4}" destId="{690DDF34-EB09-4C29-8ACE-25090DE1AABB}" srcOrd="5" destOrd="0" presId="urn:microsoft.com/office/officeart/2008/layout/VerticalCurvedList"/>
    <dgm:cxn modelId="{49C09969-F1AD-43BF-93E3-0082A5F4F623}" type="presParOf" srcId="{4DACCB20-6CEA-4E94-A22E-C34074AEBAE4}" destId="{B1C6C40D-BB2C-4C6A-B5F9-9C69B06AEF4E}" srcOrd="6" destOrd="0" presId="urn:microsoft.com/office/officeart/2008/layout/VerticalCurvedList"/>
    <dgm:cxn modelId="{BE5D9312-926C-44EA-8468-FC4558DCD9F1}" type="presParOf" srcId="{B1C6C40D-BB2C-4C6A-B5F9-9C69B06AEF4E}" destId="{216FC725-F7C5-4F30-AB51-75684D1D4D57}" srcOrd="0" destOrd="0" presId="urn:microsoft.com/office/officeart/2008/layout/VerticalCurvedList"/>
    <dgm:cxn modelId="{67F04367-9284-4A44-8B77-FB55072505E8}" type="presParOf" srcId="{4DACCB20-6CEA-4E94-A22E-C34074AEBAE4}" destId="{C164BAE2-5D41-4D9C-B50A-6D09416E574B}" srcOrd="7" destOrd="0" presId="urn:microsoft.com/office/officeart/2008/layout/VerticalCurvedList"/>
    <dgm:cxn modelId="{E8C73BDE-713D-4C84-8BD0-F845A7288B4F}" type="presParOf" srcId="{4DACCB20-6CEA-4E94-A22E-C34074AEBAE4}" destId="{CD747B03-9471-4C81-9DA9-0FB91E612965}" srcOrd="8" destOrd="0" presId="urn:microsoft.com/office/officeart/2008/layout/VerticalCurvedList"/>
    <dgm:cxn modelId="{50110397-1315-4BA2-8BD4-1CB7D910AF66}" type="presParOf" srcId="{CD747B03-9471-4C81-9DA9-0FB91E612965}" destId="{E6577A41-11B6-418D-9C7D-0DDAA7F45BAB}" srcOrd="0" destOrd="0" presId="urn:microsoft.com/office/officeart/2008/layout/VerticalCurvedList"/>
    <dgm:cxn modelId="{62AFC521-400D-4E9D-96FC-8061F0C92C9D}" type="presParOf" srcId="{4DACCB20-6CEA-4E94-A22E-C34074AEBAE4}" destId="{B6AA24EE-4515-49ED-AC17-39193F24FCBC}" srcOrd="9" destOrd="0" presId="urn:microsoft.com/office/officeart/2008/layout/VerticalCurvedList"/>
    <dgm:cxn modelId="{53C595A5-A86F-4309-A7E4-1C40C21F55EA}" type="presParOf" srcId="{4DACCB20-6CEA-4E94-A22E-C34074AEBAE4}" destId="{C50AA614-80B9-4F90-82D6-9AEC3CE92B40}" srcOrd="10" destOrd="0" presId="urn:microsoft.com/office/officeart/2008/layout/VerticalCurvedList"/>
    <dgm:cxn modelId="{3B9AFBA5-143E-4747-9CA1-420499084FD4}" type="presParOf" srcId="{C50AA614-80B9-4F90-82D6-9AEC3CE92B40}" destId="{0F2E8089-8D90-498A-9430-336DA14911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5AADB2-CB0E-4E97-BF67-B89852BE01A5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7848D4B4-484A-4BDF-B25B-DFDD3CF74B75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ผู้สูงอายุที่มีภาวะพึ่งพิง</a:t>
          </a:r>
        </a:p>
      </dgm:t>
    </dgm:pt>
    <dgm:pt modelId="{A6C43296-CC74-4FF4-B82E-C4DDBA5802FF}" type="parTrans" cxnId="{EA6CD0F0-895B-47CE-930D-268912E0DD15}">
      <dgm:prSet/>
      <dgm:spPr/>
      <dgm:t>
        <a:bodyPr/>
        <a:lstStyle/>
        <a:p>
          <a:endParaRPr lang="th-TH"/>
        </a:p>
      </dgm:t>
    </dgm:pt>
    <dgm:pt modelId="{6E47AF22-D686-40E6-B74F-FD23123CAA6D}" type="sibTrans" cxnId="{EA6CD0F0-895B-47CE-930D-268912E0DD15}">
      <dgm:prSet/>
      <dgm:spPr/>
      <dgm:t>
        <a:bodyPr/>
        <a:lstStyle/>
        <a:p>
          <a:endParaRPr lang="th-TH"/>
        </a:p>
      </dgm:t>
    </dgm:pt>
    <dgm:pt modelId="{B3BB0A9F-917D-477E-84C1-05156D98989D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สปสช</a:t>
          </a:r>
        </a:p>
      </dgm:t>
    </dgm:pt>
    <dgm:pt modelId="{28163159-D3C6-479C-BD65-06E78013CBC6}" type="parTrans" cxnId="{2CDA3774-7934-40A1-84D2-3EA62960982E}">
      <dgm:prSet/>
      <dgm:spPr/>
      <dgm:t>
        <a:bodyPr/>
        <a:lstStyle/>
        <a:p>
          <a:endParaRPr lang="th-TH"/>
        </a:p>
      </dgm:t>
    </dgm:pt>
    <dgm:pt modelId="{02E8D881-0FEE-4DD2-A407-7B2A0F384AB3}" type="sibTrans" cxnId="{2CDA3774-7934-40A1-84D2-3EA62960982E}">
      <dgm:prSet/>
      <dgm:spPr/>
      <dgm:t>
        <a:bodyPr/>
        <a:lstStyle/>
        <a:p>
          <a:endParaRPr lang="th-TH"/>
        </a:p>
      </dgm:t>
    </dgm:pt>
    <dgm:pt modelId="{C6DCBFC0-762C-488F-97FE-30E47054EB6F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ท้องถิ่นจังหวัด</a:t>
          </a:r>
        </a:p>
      </dgm:t>
    </dgm:pt>
    <dgm:pt modelId="{EE2A38F3-D3EA-4113-8623-9B07597024A5}" type="parTrans" cxnId="{E3621361-4938-4791-84C8-B86375E3EB63}">
      <dgm:prSet/>
      <dgm:spPr/>
      <dgm:t>
        <a:bodyPr/>
        <a:lstStyle/>
        <a:p>
          <a:endParaRPr lang="th-TH"/>
        </a:p>
      </dgm:t>
    </dgm:pt>
    <dgm:pt modelId="{A05D1D6B-2913-456F-8215-F9C323459850}" type="sibTrans" cxnId="{E3621361-4938-4791-84C8-B86375E3EB63}">
      <dgm:prSet/>
      <dgm:spPr/>
      <dgm:t>
        <a:bodyPr/>
        <a:lstStyle/>
        <a:p>
          <a:endParaRPr lang="th-TH"/>
        </a:p>
      </dgm:t>
    </dgm:pt>
    <dgm:pt modelId="{1F03B8BB-5F91-4BC8-A6D2-AE262DD460A1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สสจ.</a:t>
          </a:r>
        </a:p>
      </dgm:t>
    </dgm:pt>
    <dgm:pt modelId="{5A5A1C03-C123-4C92-96C2-F59B7F2B7816}" type="parTrans" cxnId="{F6D9537E-246A-4D88-BDCF-A5CC7A5D3484}">
      <dgm:prSet/>
      <dgm:spPr/>
      <dgm:t>
        <a:bodyPr/>
        <a:lstStyle/>
        <a:p>
          <a:endParaRPr lang="th-TH"/>
        </a:p>
      </dgm:t>
    </dgm:pt>
    <dgm:pt modelId="{4EBB8D7C-9034-4A8E-9F8B-915CFBFCF99B}" type="sibTrans" cxnId="{F6D9537E-246A-4D88-BDCF-A5CC7A5D3484}">
      <dgm:prSet/>
      <dgm:spPr/>
      <dgm:t>
        <a:bodyPr/>
        <a:lstStyle/>
        <a:p>
          <a:endParaRPr lang="th-TH"/>
        </a:p>
      </dgm:t>
    </dgm:pt>
    <dgm:pt modelId="{002E2F79-908E-458E-94C9-B502CC6B5139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พมจ.</a:t>
          </a:r>
        </a:p>
      </dgm:t>
    </dgm:pt>
    <dgm:pt modelId="{C5E6795D-9219-4D19-A7DC-C793B15E4F06}" type="parTrans" cxnId="{2BE03057-1FB4-42D2-9968-85820A0F0F9E}">
      <dgm:prSet/>
      <dgm:spPr/>
      <dgm:t>
        <a:bodyPr/>
        <a:lstStyle/>
        <a:p>
          <a:endParaRPr lang="th-TH"/>
        </a:p>
      </dgm:t>
    </dgm:pt>
    <dgm:pt modelId="{1C63012B-5304-41FD-8455-7263F4A9F943}" type="sibTrans" cxnId="{2BE03057-1FB4-42D2-9968-85820A0F0F9E}">
      <dgm:prSet/>
      <dgm:spPr/>
      <dgm:t>
        <a:bodyPr/>
        <a:lstStyle/>
        <a:p>
          <a:endParaRPr lang="th-TH"/>
        </a:p>
      </dgm:t>
    </dgm:pt>
    <dgm:pt modelId="{16534CFE-FF7A-4201-9017-A8837E148045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ศูนย์อนามัยเขต</a:t>
          </a:r>
        </a:p>
      </dgm:t>
    </dgm:pt>
    <dgm:pt modelId="{C870832D-1D44-4442-BFBE-7DF640B05880}" type="parTrans" cxnId="{9574C7AC-D862-4D5D-9A51-C5D10D1FAED5}">
      <dgm:prSet/>
      <dgm:spPr/>
      <dgm:t>
        <a:bodyPr/>
        <a:lstStyle/>
        <a:p>
          <a:endParaRPr lang="th-TH"/>
        </a:p>
      </dgm:t>
    </dgm:pt>
    <dgm:pt modelId="{7A87CB24-1C0D-40C6-85C3-7BBA94C978A0}" type="sibTrans" cxnId="{9574C7AC-D862-4D5D-9A51-C5D10D1FAED5}">
      <dgm:prSet/>
      <dgm:spPr/>
      <dgm:t>
        <a:bodyPr/>
        <a:lstStyle/>
        <a:p>
          <a:endParaRPr lang="th-TH"/>
        </a:p>
      </dgm:t>
    </dgm:pt>
    <dgm:pt modelId="{BD8D8EBD-0BE2-4A20-8384-13486388A94F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ภาคประชาชน</a:t>
          </a:r>
        </a:p>
      </dgm:t>
    </dgm:pt>
    <dgm:pt modelId="{E33D9956-87F8-4728-823F-1ECA8CE01C74}" type="sibTrans" cxnId="{C3738C5D-8F1A-4FA9-980B-A458486000D9}">
      <dgm:prSet/>
      <dgm:spPr/>
      <dgm:t>
        <a:bodyPr/>
        <a:lstStyle/>
        <a:p>
          <a:endParaRPr lang="th-TH"/>
        </a:p>
      </dgm:t>
    </dgm:pt>
    <dgm:pt modelId="{C4FF60AC-FE87-47D6-851E-569289F0B6A8}" type="parTrans" cxnId="{C3738C5D-8F1A-4FA9-980B-A458486000D9}">
      <dgm:prSet/>
      <dgm:spPr/>
      <dgm:t>
        <a:bodyPr/>
        <a:lstStyle/>
        <a:p>
          <a:endParaRPr lang="th-TH"/>
        </a:p>
      </dgm:t>
    </dgm:pt>
    <dgm:pt modelId="{C5E25D49-9A58-4BB5-9BDE-3BBB27905C98}" type="pres">
      <dgm:prSet presAssocID="{985AADB2-CB0E-4E97-BF67-B89852BE01A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47EC6F1-8570-4150-AE68-31D547B2A144}" type="pres">
      <dgm:prSet presAssocID="{7848D4B4-484A-4BDF-B25B-DFDD3CF74B75}" presName="Parent" presStyleLbl="node0" presStyleIdx="0" presStyleCnt="1">
        <dgm:presLayoutVars>
          <dgm:chMax val="6"/>
          <dgm:chPref val="6"/>
        </dgm:presLayoutVars>
      </dgm:prSet>
      <dgm:spPr/>
    </dgm:pt>
    <dgm:pt modelId="{776EF6E1-E9E6-4365-B427-8338BB6CCDE5}" type="pres">
      <dgm:prSet presAssocID="{B3BB0A9F-917D-477E-84C1-05156D98989D}" presName="Accent1" presStyleCnt="0"/>
      <dgm:spPr/>
    </dgm:pt>
    <dgm:pt modelId="{C490FCCC-DF44-4799-B5EE-C82B4389BBE1}" type="pres">
      <dgm:prSet presAssocID="{B3BB0A9F-917D-477E-84C1-05156D98989D}" presName="Accent" presStyleLbl="bgShp" presStyleIdx="0" presStyleCnt="6"/>
      <dgm:spPr/>
    </dgm:pt>
    <dgm:pt modelId="{54B8C732-1A0D-401C-A67E-6F888733D3BE}" type="pres">
      <dgm:prSet presAssocID="{B3BB0A9F-917D-477E-84C1-05156D98989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CBE3892-EDF7-4136-B5FE-E3322E592045}" type="pres">
      <dgm:prSet presAssocID="{C6DCBFC0-762C-488F-97FE-30E47054EB6F}" presName="Accent2" presStyleCnt="0"/>
      <dgm:spPr/>
    </dgm:pt>
    <dgm:pt modelId="{B70541AC-DCD4-4949-8813-0AC41C517FE7}" type="pres">
      <dgm:prSet presAssocID="{C6DCBFC0-762C-488F-97FE-30E47054EB6F}" presName="Accent" presStyleLbl="bgShp" presStyleIdx="1" presStyleCnt="6"/>
      <dgm:spPr/>
    </dgm:pt>
    <dgm:pt modelId="{AEC9D952-B1B1-4CDE-BA4F-A5A2031FBB45}" type="pres">
      <dgm:prSet presAssocID="{C6DCBFC0-762C-488F-97FE-30E47054EB6F}" presName="Child2" presStyleLbl="node1" presStyleIdx="1" presStyleCnt="6" custLinFactNeighborX="4811" custLinFactNeighborY="4449">
        <dgm:presLayoutVars>
          <dgm:chMax val="0"/>
          <dgm:chPref val="0"/>
          <dgm:bulletEnabled val="1"/>
        </dgm:presLayoutVars>
      </dgm:prSet>
      <dgm:spPr/>
    </dgm:pt>
    <dgm:pt modelId="{92F2635B-42F6-4BD0-A3CC-02A5D11474C7}" type="pres">
      <dgm:prSet presAssocID="{1F03B8BB-5F91-4BC8-A6D2-AE262DD460A1}" presName="Accent3" presStyleCnt="0"/>
      <dgm:spPr/>
    </dgm:pt>
    <dgm:pt modelId="{A4C785E7-021F-4C0A-A3C5-E3856F039672}" type="pres">
      <dgm:prSet presAssocID="{1F03B8BB-5F91-4BC8-A6D2-AE262DD460A1}" presName="Accent" presStyleLbl="bgShp" presStyleIdx="2" presStyleCnt="6"/>
      <dgm:spPr/>
    </dgm:pt>
    <dgm:pt modelId="{AB300086-A9E9-46EA-B3C4-90B86EEBB738}" type="pres">
      <dgm:prSet presAssocID="{1F03B8BB-5F91-4BC8-A6D2-AE262DD460A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AF39D96-9712-455F-A8F1-A533ECA38B3E}" type="pres">
      <dgm:prSet presAssocID="{002E2F79-908E-458E-94C9-B502CC6B5139}" presName="Accent4" presStyleCnt="0"/>
      <dgm:spPr/>
    </dgm:pt>
    <dgm:pt modelId="{1CD647AD-F6EC-46D1-9BC8-6841ACC303A2}" type="pres">
      <dgm:prSet presAssocID="{002E2F79-908E-458E-94C9-B502CC6B5139}" presName="Accent" presStyleLbl="bgShp" presStyleIdx="3" presStyleCnt="6"/>
      <dgm:spPr/>
    </dgm:pt>
    <dgm:pt modelId="{AE0B3FB0-09F8-4AFC-BECE-D07DD0FD6199}" type="pres">
      <dgm:prSet presAssocID="{002E2F79-908E-458E-94C9-B502CC6B513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A8295CC-87EA-49A5-84AA-710A27835B8D}" type="pres">
      <dgm:prSet presAssocID="{16534CFE-FF7A-4201-9017-A8837E148045}" presName="Accent5" presStyleCnt="0"/>
      <dgm:spPr/>
    </dgm:pt>
    <dgm:pt modelId="{E6965973-B1C8-4090-871E-D41C41C7DC0F}" type="pres">
      <dgm:prSet presAssocID="{16534CFE-FF7A-4201-9017-A8837E148045}" presName="Accent" presStyleLbl="bgShp" presStyleIdx="4" presStyleCnt="6"/>
      <dgm:spPr/>
    </dgm:pt>
    <dgm:pt modelId="{FED501B4-1752-438C-83CB-66804CA212B3}" type="pres">
      <dgm:prSet presAssocID="{16534CFE-FF7A-4201-9017-A8837E14804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AA2FC07-1A99-40B9-9EF9-B7A9469FAB36}" type="pres">
      <dgm:prSet presAssocID="{BD8D8EBD-0BE2-4A20-8384-13486388A94F}" presName="Accent6" presStyleCnt="0"/>
      <dgm:spPr/>
    </dgm:pt>
    <dgm:pt modelId="{1262523F-3077-40FE-96E8-0F0A72F83E07}" type="pres">
      <dgm:prSet presAssocID="{BD8D8EBD-0BE2-4A20-8384-13486388A94F}" presName="Accent" presStyleLbl="bgShp" presStyleIdx="5" presStyleCnt="6"/>
      <dgm:spPr/>
    </dgm:pt>
    <dgm:pt modelId="{C3B5782C-8755-4160-A552-8CEFD4AD3983}" type="pres">
      <dgm:prSet presAssocID="{BD8D8EBD-0BE2-4A20-8384-13486388A94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CFFB900-FE95-41EC-AFAB-2209E601B737}" type="presOf" srcId="{B3BB0A9F-917D-477E-84C1-05156D98989D}" destId="{54B8C732-1A0D-401C-A67E-6F888733D3BE}" srcOrd="0" destOrd="0" presId="urn:microsoft.com/office/officeart/2011/layout/HexagonRadial"/>
    <dgm:cxn modelId="{C3738C5D-8F1A-4FA9-980B-A458486000D9}" srcId="{7848D4B4-484A-4BDF-B25B-DFDD3CF74B75}" destId="{BD8D8EBD-0BE2-4A20-8384-13486388A94F}" srcOrd="5" destOrd="0" parTransId="{C4FF60AC-FE87-47D6-851E-569289F0B6A8}" sibTransId="{E33D9956-87F8-4728-823F-1ECA8CE01C74}"/>
    <dgm:cxn modelId="{E3621361-4938-4791-84C8-B86375E3EB63}" srcId="{7848D4B4-484A-4BDF-B25B-DFDD3CF74B75}" destId="{C6DCBFC0-762C-488F-97FE-30E47054EB6F}" srcOrd="1" destOrd="0" parTransId="{EE2A38F3-D3EA-4113-8623-9B07597024A5}" sibTransId="{A05D1D6B-2913-456F-8215-F9C323459850}"/>
    <dgm:cxn modelId="{2CDA3774-7934-40A1-84D2-3EA62960982E}" srcId="{7848D4B4-484A-4BDF-B25B-DFDD3CF74B75}" destId="{B3BB0A9F-917D-477E-84C1-05156D98989D}" srcOrd="0" destOrd="0" parTransId="{28163159-D3C6-479C-BD65-06E78013CBC6}" sibTransId="{02E8D881-0FEE-4DD2-A407-7B2A0F384AB3}"/>
    <dgm:cxn modelId="{2BE03057-1FB4-42D2-9968-85820A0F0F9E}" srcId="{7848D4B4-484A-4BDF-B25B-DFDD3CF74B75}" destId="{002E2F79-908E-458E-94C9-B502CC6B5139}" srcOrd="3" destOrd="0" parTransId="{C5E6795D-9219-4D19-A7DC-C793B15E4F06}" sibTransId="{1C63012B-5304-41FD-8455-7263F4A9F943}"/>
    <dgm:cxn modelId="{F6D9537E-246A-4D88-BDCF-A5CC7A5D3484}" srcId="{7848D4B4-484A-4BDF-B25B-DFDD3CF74B75}" destId="{1F03B8BB-5F91-4BC8-A6D2-AE262DD460A1}" srcOrd="2" destOrd="0" parTransId="{5A5A1C03-C123-4C92-96C2-F59B7F2B7816}" sibTransId="{4EBB8D7C-9034-4A8E-9F8B-915CFBFCF99B}"/>
    <dgm:cxn modelId="{0699147F-6289-4528-8330-704065797443}" type="presOf" srcId="{002E2F79-908E-458E-94C9-B502CC6B5139}" destId="{AE0B3FB0-09F8-4AFC-BECE-D07DD0FD6199}" srcOrd="0" destOrd="0" presId="urn:microsoft.com/office/officeart/2011/layout/HexagonRadial"/>
    <dgm:cxn modelId="{D10EFE7F-98DC-4777-85D5-7544A6D37A86}" type="presOf" srcId="{985AADB2-CB0E-4E97-BF67-B89852BE01A5}" destId="{C5E25D49-9A58-4BB5-9BDE-3BBB27905C98}" srcOrd="0" destOrd="0" presId="urn:microsoft.com/office/officeart/2011/layout/HexagonRadial"/>
    <dgm:cxn modelId="{73E60D86-9EE6-4997-B31F-39F8A4853050}" type="presOf" srcId="{1F03B8BB-5F91-4BC8-A6D2-AE262DD460A1}" destId="{AB300086-A9E9-46EA-B3C4-90B86EEBB738}" srcOrd="0" destOrd="0" presId="urn:microsoft.com/office/officeart/2011/layout/HexagonRadial"/>
    <dgm:cxn modelId="{9970A08C-9C8D-4A6D-B56F-4ACC486B78D5}" type="presOf" srcId="{BD8D8EBD-0BE2-4A20-8384-13486388A94F}" destId="{C3B5782C-8755-4160-A552-8CEFD4AD3983}" srcOrd="0" destOrd="0" presId="urn:microsoft.com/office/officeart/2011/layout/HexagonRadial"/>
    <dgm:cxn modelId="{ED0CE5A4-A6BD-4F27-92EB-E656868DEBC1}" type="presOf" srcId="{C6DCBFC0-762C-488F-97FE-30E47054EB6F}" destId="{AEC9D952-B1B1-4CDE-BA4F-A5A2031FBB45}" srcOrd="0" destOrd="0" presId="urn:microsoft.com/office/officeart/2011/layout/HexagonRadial"/>
    <dgm:cxn modelId="{9574C7AC-D862-4D5D-9A51-C5D10D1FAED5}" srcId="{7848D4B4-484A-4BDF-B25B-DFDD3CF74B75}" destId="{16534CFE-FF7A-4201-9017-A8837E148045}" srcOrd="4" destOrd="0" parTransId="{C870832D-1D44-4442-BFBE-7DF640B05880}" sibTransId="{7A87CB24-1C0D-40C6-85C3-7BBA94C978A0}"/>
    <dgm:cxn modelId="{9860E6C3-69C9-4F7D-A499-C10535395FCE}" type="presOf" srcId="{7848D4B4-484A-4BDF-B25B-DFDD3CF74B75}" destId="{B47EC6F1-8570-4150-AE68-31D547B2A144}" srcOrd="0" destOrd="0" presId="urn:microsoft.com/office/officeart/2011/layout/HexagonRadial"/>
    <dgm:cxn modelId="{22DEADC6-A282-4CCC-B166-B7960AA29205}" type="presOf" srcId="{16534CFE-FF7A-4201-9017-A8837E148045}" destId="{FED501B4-1752-438C-83CB-66804CA212B3}" srcOrd="0" destOrd="0" presId="urn:microsoft.com/office/officeart/2011/layout/HexagonRadial"/>
    <dgm:cxn modelId="{EA6CD0F0-895B-47CE-930D-268912E0DD15}" srcId="{985AADB2-CB0E-4E97-BF67-B89852BE01A5}" destId="{7848D4B4-484A-4BDF-B25B-DFDD3CF74B75}" srcOrd="0" destOrd="0" parTransId="{A6C43296-CC74-4FF4-B82E-C4DDBA5802FF}" sibTransId="{6E47AF22-D686-40E6-B74F-FD23123CAA6D}"/>
    <dgm:cxn modelId="{3D790E02-FBB7-4503-A25D-AC627061678E}" type="presParOf" srcId="{C5E25D49-9A58-4BB5-9BDE-3BBB27905C98}" destId="{B47EC6F1-8570-4150-AE68-31D547B2A144}" srcOrd="0" destOrd="0" presId="urn:microsoft.com/office/officeart/2011/layout/HexagonRadial"/>
    <dgm:cxn modelId="{8EC8F36A-654A-4FF7-B05B-FBE21A4B578D}" type="presParOf" srcId="{C5E25D49-9A58-4BB5-9BDE-3BBB27905C98}" destId="{776EF6E1-E9E6-4365-B427-8338BB6CCDE5}" srcOrd="1" destOrd="0" presId="urn:microsoft.com/office/officeart/2011/layout/HexagonRadial"/>
    <dgm:cxn modelId="{D7A76E7C-B772-46F5-8645-66421CD48998}" type="presParOf" srcId="{776EF6E1-E9E6-4365-B427-8338BB6CCDE5}" destId="{C490FCCC-DF44-4799-B5EE-C82B4389BBE1}" srcOrd="0" destOrd="0" presId="urn:microsoft.com/office/officeart/2011/layout/HexagonRadial"/>
    <dgm:cxn modelId="{6079458F-B2FC-4F6A-9347-FFBBE9177F25}" type="presParOf" srcId="{C5E25D49-9A58-4BB5-9BDE-3BBB27905C98}" destId="{54B8C732-1A0D-401C-A67E-6F888733D3BE}" srcOrd="2" destOrd="0" presId="urn:microsoft.com/office/officeart/2011/layout/HexagonRadial"/>
    <dgm:cxn modelId="{31CFFDCD-4F95-4BC4-A9B1-5F881CF2D442}" type="presParOf" srcId="{C5E25D49-9A58-4BB5-9BDE-3BBB27905C98}" destId="{8CBE3892-EDF7-4136-B5FE-E3322E592045}" srcOrd="3" destOrd="0" presId="urn:microsoft.com/office/officeart/2011/layout/HexagonRadial"/>
    <dgm:cxn modelId="{9A292259-0699-4C5D-86BB-C431436AED62}" type="presParOf" srcId="{8CBE3892-EDF7-4136-B5FE-E3322E592045}" destId="{B70541AC-DCD4-4949-8813-0AC41C517FE7}" srcOrd="0" destOrd="0" presId="urn:microsoft.com/office/officeart/2011/layout/HexagonRadial"/>
    <dgm:cxn modelId="{C7D02DC6-E814-46B8-90FE-B5080D5F435A}" type="presParOf" srcId="{C5E25D49-9A58-4BB5-9BDE-3BBB27905C98}" destId="{AEC9D952-B1B1-4CDE-BA4F-A5A2031FBB45}" srcOrd="4" destOrd="0" presId="urn:microsoft.com/office/officeart/2011/layout/HexagonRadial"/>
    <dgm:cxn modelId="{E4FF92B0-7351-46D8-8076-C4EF55889D13}" type="presParOf" srcId="{C5E25D49-9A58-4BB5-9BDE-3BBB27905C98}" destId="{92F2635B-42F6-4BD0-A3CC-02A5D11474C7}" srcOrd="5" destOrd="0" presId="urn:microsoft.com/office/officeart/2011/layout/HexagonRadial"/>
    <dgm:cxn modelId="{3A0BBFFB-4498-4F59-8503-8AA81F81B592}" type="presParOf" srcId="{92F2635B-42F6-4BD0-A3CC-02A5D11474C7}" destId="{A4C785E7-021F-4C0A-A3C5-E3856F039672}" srcOrd="0" destOrd="0" presId="urn:microsoft.com/office/officeart/2011/layout/HexagonRadial"/>
    <dgm:cxn modelId="{811E3B21-B6A5-4FD2-A15C-8CB845EF70AC}" type="presParOf" srcId="{C5E25D49-9A58-4BB5-9BDE-3BBB27905C98}" destId="{AB300086-A9E9-46EA-B3C4-90B86EEBB738}" srcOrd="6" destOrd="0" presId="urn:microsoft.com/office/officeart/2011/layout/HexagonRadial"/>
    <dgm:cxn modelId="{5396B6DD-EC1A-4360-BB3A-AA44FF149DB9}" type="presParOf" srcId="{C5E25D49-9A58-4BB5-9BDE-3BBB27905C98}" destId="{6AF39D96-9712-455F-A8F1-A533ECA38B3E}" srcOrd="7" destOrd="0" presId="urn:microsoft.com/office/officeart/2011/layout/HexagonRadial"/>
    <dgm:cxn modelId="{7D7C71AD-DB22-4D20-8B93-C21516A3038C}" type="presParOf" srcId="{6AF39D96-9712-455F-A8F1-A533ECA38B3E}" destId="{1CD647AD-F6EC-46D1-9BC8-6841ACC303A2}" srcOrd="0" destOrd="0" presId="urn:microsoft.com/office/officeart/2011/layout/HexagonRadial"/>
    <dgm:cxn modelId="{59BF57C9-32BF-48D7-8B6C-325BA901A0C2}" type="presParOf" srcId="{C5E25D49-9A58-4BB5-9BDE-3BBB27905C98}" destId="{AE0B3FB0-09F8-4AFC-BECE-D07DD0FD6199}" srcOrd="8" destOrd="0" presId="urn:microsoft.com/office/officeart/2011/layout/HexagonRadial"/>
    <dgm:cxn modelId="{874E436D-0D4B-40B7-BEA7-5F4BB47FF966}" type="presParOf" srcId="{C5E25D49-9A58-4BB5-9BDE-3BBB27905C98}" destId="{2A8295CC-87EA-49A5-84AA-710A27835B8D}" srcOrd="9" destOrd="0" presId="urn:microsoft.com/office/officeart/2011/layout/HexagonRadial"/>
    <dgm:cxn modelId="{7177A8F1-8F4C-42A7-B146-DA7A0F82FBE4}" type="presParOf" srcId="{2A8295CC-87EA-49A5-84AA-710A27835B8D}" destId="{E6965973-B1C8-4090-871E-D41C41C7DC0F}" srcOrd="0" destOrd="0" presId="urn:microsoft.com/office/officeart/2011/layout/HexagonRadial"/>
    <dgm:cxn modelId="{931DE961-83EE-4167-B3B3-29E86010E2C6}" type="presParOf" srcId="{C5E25D49-9A58-4BB5-9BDE-3BBB27905C98}" destId="{FED501B4-1752-438C-83CB-66804CA212B3}" srcOrd="10" destOrd="0" presId="urn:microsoft.com/office/officeart/2011/layout/HexagonRadial"/>
    <dgm:cxn modelId="{51B835D6-639D-46EC-8BCA-A652313CE4CE}" type="presParOf" srcId="{C5E25D49-9A58-4BB5-9BDE-3BBB27905C98}" destId="{0AA2FC07-1A99-40B9-9EF9-B7A9469FAB36}" srcOrd="11" destOrd="0" presId="urn:microsoft.com/office/officeart/2011/layout/HexagonRadial"/>
    <dgm:cxn modelId="{D0B2BE7B-AFE3-4CF1-8DAB-9BC8E7FD1F2E}" type="presParOf" srcId="{0AA2FC07-1A99-40B9-9EF9-B7A9469FAB36}" destId="{1262523F-3077-40FE-96E8-0F0A72F83E07}" srcOrd="0" destOrd="0" presId="urn:microsoft.com/office/officeart/2011/layout/HexagonRadial"/>
    <dgm:cxn modelId="{97D0B911-75C3-4172-B5F7-31CFB8E8F919}" type="presParOf" srcId="{C5E25D49-9A58-4BB5-9BDE-3BBB27905C98}" destId="{C3B5782C-8755-4160-A552-8CEFD4AD398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5B685B-D002-4BF2-A2EE-50B3E49759A1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175B6710-A9B2-47F1-A893-74D4FF8CE3BD}">
      <dgm:prSet phldrT="[Text]" custT="1"/>
      <dgm:spPr/>
      <dgm:t>
        <a:bodyPr/>
        <a:lstStyle/>
        <a:p>
          <a:r>
            <a:rPr lang="th-TH" sz="5400" dirty="0">
              <a:latin typeface="TH SarabunPSK" panose="020B0500040200020003" pitchFamily="34" charset="-34"/>
              <a:cs typeface="TH SarabunPSK" panose="020B0500040200020003" pitchFamily="34" charset="-34"/>
            </a:rPr>
            <a:t>ปัญหา</a:t>
          </a:r>
        </a:p>
      </dgm:t>
    </dgm:pt>
    <dgm:pt modelId="{7950D433-95AC-4861-950C-03F59CEDD5D5}" type="parTrans" cxnId="{CDEDF0A5-FC8D-416A-A035-7094CFB9D187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6E3C08F-3CC3-4203-80B7-7225AE745B06}" type="sibTrans" cxnId="{CDEDF0A5-FC8D-416A-A035-7094CFB9D187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6895AB0-0A3E-4866-A2B4-BAF713A61003}">
      <dgm:prSet phldrT="[Text]" custT="1"/>
      <dgm:spPr>
        <a:solidFill>
          <a:srgbClr val="92D050"/>
        </a:solidFill>
      </dgm:spPr>
      <dgm:t>
        <a:bodyPr/>
        <a:lstStyle/>
        <a:p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ไม่เข้าใจประกาศฯ</a:t>
          </a:r>
        </a:p>
      </dgm:t>
    </dgm:pt>
    <dgm:pt modelId="{C5FA88D3-19BA-49EE-8FEE-7FECBC2DC1CC}" type="parTrans" cxnId="{339DF66D-52B2-4D3D-9EBC-31BB729A15C6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0345350-3479-4BC8-B2A1-3485EE673CD7}" type="sibTrans" cxnId="{339DF66D-52B2-4D3D-9EBC-31BB729A15C6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B051E2B-C8D7-4B02-9CA7-326B3054F33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ไม่มั่นใจ  ระเบียบจ่าย</a:t>
          </a:r>
        </a:p>
      </dgm:t>
    </dgm:pt>
    <dgm:pt modelId="{26D24FC1-3D82-4884-8124-A473188869AD}" type="parTrans" cxnId="{5159756D-E17F-420F-97F4-FA14183EE73B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9863B57-C77B-465F-BB49-275A91AFDF26}" type="sibTrans" cxnId="{5159756D-E17F-420F-97F4-FA14183EE73B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6C7048-58D8-49E1-A4AE-6D03417332B0}">
      <dgm:prSet phldrT="[Text]" custT="1"/>
      <dgm:spPr/>
      <dgm:t>
        <a:bodyPr/>
        <a:lstStyle/>
        <a:p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โปรแกรม</a:t>
          </a:r>
        </a:p>
      </dgm:t>
    </dgm:pt>
    <dgm:pt modelId="{14C02AC6-2297-4639-8EAA-668E5BFA4001}" type="parTrans" cxnId="{EBBD6811-12E3-481E-A705-ED65CF7AB247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C73A81A-A0A1-4F18-BFFD-2BC959B61B46}" type="sibTrans" cxnId="{EBBD6811-12E3-481E-A705-ED65CF7AB247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F4CAAA-26CC-40BE-A7F7-E1C41D7F42F2}">
      <dgm:prSet custT="1"/>
      <dgm:spPr>
        <a:solidFill>
          <a:srgbClr val="FF0000"/>
        </a:solidFill>
      </dgm:spPr>
      <dgm:t>
        <a:bodyPr/>
        <a:lstStyle/>
        <a:p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ไม่มี </a:t>
          </a:r>
          <a:r>
            <a: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CM CG</a:t>
          </a:r>
          <a:endParaRPr lang="th-TH" sz="36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797152B-DF00-4C7E-B203-1610D98E03DB}" type="parTrans" cxnId="{B2169A0C-153A-47DF-A5CA-89BA5B3BED53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9A1BA2A-90E7-4966-88B5-40E61B49264B}" type="sibTrans" cxnId="{B2169A0C-153A-47DF-A5CA-89BA5B3BED53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0FCE015-1BC4-435C-AAA3-ADC0B9A8566B}" type="pres">
      <dgm:prSet presAssocID="{C25B685B-D002-4BF2-A2EE-50B3E49759A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485E2A-0109-45EE-B3A9-85777D9D3972}" type="pres">
      <dgm:prSet presAssocID="{175B6710-A9B2-47F1-A893-74D4FF8CE3BD}" presName="centerShape" presStyleLbl="node0" presStyleIdx="0" presStyleCnt="1"/>
      <dgm:spPr/>
    </dgm:pt>
    <dgm:pt modelId="{37886F01-EBAC-47AF-ADEE-6C628060ACD1}" type="pres">
      <dgm:prSet presAssocID="{26895AB0-0A3E-4866-A2B4-BAF713A61003}" presName="node" presStyleLbl="node1" presStyleIdx="0" presStyleCnt="4" custScaleX="121000" custScaleY="121000">
        <dgm:presLayoutVars>
          <dgm:bulletEnabled val="1"/>
        </dgm:presLayoutVars>
      </dgm:prSet>
      <dgm:spPr/>
    </dgm:pt>
    <dgm:pt modelId="{5CD2B851-D1DA-40FB-AD89-BE39D183F258}" type="pres">
      <dgm:prSet presAssocID="{26895AB0-0A3E-4866-A2B4-BAF713A61003}" presName="dummy" presStyleCnt="0"/>
      <dgm:spPr/>
    </dgm:pt>
    <dgm:pt modelId="{02F0872E-13E3-41EB-B3D3-9D04AD9D3C72}" type="pres">
      <dgm:prSet presAssocID="{A0345350-3479-4BC8-B2A1-3485EE673CD7}" presName="sibTrans" presStyleLbl="sibTrans2D1" presStyleIdx="0" presStyleCnt="4"/>
      <dgm:spPr/>
    </dgm:pt>
    <dgm:pt modelId="{74C898B6-24F8-4443-8D7D-23F5F2045FF1}" type="pres">
      <dgm:prSet presAssocID="{3DF4CAAA-26CC-40BE-A7F7-E1C41D7F42F2}" presName="node" presStyleLbl="node1" presStyleIdx="1" presStyleCnt="4" custScaleX="121000" custScaleY="121000">
        <dgm:presLayoutVars>
          <dgm:bulletEnabled val="1"/>
        </dgm:presLayoutVars>
      </dgm:prSet>
      <dgm:spPr/>
    </dgm:pt>
    <dgm:pt modelId="{17037DDA-390B-457F-BF3E-ADC9771EEC62}" type="pres">
      <dgm:prSet presAssocID="{3DF4CAAA-26CC-40BE-A7F7-E1C41D7F42F2}" presName="dummy" presStyleCnt="0"/>
      <dgm:spPr/>
    </dgm:pt>
    <dgm:pt modelId="{68ADD3E3-5941-4D63-9DF0-EED4FE56035D}" type="pres">
      <dgm:prSet presAssocID="{D9A1BA2A-90E7-4966-88B5-40E61B49264B}" presName="sibTrans" presStyleLbl="sibTrans2D1" presStyleIdx="1" presStyleCnt="4" custLinFactNeighborX="0" custLinFactNeighborY="275"/>
      <dgm:spPr/>
    </dgm:pt>
    <dgm:pt modelId="{77FDCD63-3DF9-4835-A633-A97DBF35CAE6}" type="pres">
      <dgm:prSet presAssocID="{7B051E2B-C8D7-4B02-9CA7-326B3054F33E}" presName="node" presStyleLbl="node1" presStyleIdx="2" presStyleCnt="4" custScaleX="121000" custScaleY="121000">
        <dgm:presLayoutVars>
          <dgm:bulletEnabled val="1"/>
        </dgm:presLayoutVars>
      </dgm:prSet>
      <dgm:spPr/>
    </dgm:pt>
    <dgm:pt modelId="{9C4B4C50-339D-4F15-A0F1-000E13970EAF}" type="pres">
      <dgm:prSet presAssocID="{7B051E2B-C8D7-4B02-9CA7-326B3054F33E}" presName="dummy" presStyleCnt="0"/>
      <dgm:spPr/>
    </dgm:pt>
    <dgm:pt modelId="{DFA2386A-AFDC-4EF1-B6A0-1D11CC79F36F}" type="pres">
      <dgm:prSet presAssocID="{69863B57-C77B-465F-BB49-275A91AFDF26}" presName="sibTrans" presStyleLbl="sibTrans2D1" presStyleIdx="2" presStyleCnt="4"/>
      <dgm:spPr/>
    </dgm:pt>
    <dgm:pt modelId="{BFC022C0-B01C-4A13-9675-EE566EA62090}" type="pres">
      <dgm:prSet presAssocID="{BB6C7048-58D8-49E1-A4AE-6D03417332B0}" presName="node" presStyleLbl="node1" presStyleIdx="3" presStyleCnt="4" custScaleX="121000" custScaleY="121000">
        <dgm:presLayoutVars>
          <dgm:bulletEnabled val="1"/>
        </dgm:presLayoutVars>
      </dgm:prSet>
      <dgm:spPr/>
    </dgm:pt>
    <dgm:pt modelId="{E5DA21B2-A7E0-452D-803D-3F043E84AEB5}" type="pres">
      <dgm:prSet presAssocID="{BB6C7048-58D8-49E1-A4AE-6D03417332B0}" presName="dummy" presStyleCnt="0"/>
      <dgm:spPr/>
    </dgm:pt>
    <dgm:pt modelId="{81189EB4-4518-43DA-844D-511A086A1E7C}" type="pres">
      <dgm:prSet presAssocID="{4C73A81A-A0A1-4F18-BFFD-2BC959B61B46}" presName="sibTrans" presStyleLbl="sibTrans2D1" presStyleIdx="3" presStyleCnt="4"/>
      <dgm:spPr/>
    </dgm:pt>
  </dgm:ptLst>
  <dgm:cxnLst>
    <dgm:cxn modelId="{B2169A0C-153A-47DF-A5CA-89BA5B3BED53}" srcId="{175B6710-A9B2-47F1-A893-74D4FF8CE3BD}" destId="{3DF4CAAA-26CC-40BE-A7F7-E1C41D7F42F2}" srcOrd="1" destOrd="0" parTransId="{1797152B-DF00-4C7E-B203-1610D98E03DB}" sibTransId="{D9A1BA2A-90E7-4966-88B5-40E61B49264B}"/>
    <dgm:cxn modelId="{EBBD6811-12E3-481E-A705-ED65CF7AB247}" srcId="{175B6710-A9B2-47F1-A893-74D4FF8CE3BD}" destId="{BB6C7048-58D8-49E1-A4AE-6D03417332B0}" srcOrd="3" destOrd="0" parTransId="{14C02AC6-2297-4639-8EAA-668E5BFA4001}" sibTransId="{4C73A81A-A0A1-4F18-BFFD-2BC959B61B46}"/>
    <dgm:cxn modelId="{60D8F25C-F8A2-4632-B3F6-30B26251C347}" type="presOf" srcId="{7B051E2B-C8D7-4B02-9CA7-326B3054F33E}" destId="{77FDCD63-3DF9-4835-A633-A97DBF35CAE6}" srcOrd="0" destOrd="0" presId="urn:microsoft.com/office/officeart/2005/8/layout/radial6"/>
    <dgm:cxn modelId="{DF88B15D-4E3A-4808-A3F5-F9AA8AFE5DE9}" type="presOf" srcId="{26895AB0-0A3E-4866-A2B4-BAF713A61003}" destId="{37886F01-EBAC-47AF-ADEE-6C628060ACD1}" srcOrd="0" destOrd="0" presId="urn:microsoft.com/office/officeart/2005/8/layout/radial6"/>
    <dgm:cxn modelId="{5159756D-E17F-420F-97F4-FA14183EE73B}" srcId="{175B6710-A9B2-47F1-A893-74D4FF8CE3BD}" destId="{7B051E2B-C8D7-4B02-9CA7-326B3054F33E}" srcOrd="2" destOrd="0" parTransId="{26D24FC1-3D82-4884-8124-A473188869AD}" sibTransId="{69863B57-C77B-465F-BB49-275A91AFDF26}"/>
    <dgm:cxn modelId="{339DF66D-52B2-4D3D-9EBC-31BB729A15C6}" srcId="{175B6710-A9B2-47F1-A893-74D4FF8CE3BD}" destId="{26895AB0-0A3E-4866-A2B4-BAF713A61003}" srcOrd="0" destOrd="0" parTransId="{C5FA88D3-19BA-49EE-8FEE-7FECBC2DC1CC}" sibTransId="{A0345350-3479-4BC8-B2A1-3485EE673CD7}"/>
    <dgm:cxn modelId="{8211AA7E-33CB-4EDA-9205-8B92E779469B}" type="presOf" srcId="{BB6C7048-58D8-49E1-A4AE-6D03417332B0}" destId="{BFC022C0-B01C-4A13-9675-EE566EA62090}" srcOrd="0" destOrd="0" presId="urn:microsoft.com/office/officeart/2005/8/layout/radial6"/>
    <dgm:cxn modelId="{01DEDA82-6FA4-4ADA-88A2-788226DEC0C5}" type="presOf" srcId="{D9A1BA2A-90E7-4966-88B5-40E61B49264B}" destId="{68ADD3E3-5941-4D63-9DF0-EED4FE56035D}" srcOrd="0" destOrd="0" presId="urn:microsoft.com/office/officeart/2005/8/layout/radial6"/>
    <dgm:cxn modelId="{30A6AC8A-76D5-41AC-A470-3FC5E3844053}" type="presOf" srcId="{69863B57-C77B-465F-BB49-275A91AFDF26}" destId="{DFA2386A-AFDC-4EF1-B6A0-1D11CC79F36F}" srcOrd="0" destOrd="0" presId="urn:microsoft.com/office/officeart/2005/8/layout/radial6"/>
    <dgm:cxn modelId="{EB24EA9E-E99B-428A-B46D-EA42085E95B3}" type="presOf" srcId="{3DF4CAAA-26CC-40BE-A7F7-E1C41D7F42F2}" destId="{74C898B6-24F8-4443-8D7D-23F5F2045FF1}" srcOrd="0" destOrd="0" presId="urn:microsoft.com/office/officeart/2005/8/layout/radial6"/>
    <dgm:cxn modelId="{2A12359F-C050-4178-AAD7-A9D7E2FD9E63}" type="presOf" srcId="{A0345350-3479-4BC8-B2A1-3485EE673CD7}" destId="{02F0872E-13E3-41EB-B3D3-9D04AD9D3C72}" srcOrd="0" destOrd="0" presId="urn:microsoft.com/office/officeart/2005/8/layout/radial6"/>
    <dgm:cxn modelId="{CDEDF0A5-FC8D-416A-A035-7094CFB9D187}" srcId="{C25B685B-D002-4BF2-A2EE-50B3E49759A1}" destId="{175B6710-A9B2-47F1-A893-74D4FF8CE3BD}" srcOrd="0" destOrd="0" parTransId="{7950D433-95AC-4861-950C-03F59CEDD5D5}" sibTransId="{16E3C08F-3CC3-4203-80B7-7225AE745B06}"/>
    <dgm:cxn modelId="{1F92EBBD-4F5B-43EC-B71E-93CA7058B0CB}" type="presOf" srcId="{175B6710-A9B2-47F1-A893-74D4FF8CE3BD}" destId="{49485E2A-0109-45EE-B3A9-85777D9D3972}" srcOrd="0" destOrd="0" presId="urn:microsoft.com/office/officeart/2005/8/layout/radial6"/>
    <dgm:cxn modelId="{14C54BD7-AAA3-4A9A-8225-3D63BBA0DA78}" type="presOf" srcId="{4C73A81A-A0A1-4F18-BFFD-2BC959B61B46}" destId="{81189EB4-4518-43DA-844D-511A086A1E7C}" srcOrd="0" destOrd="0" presId="urn:microsoft.com/office/officeart/2005/8/layout/radial6"/>
    <dgm:cxn modelId="{34C657F4-0F9C-4F79-A963-88E476AD13CA}" type="presOf" srcId="{C25B685B-D002-4BF2-A2EE-50B3E49759A1}" destId="{10FCE015-1BC4-435C-AAA3-ADC0B9A8566B}" srcOrd="0" destOrd="0" presId="urn:microsoft.com/office/officeart/2005/8/layout/radial6"/>
    <dgm:cxn modelId="{2947743E-BAB6-446F-A49D-956BADA4BED1}" type="presParOf" srcId="{10FCE015-1BC4-435C-AAA3-ADC0B9A8566B}" destId="{49485E2A-0109-45EE-B3A9-85777D9D3972}" srcOrd="0" destOrd="0" presId="urn:microsoft.com/office/officeart/2005/8/layout/radial6"/>
    <dgm:cxn modelId="{49B20B1D-CB44-464E-982E-EBDAC4D89B2F}" type="presParOf" srcId="{10FCE015-1BC4-435C-AAA3-ADC0B9A8566B}" destId="{37886F01-EBAC-47AF-ADEE-6C628060ACD1}" srcOrd="1" destOrd="0" presId="urn:microsoft.com/office/officeart/2005/8/layout/radial6"/>
    <dgm:cxn modelId="{08CD57B4-891E-463E-B450-67A95FA7AF55}" type="presParOf" srcId="{10FCE015-1BC4-435C-AAA3-ADC0B9A8566B}" destId="{5CD2B851-D1DA-40FB-AD89-BE39D183F258}" srcOrd="2" destOrd="0" presId="urn:microsoft.com/office/officeart/2005/8/layout/radial6"/>
    <dgm:cxn modelId="{4B6C5371-4437-47DE-B5D7-A13A6F4C98FA}" type="presParOf" srcId="{10FCE015-1BC4-435C-AAA3-ADC0B9A8566B}" destId="{02F0872E-13E3-41EB-B3D3-9D04AD9D3C72}" srcOrd="3" destOrd="0" presId="urn:microsoft.com/office/officeart/2005/8/layout/radial6"/>
    <dgm:cxn modelId="{321358B7-13B0-4AB7-81F6-BCDFA9E34FDB}" type="presParOf" srcId="{10FCE015-1BC4-435C-AAA3-ADC0B9A8566B}" destId="{74C898B6-24F8-4443-8D7D-23F5F2045FF1}" srcOrd="4" destOrd="0" presId="urn:microsoft.com/office/officeart/2005/8/layout/radial6"/>
    <dgm:cxn modelId="{60ADF995-FCA8-422D-8902-B65EEA83CED1}" type="presParOf" srcId="{10FCE015-1BC4-435C-AAA3-ADC0B9A8566B}" destId="{17037DDA-390B-457F-BF3E-ADC9771EEC62}" srcOrd="5" destOrd="0" presId="urn:microsoft.com/office/officeart/2005/8/layout/radial6"/>
    <dgm:cxn modelId="{6A3A70F8-1B1E-4128-9D20-5B8E58F6E363}" type="presParOf" srcId="{10FCE015-1BC4-435C-AAA3-ADC0B9A8566B}" destId="{68ADD3E3-5941-4D63-9DF0-EED4FE56035D}" srcOrd="6" destOrd="0" presId="urn:microsoft.com/office/officeart/2005/8/layout/radial6"/>
    <dgm:cxn modelId="{29EAE4C9-DC3F-490D-A1E3-4CE5B0BCBEB8}" type="presParOf" srcId="{10FCE015-1BC4-435C-AAA3-ADC0B9A8566B}" destId="{77FDCD63-3DF9-4835-A633-A97DBF35CAE6}" srcOrd="7" destOrd="0" presId="urn:microsoft.com/office/officeart/2005/8/layout/radial6"/>
    <dgm:cxn modelId="{7DB4BB47-5187-4AA3-B363-50A90516CC4B}" type="presParOf" srcId="{10FCE015-1BC4-435C-AAA3-ADC0B9A8566B}" destId="{9C4B4C50-339D-4F15-A0F1-000E13970EAF}" srcOrd="8" destOrd="0" presId="urn:microsoft.com/office/officeart/2005/8/layout/radial6"/>
    <dgm:cxn modelId="{34BC89BA-27D9-47A3-AD3E-17997F28DBA0}" type="presParOf" srcId="{10FCE015-1BC4-435C-AAA3-ADC0B9A8566B}" destId="{DFA2386A-AFDC-4EF1-B6A0-1D11CC79F36F}" srcOrd="9" destOrd="0" presId="urn:microsoft.com/office/officeart/2005/8/layout/radial6"/>
    <dgm:cxn modelId="{98B51129-E20B-48C6-9C60-691D8275787F}" type="presParOf" srcId="{10FCE015-1BC4-435C-AAA3-ADC0B9A8566B}" destId="{BFC022C0-B01C-4A13-9675-EE566EA62090}" srcOrd="10" destOrd="0" presId="urn:microsoft.com/office/officeart/2005/8/layout/radial6"/>
    <dgm:cxn modelId="{B6064527-EBC0-45A5-8D7B-A550460C276A}" type="presParOf" srcId="{10FCE015-1BC4-435C-AAA3-ADC0B9A8566B}" destId="{E5DA21B2-A7E0-452D-803D-3F043E84AEB5}" srcOrd="11" destOrd="0" presId="urn:microsoft.com/office/officeart/2005/8/layout/radial6"/>
    <dgm:cxn modelId="{F83408C7-1BF1-4C0D-B422-B15B0A99465A}" type="presParOf" srcId="{10FCE015-1BC4-435C-AAA3-ADC0B9A8566B}" destId="{81189EB4-4518-43DA-844D-511A086A1E7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6D868-A7F6-4AEA-8A72-50AF900B60BE}">
      <dsp:nvSpPr>
        <dsp:cNvPr id="0" name=""/>
        <dsp:cNvSpPr/>
      </dsp:nvSpPr>
      <dsp:spPr>
        <a:xfrm>
          <a:off x="1287601" y="2097578"/>
          <a:ext cx="1481657" cy="12774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2070" rIns="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 dirty="0">
              <a:solidFill>
                <a:schemeClr val="bg1"/>
              </a:solidFill>
            </a:rPr>
            <a:t>สปสช</a:t>
          </a:r>
        </a:p>
      </dsp:txBody>
      <dsp:txXfrm>
        <a:off x="1517526" y="2295814"/>
        <a:ext cx="1021807" cy="880974"/>
      </dsp:txXfrm>
    </dsp:sp>
    <dsp:sp modelId="{C4845E96-52EA-4201-9EC2-661BDF743F97}">
      <dsp:nvSpPr>
        <dsp:cNvPr id="0" name=""/>
        <dsp:cNvSpPr/>
      </dsp:nvSpPr>
      <dsp:spPr>
        <a:xfrm>
          <a:off x="1326092" y="2661544"/>
          <a:ext cx="173475" cy="14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084A0-6299-42A7-9CEE-D086FFD62857}">
      <dsp:nvSpPr>
        <dsp:cNvPr id="0" name=""/>
        <dsp:cNvSpPr/>
      </dsp:nvSpPr>
      <dsp:spPr>
        <a:xfrm>
          <a:off x="21074" y="1411435"/>
          <a:ext cx="1481657" cy="127744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t="17000" r="-44000" b="12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B742D-84DE-4C02-B1C5-7E87122C72F6}">
      <dsp:nvSpPr>
        <dsp:cNvPr id="0" name=""/>
        <dsp:cNvSpPr/>
      </dsp:nvSpPr>
      <dsp:spPr>
        <a:xfrm>
          <a:off x="1029761" y="2520131"/>
          <a:ext cx="173475" cy="14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4D204-5FBB-4FFA-8299-9E0790DA2CB0}">
      <dsp:nvSpPr>
        <dsp:cNvPr id="0" name=""/>
        <dsp:cNvSpPr/>
      </dsp:nvSpPr>
      <dsp:spPr>
        <a:xfrm>
          <a:off x="2549909" y="1396247"/>
          <a:ext cx="1481657" cy="12774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2070" rIns="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 dirty="0"/>
            <a:t>รพ.สต.</a:t>
          </a:r>
        </a:p>
      </dsp:txBody>
      <dsp:txXfrm>
        <a:off x="2779834" y="1594483"/>
        <a:ext cx="1021807" cy="880974"/>
      </dsp:txXfrm>
    </dsp:sp>
    <dsp:sp modelId="{A931FCEA-2A77-48D6-BD67-43B2BF135B0C}">
      <dsp:nvSpPr>
        <dsp:cNvPr id="0" name=""/>
        <dsp:cNvSpPr/>
      </dsp:nvSpPr>
      <dsp:spPr>
        <a:xfrm>
          <a:off x="3562815" y="2503593"/>
          <a:ext cx="173475" cy="14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93E7C-54C5-4A86-99AA-87769F5B75C3}">
      <dsp:nvSpPr>
        <dsp:cNvPr id="0" name=""/>
        <dsp:cNvSpPr/>
      </dsp:nvSpPr>
      <dsp:spPr>
        <a:xfrm>
          <a:off x="3812218" y="2097578"/>
          <a:ext cx="1481657" cy="127744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31908-3D85-4567-9AE1-EB79C8D24812}">
      <dsp:nvSpPr>
        <dsp:cNvPr id="0" name=""/>
        <dsp:cNvSpPr/>
      </dsp:nvSpPr>
      <dsp:spPr>
        <a:xfrm>
          <a:off x="3850709" y="2661544"/>
          <a:ext cx="173475" cy="14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70F7-BBA0-4F00-8B3D-B4F433393275}">
      <dsp:nvSpPr>
        <dsp:cNvPr id="0" name=""/>
        <dsp:cNvSpPr/>
      </dsp:nvSpPr>
      <dsp:spPr>
        <a:xfrm>
          <a:off x="1287601" y="697955"/>
          <a:ext cx="1481657" cy="12774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2070" rIns="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 dirty="0"/>
            <a:t>อปท.</a:t>
          </a:r>
        </a:p>
      </dsp:txBody>
      <dsp:txXfrm>
        <a:off x="1517526" y="896191"/>
        <a:ext cx="1021807" cy="880974"/>
      </dsp:txXfrm>
    </dsp:sp>
    <dsp:sp modelId="{61B0CB3A-7015-4712-BD59-62BDA5553DEF}">
      <dsp:nvSpPr>
        <dsp:cNvPr id="0" name=""/>
        <dsp:cNvSpPr/>
      </dsp:nvSpPr>
      <dsp:spPr>
        <a:xfrm>
          <a:off x="2292069" y="725630"/>
          <a:ext cx="173475" cy="14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67433-3CB1-436B-B459-97F21BED6A53}">
      <dsp:nvSpPr>
        <dsp:cNvPr id="0" name=""/>
        <dsp:cNvSpPr/>
      </dsp:nvSpPr>
      <dsp:spPr>
        <a:xfrm>
          <a:off x="2549909" y="0"/>
          <a:ext cx="1481657" cy="127744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ADA1B-50A3-49C1-9580-21E81E3DBB07}">
      <dsp:nvSpPr>
        <dsp:cNvPr id="0" name=""/>
        <dsp:cNvSpPr/>
      </dsp:nvSpPr>
      <dsp:spPr>
        <a:xfrm>
          <a:off x="2593674" y="560929"/>
          <a:ext cx="173475" cy="14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52A07-9AC8-4998-B2F8-02DF31BC3545}">
      <dsp:nvSpPr>
        <dsp:cNvPr id="0" name=""/>
        <dsp:cNvSpPr/>
      </dsp:nvSpPr>
      <dsp:spPr>
        <a:xfrm rot="5400000">
          <a:off x="-213832" y="217406"/>
          <a:ext cx="1425551" cy="997886"/>
        </a:xfrm>
        <a:prstGeom prst="chevron">
          <a:avLst/>
        </a:prstGeom>
        <a:solidFill>
          <a:srgbClr val="A6B727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A6B72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ysClr val="window" lastClr="FFFFFF"/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sp:txBody>
      <dsp:txXfrm rot="-5400000">
        <a:off x="1" y="502516"/>
        <a:ext cx="997886" cy="427665"/>
      </dsp:txXfrm>
    </dsp:sp>
    <dsp:sp modelId="{C4F836D0-5CC6-49B1-9236-6E19B46D8C54}">
      <dsp:nvSpPr>
        <dsp:cNvPr id="0" name=""/>
        <dsp:cNvSpPr/>
      </dsp:nvSpPr>
      <dsp:spPr>
        <a:xfrm rot="5400000">
          <a:off x="3628366" y="-2626907"/>
          <a:ext cx="926608" cy="618756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6B72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th-TH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rm of AU" panose="020B0500040200020003" pitchFamily="34" charset="-34"/>
              <a:ea typeface="+mj-ea"/>
              <a:cs typeface="TH Charm of AU" panose="020B0500040200020003" pitchFamily="34" charset="-34"/>
            </a:rPr>
            <a:t>รัฐธรรมนูญแห่งราชอาณาจักรไทย พุทธศักราช ๒๕๖๐</a:t>
          </a:r>
          <a:endParaRPr lang="th-TH" sz="3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sp:txBody>
      <dsp:txXfrm rot="-5400000">
        <a:off x="997886" y="48806"/>
        <a:ext cx="6142336" cy="836142"/>
      </dsp:txXfrm>
    </dsp:sp>
    <dsp:sp modelId="{6A7AB5E1-9088-4B76-A347-F15E54DF748C}">
      <dsp:nvSpPr>
        <dsp:cNvPr id="0" name=""/>
        <dsp:cNvSpPr/>
      </dsp:nvSpPr>
      <dsp:spPr>
        <a:xfrm rot="5400000">
          <a:off x="-213832" y="1498193"/>
          <a:ext cx="1425551" cy="997886"/>
        </a:xfrm>
        <a:prstGeom prst="chevron">
          <a:avLst/>
        </a:prstGeom>
        <a:solidFill>
          <a:srgbClr val="F69200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692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ysClr val="window" lastClr="FFFFFF"/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sp:txBody>
      <dsp:txXfrm rot="-5400000">
        <a:off x="1" y="1783303"/>
        <a:ext cx="997886" cy="427665"/>
      </dsp:txXfrm>
    </dsp:sp>
    <dsp:sp modelId="{6031DAF3-6162-4CA0-BF29-67E4FB144328}">
      <dsp:nvSpPr>
        <dsp:cNvPr id="0" name=""/>
        <dsp:cNvSpPr/>
      </dsp:nvSpPr>
      <dsp:spPr>
        <a:xfrm rot="5400000">
          <a:off x="3628366" y="-1346120"/>
          <a:ext cx="926608" cy="618756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692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altLang="th-TH" sz="3200" b="0" kern="1200" dirty="0">
              <a:latin typeface="TH Charm of AU" panose="020B0500040200020003" pitchFamily="34" charset="-34"/>
              <a:cs typeface="TH Charm of AU" panose="020B0500040200020003" pitchFamily="34" charset="-34"/>
            </a:rPr>
            <a:t>พรบ</a:t>
          </a:r>
          <a:r>
            <a:rPr lang="en-US" altLang="th-TH" sz="3200" b="0" kern="1200" dirty="0">
              <a:latin typeface="TH Charm of AU" panose="020B0500040200020003" pitchFamily="34" charset="-34"/>
              <a:cs typeface="TH Charm of AU" panose="020B0500040200020003" pitchFamily="34" charset="-34"/>
            </a:rPr>
            <a:t>.</a:t>
          </a:r>
          <a:r>
            <a:rPr lang="th-TH" altLang="th-TH" sz="3200" b="0" kern="1200" dirty="0">
              <a:latin typeface="TH Charm of AU" panose="020B0500040200020003" pitchFamily="34" charset="-34"/>
              <a:cs typeface="TH Charm of AU" panose="020B0500040200020003" pitchFamily="34" charset="-34"/>
            </a:rPr>
            <a:t>กำหนดแผนและขั้นตอนการกระจายอำนาจให้แก่องค์กรปกครองส่วนท้องถิ่น</a:t>
          </a:r>
          <a:r>
            <a:rPr lang="en-US" altLang="th-TH" sz="3200" b="0" kern="1200" dirty="0">
              <a:latin typeface="TH Charm of AU" panose="020B0500040200020003" pitchFamily="34" charset="-34"/>
              <a:cs typeface="TH Charm of AU" panose="020B0500040200020003" pitchFamily="34" charset="-34"/>
            </a:rPr>
            <a:t> </a:t>
          </a:r>
          <a:endParaRPr lang="th-TH" sz="32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sp:txBody>
      <dsp:txXfrm rot="-5400000">
        <a:off x="997886" y="1329593"/>
        <a:ext cx="6142336" cy="836142"/>
      </dsp:txXfrm>
    </dsp:sp>
    <dsp:sp modelId="{D9C2E9AA-768A-4B08-8AB5-366B01D7AA4F}">
      <dsp:nvSpPr>
        <dsp:cNvPr id="0" name=""/>
        <dsp:cNvSpPr/>
      </dsp:nvSpPr>
      <dsp:spPr>
        <a:xfrm rot="5400000">
          <a:off x="-213832" y="2778980"/>
          <a:ext cx="1425551" cy="997886"/>
        </a:xfrm>
        <a:prstGeom prst="chevron">
          <a:avLst/>
        </a:prstGeom>
        <a:solidFill>
          <a:srgbClr val="838383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83838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ysClr val="window" lastClr="FFFFFF"/>
            </a:solidFill>
            <a:latin typeface="TH Charm of AU" panose="020B0500040200020003" pitchFamily="34" charset="-34"/>
            <a:ea typeface="+mn-ea"/>
            <a:cs typeface="TH Charm of AU" panose="020B0500040200020003" pitchFamily="34" charset="-34"/>
          </a:endParaRPr>
        </a:p>
      </dsp:txBody>
      <dsp:txXfrm rot="-5400000">
        <a:off x="1" y="3064090"/>
        <a:ext cx="997886" cy="427665"/>
      </dsp:txXfrm>
    </dsp:sp>
    <dsp:sp modelId="{8FD47830-3427-4825-93EB-B6BF9504DBD3}">
      <dsp:nvSpPr>
        <dsp:cNvPr id="0" name=""/>
        <dsp:cNvSpPr/>
      </dsp:nvSpPr>
      <dsp:spPr>
        <a:xfrm rot="5400000">
          <a:off x="3628366" y="-65332"/>
          <a:ext cx="926608" cy="618756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83838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4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H Charm of AU" panose="020B0500040200020003" pitchFamily="34" charset="-34"/>
              <a:ea typeface="+mn-ea"/>
              <a:cs typeface="TH Charm of AU" panose="020B0500040200020003" pitchFamily="34" charset="-34"/>
            </a:rPr>
            <a:t>พรบ. เทศบาล / พรบ.สภาตำบล อบต</a:t>
          </a:r>
        </a:p>
      </dsp:txBody>
      <dsp:txXfrm rot="-5400000">
        <a:off x="997886" y="2610381"/>
        <a:ext cx="6142336" cy="836142"/>
      </dsp:txXfrm>
    </dsp:sp>
    <dsp:sp modelId="{81A929C1-202F-46A3-94AC-508B5A5D41F6}">
      <dsp:nvSpPr>
        <dsp:cNvPr id="0" name=""/>
        <dsp:cNvSpPr/>
      </dsp:nvSpPr>
      <dsp:spPr>
        <a:xfrm rot="5400000">
          <a:off x="-213832" y="4059767"/>
          <a:ext cx="1425551" cy="99788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latin typeface="TH Charm of AU" panose="020B0500040200020003" pitchFamily="34" charset="-34"/>
            <a:cs typeface="TH Charm of AU" panose="020B0500040200020003" pitchFamily="34" charset="-34"/>
          </a:endParaRPr>
        </a:p>
      </dsp:txBody>
      <dsp:txXfrm rot="-5400000">
        <a:off x="1" y="4344877"/>
        <a:ext cx="997886" cy="427665"/>
      </dsp:txXfrm>
    </dsp:sp>
    <dsp:sp modelId="{F249CFAC-C256-4F90-BD9A-01C1094D1B0B}">
      <dsp:nvSpPr>
        <dsp:cNvPr id="0" name=""/>
        <dsp:cNvSpPr/>
      </dsp:nvSpPr>
      <dsp:spPr>
        <a:xfrm rot="5400000">
          <a:off x="3628366" y="1215454"/>
          <a:ext cx="926608" cy="6187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600" kern="1200" dirty="0">
              <a:latin typeface="TH Charm of AU" panose="020B0500040200020003" pitchFamily="34" charset="-34"/>
              <a:cs typeface="TH Charm of AU" panose="020B0500040200020003" pitchFamily="34" charset="-34"/>
            </a:rPr>
            <a:t>ประกาศคณะกรรมการหลักประกันสุขภาพแห่งชาติ</a:t>
          </a:r>
        </a:p>
      </dsp:txBody>
      <dsp:txXfrm rot="-5400000">
        <a:off x="997886" y="3891168"/>
        <a:ext cx="6142336" cy="836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E90A8-5C47-428D-8D15-0B803120AE91}">
      <dsp:nvSpPr>
        <dsp:cNvPr id="0" name=""/>
        <dsp:cNvSpPr/>
      </dsp:nvSpPr>
      <dsp:spPr>
        <a:xfrm>
          <a:off x="-7163183" y="-1094940"/>
          <a:ext cx="8524421" cy="8524421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37539-1E6D-4E7E-AB01-35B102A7F2D1}">
      <dsp:nvSpPr>
        <dsp:cNvPr id="0" name=""/>
        <dsp:cNvSpPr/>
      </dsp:nvSpPr>
      <dsp:spPr>
        <a:xfrm>
          <a:off x="594349" y="395782"/>
          <a:ext cx="8109864" cy="7920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06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700" kern="1200" dirty="0"/>
            <a:t>จัดตั้งและกำกับ หรือดำเนินการโดย อปท.หรือหน่วยงาน</a:t>
          </a:r>
        </a:p>
      </dsp:txBody>
      <dsp:txXfrm>
        <a:off x="594349" y="395782"/>
        <a:ext cx="8109864" cy="792070"/>
      </dsp:txXfrm>
    </dsp:sp>
    <dsp:sp modelId="{58B5DFD5-0E3A-4E58-9B6E-7D63935969D4}">
      <dsp:nvSpPr>
        <dsp:cNvPr id="0" name=""/>
        <dsp:cNvSpPr/>
      </dsp:nvSpPr>
      <dsp:spPr>
        <a:xfrm>
          <a:off x="99305" y="296773"/>
          <a:ext cx="990088" cy="990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B8941-2A39-4DD8-A932-87DAC61348F1}">
      <dsp:nvSpPr>
        <dsp:cNvPr id="0" name=""/>
        <dsp:cNvSpPr/>
      </dsp:nvSpPr>
      <dsp:spPr>
        <a:xfrm>
          <a:off x="1161924" y="1583508"/>
          <a:ext cx="7542289" cy="792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06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700" kern="1200" dirty="0"/>
            <a:t>บริหารจัดการโดยคณะกรรมการ</a:t>
          </a:r>
        </a:p>
      </dsp:txBody>
      <dsp:txXfrm>
        <a:off x="1161924" y="1583508"/>
        <a:ext cx="7542289" cy="792070"/>
      </dsp:txXfrm>
    </dsp:sp>
    <dsp:sp modelId="{BA29E6C2-2C03-4239-8B04-EDE26A9E2DBF}">
      <dsp:nvSpPr>
        <dsp:cNvPr id="0" name=""/>
        <dsp:cNvSpPr/>
      </dsp:nvSpPr>
      <dsp:spPr>
        <a:xfrm>
          <a:off x="666880" y="1484499"/>
          <a:ext cx="990088" cy="990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DDF34-EB09-4C29-8ACE-25090DE1AABB}">
      <dsp:nvSpPr>
        <dsp:cNvPr id="0" name=""/>
        <dsp:cNvSpPr/>
      </dsp:nvSpPr>
      <dsp:spPr>
        <a:xfrm>
          <a:off x="1336124" y="2771234"/>
          <a:ext cx="7368090" cy="7920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06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700" kern="1200" dirty="0"/>
            <a:t>มีสถานที่ทำงานหรือสถานที่ติดต่อ</a:t>
          </a:r>
        </a:p>
      </dsp:txBody>
      <dsp:txXfrm>
        <a:off x="1336124" y="2771234"/>
        <a:ext cx="7368090" cy="792070"/>
      </dsp:txXfrm>
    </dsp:sp>
    <dsp:sp modelId="{216FC725-F7C5-4F30-AB51-75684D1D4D57}">
      <dsp:nvSpPr>
        <dsp:cNvPr id="0" name=""/>
        <dsp:cNvSpPr/>
      </dsp:nvSpPr>
      <dsp:spPr>
        <a:xfrm>
          <a:off x="841080" y="2672225"/>
          <a:ext cx="990088" cy="990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4BAE2-5D41-4D9C-B50A-6D09416E574B}">
      <dsp:nvSpPr>
        <dsp:cNvPr id="0" name=""/>
        <dsp:cNvSpPr/>
      </dsp:nvSpPr>
      <dsp:spPr>
        <a:xfrm>
          <a:off x="1161924" y="3958960"/>
          <a:ext cx="7542289" cy="7920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06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700" kern="1200" dirty="0"/>
            <a:t>มีผู้จัดการระบบ </a:t>
          </a:r>
          <a:r>
            <a:rPr lang="en-US" sz="3700" kern="1200" dirty="0"/>
            <a:t>LTC   ( CM )</a:t>
          </a:r>
          <a:endParaRPr lang="th-TH" sz="3700" kern="1200" dirty="0"/>
        </a:p>
      </dsp:txBody>
      <dsp:txXfrm>
        <a:off x="1161924" y="3958960"/>
        <a:ext cx="7542289" cy="792070"/>
      </dsp:txXfrm>
    </dsp:sp>
    <dsp:sp modelId="{E6577A41-11B6-418D-9C7D-0DDAA7F45BAB}">
      <dsp:nvSpPr>
        <dsp:cNvPr id="0" name=""/>
        <dsp:cNvSpPr/>
      </dsp:nvSpPr>
      <dsp:spPr>
        <a:xfrm>
          <a:off x="666880" y="3859951"/>
          <a:ext cx="990088" cy="990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A24EE-4515-49ED-AC17-39193F24FCBC}">
      <dsp:nvSpPr>
        <dsp:cNvPr id="0" name=""/>
        <dsp:cNvSpPr/>
      </dsp:nvSpPr>
      <dsp:spPr>
        <a:xfrm>
          <a:off x="594349" y="5146687"/>
          <a:ext cx="8109864" cy="7920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06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700" kern="1200" dirty="0"/>
            <a:t>มีผู้ช่วยเหลือดูแลผู้ที่มีภาวะพึ่งพิง ( </a:t>
          </a:r>
          <a:r>
            <a:rPr lang="en-US" sz="3700" kern="1200" dirty="0"/>
            <a:t>CG )</a:t>
          </a:r>
          <a:endParaRPr lang="th-TH" sz="3700" kern="1200" dirty="0"/>
        </a:p>
      </dsp:txBody>
      <dsp:txXfrm>
        <a:off x="594349" y="5146687"/>
        <a:ext cx="8109864" cy="792070"/>
      </dsp:txXfrm>
    </dsp:sp>
    <dsp:sp modelId="{0F2E8089-8D90-498A-9430-336DA1491183}">
      <dsp:nvSpPr>
        <dsp:cNvPr id="0" name=""/>
        <dsp:cNvSpPr/>
      </dsp:nvSpPr>
      <dsp:spPr>
        <a:xfrm>
          <a:off x="99305" y="5047678"/>
          <a:ext cx="990088" cy="990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EC6F1-8570-4150-AE68-31D547B2A144}">
      <dsp:nvSpPr>
        <dsp:cNvPr id="0" name=""/>
        <dsp:cNvSpPr/>
      </dsp:nvSpPr>
      <dsp:spPr>
        <a:xfrm>
          <a:off x="3172010" y="1911000"/>
          <a:ext cx="2428964" cy="21011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chemeClr val="tx1"/>
              </a:solidFill>
            </a:rPr>
            <a:t>ผู้สูงอายุที่มีภาวะพึ่งพิง</a:t>
          </a:r>
        </a:p>
      </dsp:txBody>
      <dsp:txXfrm>
        <a:off x="3574523" y="2259190"/>
        <a:ext cx="1623938" cy="1404772"/>
      </dsp:txXfrm>
    </dsp:sp>
    <dsp:sp modelId="{B70541AC-DCD4-4949-8813-0AC41C517FE7}">
      <dsp:nvSpPr>
        <dsp:cNvPr id="0" name=""/>
        <dsp:cNvSpPr/>
      </dsp:nvSpPr>
      <dsp:spPr>
        <a:xfrm>
          <a:off x="4693009" y="905740"/>
          <a:ext cx="916441" cy="7896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8C732-1A0D-401C-A67E-6F888733D3BE}">
      <dsp:nvSpPr>
        <dsp:cNvPr id="0" name=""/>
        <dsp:cNvSpPr/>
      </dsp:nvSpPr>
      <dsp:spPr>
        <a:xfrm>
          <a:off x="3395753" y="0"/>
          <a:ext cx="1990518" cy="172203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chemeClr val="tx1"/>
              </a:solidFill>
            </a:rPr>
            <a:t>สปสช</a:t>
          </a:r>
        </a:p>
      </dsp:txBody>
      <dsp:txXfrm>
        <a:off x="3725624" y="285377"/>
        <a:ext cx="1330776" cy="1151278"/>
      </dsp:txXfrm>
    </dsp:sp>
    <dsp:sp modelId="{A4C785E7-021F-4C0A-A3C5-E3856F039672}">
      <dsp:nvSpPr>
        <dsp:cNvPr id="0" name=""/>
        <dsp:cNvSpPr/>
      </dsp:nvSpPr>
      <dsp:spPr>
        <a:xfrm>
          <a:off x="5762567" y="2381937"/>
          <a:ext cx="916441" cy="7896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9D952-B1B1-4CDE-BA4F-A5A2031FBB45}">
      <dsp:nvSpPr>
        <dsp:cNvPr id="0" name=""/>
        <dsp:cNvSpPr/>
      </dsp:nvSpPr>
      <dsp:spPr>
        <a:xfrm>
          <a:off x="5317054" y="1135778"/>
          <a:ext cx="1990518" cy="172203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chemeClr val="tx1"/>
              </a:solidFill>
            </a:rPr>
            <a:t>ท้องถิ่นจังหวัด</a:t>
          </a:r>
        </a:p>
      </dsp:txBody>
      <dsp:txXfrm>
        <a:off x="5646925" y="1421155"/>
        <a:ext cx="1330776" cy="1151278"/>
      </dsp:txXfrm>
    </dsp:sp>
    <dsp:sp modelId="{1CD647AD-F6EC-46D1-9BC8-6841ACC303A2}">
      <dsp:nvSpPr>
        <dsp:cNvPr id="0" name=""/>
        <dsp:cNvSpPr/>
      </dsp:nvSpPr>
      <dsp:spPr>
        <a:xfrm>
          <a:off x="5019583" y="4048287"/>
          <a:ext cx="916441" cy="7896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00086-A9E9-46EA-B3C4-90B86EEBB738}">
      <dsp:nvSpPr>
        <dsp:cNvPr id="0" name=""/>
        <dsp:cNvSpPr/>
      </dsp:nvSpPr>
      <dsp:spPr>
        <a:xfrm>
          <a:off x="5221290" y="3141361"/>
          <a:ext cx="1990518" cy="172203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chemeClr val="tx1"/>
              </a:solidFill>
            </a:rPr>
            <a:t>สสจ.</a:t>
          </a:r>
        </a:p>
      </dsp:txBody>
      <dsp:txXfrm>
        <a:off x="5551161" y="3426738"/>
        <a:ext cx="1330776" cy="1151278"/>
      </dsp:txXfrm>
    </dsp:sp>
    <dsp:sp modelId="{E6965973-B1C8-4090-871E-D41C41C7DC0F}">
      <dsp:nvSpPr>
        <dsp:cNvPr id="0" name=""/>
        <dsp:cNvSpPr/>
      </dsp:nvSpPr>
      <dsp:spPr>
        <a:xfrm>
          <a:off x="3176530" y="4221260"/>
          <a:ext cx="916441" cy="7896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B3FB0-09F8-4AFC-BECE-D07DD0FD6199}">
      <dsp:nvSpPr>
        <dsp:cNvPr id="0" name=""/>
        <dsp:cNvSpPr/>
      </dsp:nvSpPr>
      <dsp:spPr>
        <a:xfrm>
          <a:off x="3395753" y="4201712"/>
          <a:ext cx="1990518" cy="172203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chemeClr val="tx1"/>
              </a:solidFill>
            </a:rPr>
            <a:t>พมจ.</a:t>
          </a:r>
        </a:p>
      </dsp:txBody>
      <dsp:txXfrm>
        <a:off x="3725624" y="4487089"/>
        <a:ext cx="1330776" cy="1151278"/>
      </dsp:txXfrm>
    </dsp:sp>
    <dsp:sp modelId="{1262523F-3077-40FE-96E8-0F0A72F83E07}">
      <dsp:nvSpPr>
        <dsp:cNvPr id="0" name=""/>
        <dsp:cNvSpPr/>
      </dsp:nvSpPr>
      <dsp:spPr>
        <a:xfrm>
          <a:off x="2089457" y="2745655"/>
          <a:ext cx="916441" cy="7896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501B4-1752-438C-83CB-66804CA212B3}">
      <dsp:nvSpPr>
        <dsp:cNvPr id="0" name=""/>
        <dsp:cNvSpPr/>
      </dsp:nvSpPr>
      <dsp:spPr>
        <a:xfrm>
          <a:off x="1561741" y="3142546"/>
          <a:ext cx="1990518" cy="1722032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chemeClr val="tx1"/>
              </a:solidFill>
            </a:rPr>
            <a:t>ศูนย์อนามัยเขต</a:t>
          </a:r>
        </a:p>
      </dsp:txBody>
      <dsp:txXfrm>
        <a:off x="1891612" y="3427923"/>
        <a:ext cx="1330776" cy="1151278"/>
      </dsp:txXfrm>
    </dsp:sp>
    <dsp:sp modelId="{C3B5782C-8755-4160-A552-8CEFD4AD3983}">
      <dsp:nvSpPr>
        <dsp:cNvPr id="0" name=""/>
        <dsp:cNvSpPr/>
      </dsp:nvSpPr>
      <dsp:spPr>
        <a:xfrm>
          <a:off x="1561741" y="1056796"/>
          <a:ext cx="1990518" cy="172203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chemeClr val="tx1"/>
              </a:solidFill>
            </a:rPr>
            <a:t>ภาคประชาชน</a:t>
          </a:r>
        </a:p>
      </dsp:txBody>
      <dsp:txXfrm>
        <a:off x="1891612" y="1342173"/>
        <a:ext cx="1330776" cy="11512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89EB4-4518-43DA-844D-511A086A1E7C}">
      <dsp:nvSpPr>
        <dsp:cNvPr id="0" name=""/>
        <dsp:cNvSpPr/>
      </dsp:nvSpPr>
      <dsp:spPr>
        <a:xfrm>
          <a:off x="2852034" y="721747"/>
          <a:ext cx="4811530" cy="4811530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2386A-AFDC-4EF1-B6A0-1D11CC79F36F}">
      <dsp:nvSpPr>
        <dsp:cNvPr id="0" name=""/>
        <dsp:cNvSpPr/>
      </dsp:nvSpPr>
      <dsp:spPr>
        <a:xfrm>
          <a:off x="2852034" y="721747"/>
          <a:ext cx="4811530" cy="4811530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DD3E3-5941-4D63-9DF0-EED4FE56035D}">
      <dsp:nvSpPr>
        <dsp:cNvPr id="0" name=""/>
        <dsp:cNvSpPr/>
      </dsp:nvSpPr>
      <dsp:spPr>
        <a:xfrm>
          <a:off x="2852034" y="734979"/>
          <a:ext cx="4811530" cy="4811530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0872E-13E3-41EB-B3D3-9D04AD9D3C72}">
      <dsp:nvSpPr>
        <dsp:cNvPr id="0" name=""/>
        <dsp:cNvSpPr/>
      </dsp:nvSpPr>
      <dsp:spPr>
        <a:xfrm>
          <a:off x="2852034" y="721747"/>
          <a:ext cx="4811530" cy="4811530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85E2A-0109-45EE-B3A9-85777D9D3972}">
      <dsp:nvSpPr>
        <dsp:cNvPr id="0" name=""/>
        <dsp:cNvSpPr/>
      </dsp:nvSpPr>
      <dsp:spPr>
        <a:xfrm>
          <a:off x="4150016" y="2019729"/>
          <a:ext cx="2215567" cy="22155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ปัญหา</a:t>
          </a:r>
        </a:p>
      </dsp:txBody>
      <dsp:txXfrm>
        <a:off x="4474478" y="2344191"/>
        <a:ext cx="1566643" cy="1566643"/>
      </dsp:txXfrm>
    </dsp:sp>
    <dsp:sp modelId="{37886F01-EBAC-47AF-ADEE-6C628060ACD1}">
      <dsp:nvSpPr>
        <dsp:cNvPr id="0" name=""/>
        <dsp:cNvSpPr/>
      </dsp:nvSpPr>
      <dsp:spPr>
        <a:xfrm>
          <a:off x="4319507" y="-160712"/>
          <a:ext cx="1876585" cy="187658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ไม่เข้าใจประกาศฯ</a:t>
          </a:r>
        </a:p>
      </dsp:txBody>
      <dsp:txXfrm>
        <a:off x="4594327" y="114108"/>
        <a:ext cx="1326945" cy="1326945"/>
      </dsp:txXfrm>
    </dsp:sp>
    <dsp:sp modelId="{74C898B6-24F8-4443-8D7D-23F5F2045FF1}">
      <dsp:nvSpPr>
        <dsp:cNvPr id="0" name=""/>
        <dsp:cNvSpPr/>
      </dsp:nvSpPr>
      <dsp:spPr>
        <a:xfrm>
          <a:off x="6669440" y="2189220"/>
          <a:ext cx="1876585" cy="187658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ไม่มี </a:t>
          </a:r>
          <a:r>
            <a:rPr lang="en-US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CM CG</a:t>
          </a:r>
          <a:endParaRPr lang="th-TH" sz="36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944260" y="2464040"/>
        <a:ext cx="1326945" cy="1326945"/>
      </dsp:txXfrm>
    </dsp:sp>
    <dsp:sp modelId="{77FDCD63-3DF9-4835-A633-A97DBF35CAE6}">
      <dsp:nvSpPr>
        <dsp:cNvPr id="0" name=""/>
        <dsp:cNvSpPr/>
      </dsp:nvSpPr>
      <dsp:spPr>
        <a:xfrm>
          <a:off x="4319507" y="4539153"/>
          <a:ext cx="1876585" cy="187658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ไม่มั่นใจ  ระเบียบจ่าย</a:t>
          </a:r>
        </a:p>
      </dsp:txBody>
      <dsp:txXfrm>
        <a:off x="4594327" y="4813973"/>
        <a:ext cx="1326945" cy="1326945"/>
      </dsp:txXfrm>
    </dsp:sp>
    <dsp:sp modelId="{BFC022C0-B01C-4A13-9675-EE566EA62090}">
      <dsp:nvSpPr>
        <dsp:cNvPr id="0" name=""/>
        <dsp:cNvSpPr/>
      </dsp:nvSpPr>
      <dsp:spPr>
        <a:xfrm>
          <a:off x="1969574" y="2189220"/>
          <a:ext cx="1876585" cy="1876585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โปรแกรม</a:t>
          </a:r>
        </a:p>
      </dsp:txBody>
      <dsp:txXfrm>
        <a:off x="2244394" y="2464040"/>
        <a:ext cx="1326945" cy="1326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9C3DD-E097-484D-B1A7-E1A9FAC8E699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B988-DE22-4D6B-A8AC-3CD4B1CF43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747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cs typeface="Cordia New" panose="020B0304020202020204" pitchFamily="34" charset="-34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E3E62-3DF0-4287-B8D5-585DDFA92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546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DA597-58A9-4085-8AC2-B55349F1F79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616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509E-B596-4D43-85E5-80C08B43D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33E17-F476-476A-81F7-A20E127AB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468FF-D598-42A4-AD4E-4C9EEAB4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A7BAE-6E79-4428-A469-68A32640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F558B-76EA-4A4A-901B-485947EA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013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E94A-30F7-49E4-80F4-70674EBA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0D48B-529E-4D66-9E60-C125D7256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92689-01C7-4F64-83EA-0A5BFA21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3E10E-7274-4FB4-A78F-1187F938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4DBD1-EF96-47C3-AFD2-691ADBC9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283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29416-9B7B-49C8-89D3-5891B1908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B4C41-C9BA-462E-B3B2-6B515BBAE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7202D-30AB-45C0-B2CD-32CBCAE7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BEFC0-17F1-44D7-9C79-7A0A7996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44E10-584B-4C9C-A47D-9272D4E1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045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5A855-8D3C-4617-86D3-9750F45E5AC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2839724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B80-0226-4B5A-98F2-B728F472123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7638027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5781-F598-48D7-AC75-7F2BC7FC7E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4270062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9D49-6ED8-4A19-AFED-A85FAD9EE2F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7812285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0C21B-80DB-48BB-BF13-3440A476500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180246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1988C-2F2D-4C0D-8B89-F506A725205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0611338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E88E-D7E5-4E2B-845B-3D06EBBB42A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7115635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4DB9-316C-46B9-8989-C11FFAABF4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106450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980E9-7839-464B-81CC-1AA1EA79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2748A-3AB6-4B31-BF0E-31385923F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869F5-4082-4366-B040-3385267D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2CB41-F5E9-4EBE-A131-FBC52F48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9A1C3-7FFE-429A-9046-8C0B26A5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7634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FDA0-4C85-4B36-A8CE-3FF50D01556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2795161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98E9-AE46-4EAD-BE0C-80E47BC5B83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6860798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AC1D-2C8B-4862-916A-1D83CBB210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7194467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43304" y="1344299"/>
            <a:ext cx="84056" cy="6566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1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1" y="1850064"/>
            <a:ext cx="9875520" cy="1752600"/>
          </a:xfrm>
        </p:spPr>
        <p:txBody>
          <a:bodyPr tIns="0"/>
          <a:lstStyle>
            <a:lvl1pPr marL="30230" indent="0" algn="l">
              <a:buNone/>
              <a:defRPr sz="2884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3837" indent="0" algn="ctr">
              <a:buNone/>
            </a:lvl2pPr>
            <a:lvl3pPr marL="1007673" indent="0" algn="ctr">
              <a:buNone/>
            </a:lvl3pPr>
            <a:lvl4pPr marL="1511510" indent="0" algn="ctr">
              <a:buNone/>
            </a:lvl4pPr>
            <a:lvl5pPr marL="2015347" indent="0" algn="ctr">
              <a:buNone/>
            </a:lvl5pPr>
            <a:lvl6pPr marL="2519183" indent="0" algn="ctr">
              <a:buNone/>
            </a:lvl6pPr>
            <a:lvl7pPr marL="3023020" indent="0" algn="ctr">
              <a:buNone/>
            </a:lvl7pPr>
            <a:lvl8pPr marL="3526857" indent="0" algn="ctr">
              <a:buNone/>
            </a:lvl8pPr>
            <a:lvl9pPr marL="4030693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075503-2D51-4715-9138-F3168B12F562}" type="datetimeFigureOut">
              <a:rPr lang="th-TH"/>
              <a:pPr>
                <a:defRPr/>
              </a:pPr>
              <a:t>15/10/62</a:t>
            </a:fld>
            <a:endParaRPr lang="th-TH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179883-8E38-4D0A-A20C-1A49A34879E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1169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15/10/62</a:t>
            </a:fld>
            <a:endParaRPr lang="th-TH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B338-0B9D-4DD4-847F-AE18B14F831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21364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3602" y="0"/>
            <a:ext cx="914448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3048489" y="0"/>
            <a:ext cx="10067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96429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10736" y="2746483"/>
            <a:ext cx="85033" cy="6306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959"/>
              </a:lnSpc>
              <a:buNone/>
              <a:defRPr sz="4408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20153" indent="0">
              <a:lnSpc>
                <a:spcPts val="2535"/>
              </a:lnSpc>
              <a:spcBef>
                <a:spcPts val="0"/>
              </a:spcBef>
              <a:buNone/>
              <a:defRPr sz="2231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95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4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525B37-44DB-48F6-9258-EB70F5BA6464}" type="datetimeFigureOut">
              <a:rPr lang="th-TH"/>
              <a:pPr>
                <a:defRPr/>
              </a:pPr>
              <a:t>15/10/62</a:t>
            </a:fld>
            <a:endParaRPr lang="th-TH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4ADA15-4117-4CFD-8987-E3C11621058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197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3102"/>
            </a:lvl1pPr>
            <a:lvl2pPr>
              <a:defRPr sz="2667"/>
            </a:lvl2pPr>
            <a:lvl3pPr>
              <a:defRPr sz="2231"/>
            </a:lvl3pPr>
            <a:lvl4pPr>
              <a:defRPr sz="1959"/>
            </a:lvl4pPr>
            <a:lvl5pPr>
              <a:defRPr sz="1959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3102"/>
            </a:lvl1pPr>
            <a:lvl2pPr>
              <a:defRPr sz="2667"/>
            </a:lvl2pPr>
            <a:lvl3pPr>
              <a:defRPr sz="2231"/>
            </a:lvl3pPr>
            <a:lvl4pPr>
              <a:defRPr sz="1959"/>
            </a:lvl4pPr>
            <a:lvl5pPr>
              <a:defRPr sz="1959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15/10/62</a:t>
            </a:fld>
            <a:endParaRPr lang="th-TH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D2D33-E759-4722-8B5A-E9434432AEE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66554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952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37" indent="0" algn="l">
              <a:lnSpc>
                <a:spcPct val="100000"/>
              </a:lnSpc>
              <a:spcBef>
                <a:spcPts val="110"/>
              </a:spcBef>
              <a:buNone/>
              <a:defRPr sz="2068" b="0">
                <a:solidFill>
                  <a:schemeClr val="tx1"/>
                </a:solidFill>
              </a:defRPr>
            </a:lvl1pPr>
            <a:lvl2pPr>
              <a:buNone/>
              <a:defRPr sz="2231" b="1"/>
            </a:lvl2pPr>
            <a:lvl3pPr>
              <a:buNone/>
              <a:defRPr sz="1959" b="1"/>
            </a:lvl3pPr>
            <a:lvl4pPr>
              <a:buNone/>
              <a:defRPr sz="1741" b="1"/>
            </a:lvl4pPr>
            <a:lvl5pPr>
              <a:buNone/>
              <a:defRPr sz="1741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37" indent="0" algn="l">
              <a:lnSpc>
                <a:spcPct val="100000"/>
              </a:lnSpc>
              <a:spcBef>
                <a:spcPts val="110"/>
              </a:spcBef>
              <a:buNone/>
              <a:defRPr sz="2068" b="0">
                <a:solidFill>
                  <a:schemeClr val="tx1"/>
                </a:solidFill>
              </a:defRPr>
            </a:lvl1pPr>
            <a:lvl2pPr>
              <a:buNone/>
              <a:defRPr sz="2231" b="1"/>
            </a:lvl2pPr>
            <a:lvl3pPr>
              <a:buNone/>
              <a:defRPr sz="1959" b="1"/>
            </a:lvl3pPr>
            <a:lvl4pPr>
              <a:buNone/>
              <a:defRPr sz="1741" b="1"/>
            </a:lvl4pPr>
            <a:lvl5pPr>
              <a:buNone/>
              <a:defRPr sz="1741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300" indent="-302302">
              <a:lnSpc>
                <a:spcPct val="100000"/>
              </a:lnSpc>
              <a:spcBef>
                <a:spcPts val="772"/>
              </a:spcBef>
              <a:defRPr sz="2667"/>
            </a:lvl1pPr>
            <a:lvl2pPr>
              <a:lnSpc>
                <a:spcPct val="100000"/>
              </a:lnSpc>
              <a:spcBef>
                <a:spcPts val="772"/>
              </a:spcBef>
              <a:defRPr sz="2231"/>
            </a:lvl2pPr>
            <a:lvl3pPr>
              <a:lnSpc>
                <a:spcPct val="100000"/>
              </a:lnSpc>
              <a:spcBef>
                <a:spcPts val="772"/>
              </a:spcBef>
              <a:defRPr sz="1959"/>
            </a:lvl3pPr>
            <a:lvl4pPr>
              <a:lnSpc>
                <a:spcPct val="100000"/>
              </a:lnSpc>
              <a:spcBef>
                <a:spcPts val="772"/>
              </a:spcBef>
              <a:defRPr sz="1741"/>
            </a:lvl4pPr>
            <a:lvl5pPr>
              <a:lnSpc>
                <a:spcPct val="100000"/>
              </a:lnSpc>
              <a:spcBef>
                <a:spcPts val="772"/>
              </a:spcBef>
              <a:defRPr sz="174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300" indent="-302302">
              <a:lnSpc>
                <a:spcPct val="100000"/>
              </a:lnSpc>
              <a:spcBef>
                <a:spcPts val="772"/>
              </a:spcBef>
              <a:defRPr sz="2667"/>
            </a:lvl1pPr>
            <a:lvl2pPr>
              <a:lnSpc>
                <a:spcPct val="100000"/>
              </a:lnSpc>
              <a:spcBef>
                <a:spcPts val="772"/>
              </a:spcBef>
              <a:defRPr sz="2231"/>
            </a:lvl2pPr>
            <a:lvl3pPr>
              <a:lnSpc>
                <a:spcPct val="100000"/>
              </a:lnSpc>
              <a:spcBef>
                <a:spcPts val="772"/>
              </a:spcBef>
              <a:defRPr sz="1959"/>
            </a:lvl3pPr>
            <a:lvl4pPr>
              <a:lnSpc>
                <a:spcPct val="100000"/>
              </a:lnSpc>
              <a:spcBef>
                <a:spcPts val="772"/>
              </a:spcBef>
              <a:defRPr sz="1741"/>
            </a:lvl4pPr>
            <a:lvl5pPr>
              <a:lnSpc>
                <a:spcPct val="100000"/>
              </a:lnSpc>
              <a:spcBef>
                <a:spcPts val="772"/>
              </a:spcBef>
              <a:defRPr sz="174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37228E-91F6-4549-9604-8A49DBDCC750}" type="datetimeFigureOut">
              <a:rPr lang="th-TH"/>
              <a:pPr>
                <a:defRPr/>
              </a:pPr>
              <a:t>15/10/62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9767E1-1A2B-432F-894D-6A6D830D230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83706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15/10/62</a:t>
            </a:fld>
            <a:endParaRPr lang="th-TH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D3B5-FEA4-42F4-93F4-1BC711EC9BB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13880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712" y="0"/>
            <a:ext cx="108392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352712" y="0"/>
            <a:ext cx="9676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B55C18-AF89-4F5E-A4DD-05E92BA26297}" type="datetimeFigureOut">
              <a:rPr lang="th-TH"/>
              <a:pPr>
                <a:defRPr/>
              </a:pPr>
              <a:t>15/10/62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0E91C0-21FF-4A17-9F11-646EFE13F21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5460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9732-DDC0-411F-8A79-1F1C9B1B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300B8-BA0C-4689-AA16-9378CF37D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B6CFB-D87A-4CA0-A5B5-051B0B81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579B-CC09-4B6B-97C9-7991C255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6C44A-E99E-4FAD-9F30-4616C3EE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6096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9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204"/>
              </a:lnSpc>
              <a:buNone/>
              <a:defRPr sz="2449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50384" indent="0">
              <a:lnSpc>
                <a:spcPct val="100000"/>
              </a:lnSpc>
              <a:spcBef>
                <a:spcPts val="0"/>
              </a:spcBef>
              <a:buNone/>
              <a:defRPr sz="1524"/>
            </a:lvl1pPr>
            <a:lvl2pPr>
              <a:buNone/>
              <a:defRPr sz="1306"/>
            </a:lvl2pPr>
            <a:lvl3pPr>
              <a:buNone/>
              <a:defRPr sz="1088"/>
            </a:lvl3pPr>
            <a:lvl4pPr>
              <a:buNone/>
              <a:defRPr sz="980"/>
            </a:lvl4pPr>
            <a:lvl5pPr>
              <a:buNone/>
              <a:defRPr sz="98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1" y="2133601"/>
            <a:ext cx="10871200" cy="3992563"/>
          </a:xfrm>
        </p:spPr>
        <p:txBody>
          <a:bodyPr/>
          <a:lstStyle>
            <a:lvl1pPr>
              <a:defRPr sz="3537"/>
            </a:lvl1pPr>
            <a:lvl2pPr>
              <a:defRPr sz="3102"/>
            </a:lvl2pPr>
            <a:lvl3pPr>
              <a:defRPr sz="2667"/>
            </a:lvl3pPr>
            <a:lvl4pPr>
              <a:defRPr sz="2231"/>
            </a:lvl4pPr>
            <a:lvl5pPr>
              <a:defRPr sz="223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4C2F7A-2F41-4C27-9118-080D5FDF25E3}" type="datetimeFigureOut">
              <a:rPr lang="th-TH"/>
              <a:pPr>
                <a:defRPr/>
              </a:pPr>
              <a:t>15/10/62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DA9936-164F-4E54-AF63-DC9EA1CFBDD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78457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0771" tIns="302312" rIns="100771" bIns="50385">
            <a:normAutofit/>
          </a:bodyPr>
          <a:lstStyle/>
          <a:p>
            <a:pPr indent="-312379" eaLnBrk="1" fontAlgn="auto" hangingPunct="1">
              <a:lnSpc>
                <a:spcPts val="3306"/>
              </a:lnSpc>
              <a:spcBef>
                <a:spcPts val="66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537">
              <a:solidFill>
                <a:prstClr val="black"/>
              </a:solidFill>
              <a:latin typeface="Gill Sans MT"/>
              <a:cs typeface="Angsana New" panose="02020603050405020304" pitchFamily="18" charset="-34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528770" y="953796"/>
            <a:ext cx="914840" cy="20475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6671685" y="936517"/>
            <a:ext cx="865970" cy="20475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34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555498">
            <a:normAutofit/>
          </a:bodyPr>
          <a:lstStyle>
            <a:lvl1pPr indent="0">
              <a:buNone/>
              <a:defRPr sz="3537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1"/>
            <a:ext cx="5892800" cy="762000"/>
          </a:xfrm>
        </p:spPr>
        <p:txBody>
          <a:bodyPr anchor="ctr"/>
          <a:lstStyle>
            <a:lvl1pPr marL="0" indent="0" algn="l">
              <a:lnSpc>
                <a:spcPts val="1763"/>
              </a:lnSpc>
              <a:spcBef>
                <a:spcPts val="0"/>
              </a:spcBef>
              <a:buNone/>
              <a:defRPr sz="1524">
                <a:solidFill>
                  <a:srgbClr val="777777"/>
                </a:solidFill>
              </a:defRPr>
            </a:lvl1pPr>
            <a:lvl2pPr>
              <a:defRPr sz="1306"/>
            </a:lvl2pPr>
            <a:lvl3pPr>
              <a:defRPr sz="1088"/>
            </a:lvl3pPr>
            <a:lvl4pPr>
              <a:defRPr sz="980"/>
            </a:lvl4pPr>
            <a:lvl5pPr>
              <a:defRPr sz="98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015A38-792F-4CE1-8C5E-4639334F47BC}" type="datetimeFigureOut">
              <a:rPr lang="th-TH"/>
              <a:pPr>
                <a:defRPr/>
              </a:pPr>
              <a:t>15/10/62</a:t>
            </a:fld>
            <a:endParaRPr lang="th-TH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EC0256-45EC-4568-AFEF-AEA01B6446F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93615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15/10/62</a:t>
            </a:fld>
            <a:endParaRPr lang="th-TH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6E18-9655-4192-945F-6F59EAAC5F8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52412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15/10/62</a:t>
            </a:fld>
            <a:endParaRPr lang="th-TH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06956-47CF-4AE0-BB48-C7E8348F536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34835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64079" y="4145079"/>
            <a:ext cx="9688732" cy="1068513"/>
          </a:xfrm>
        </p:spPr>
        <p:txBody>
          <a:bodyPr lIns="540000" tIns="108000" rIns="72000">
            <a:normAutofit/>
          </a:bodyPr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675"/>
            </a:lvl2pPr>
            <a:lvl3pPr>
              <a:buFontTx/>
              <a:buNone/>
              <a:defRPr sz="563"/>
            </a:lvl3pPr>
            <a:lvl4pPr>
              <a:buFontTx/>
              <a:buNone/>
              <a:defRPr sz="506"/>
            </a:lvl4pPr>
            <a:lvl5pPr>
              <a:buFontTx/>
              <a:buNone/>
              <a:defRPr sz="506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3515" y="5949539"/>
            <a:ext cx="12192000" cy="91760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9" name="Rectangle 8"/>
          <p:cNvSpPr/>
          <p:nvPr/>
        </p:nvSpPr>
        <p:spPr>
          <a:xfrm>
            <a:off x="3515" y="6038826"/>
            <a:ext cx="1950720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0" name="Rectangle 9"/>
          <p:cNvSpPr/>
          <p:nvPr/>
        </p:nvSpPr>
        <p:spPr>
          <a:xfrm>
            <a:off x="2064512" y="6045264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r>
              <a:rPr lang="en-US" sz="1350" b="0" i="1" spc="9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National Health Security Office : www.nhso.go.th</a:t>
            </a:r>
            <a:endParaRPr kumimoji="0" lang="en-US" sz="1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078" y="1472542"/>
            <a:ext cx="9688733" cy="2173185"/>
          </a:xfrm>
          <a:noFill/>
        </p:spPr>
        <p:txBody>
          <a:bodyPr tIns="108000" anchor="t">
            <a:normAutofit/>
          </a:bodyPr>
          <a:lstStyle>
            <a:lvl1pPr algn="l"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9936983" y="108124"/>
            <a:ext cx="1761744" cy="415448"/>
          </a:xfrm>
          <a:prstGeom prst="rect">
            <a:avLst/>
          </a:prstGeom>
        </p:spPr>
        <p:txBody>
          <a:bodyPr rtlCol="0"/>
          <a:lstStyle>
            <a:lvl1pPr algn="ctr"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0960925" y="6200620"/>
            <a:ext cx="1087848" cy="354561"/>
          </a:xfrm>
          <a:noFill/>
        </p:spPr>
        <p:txBody>
          <a:bodyPr rtlCol="0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16" name="Picture 15" descr="logo.png">
            <a:extLst>
              <a:ext uri="{FF2B5EF4-FFF2-40B4-BE49-F238E27FC236}">
                <a16:creationId xmlns:a16="http://schemas.microsoft.com/office/drawing/2014/main" id="{7E492DB5-5598-46C1-AD14-1386CC543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3672" y="6134041"/>
            <a:ext cx="1370405" cy="5374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776C7C-C6AE-40C5-8DB6-4510FD7A582E}"/>
              </a:ext>
            </a:extLst>
          </p:cNvPr>
          <p:cNvCxnSpPr/>
          <p:nvPr userDrawn="1"/>
        </p:nvCxnSpPr>
        <p:spPr>
          <a:xfrm>
            <a:off x="1664077" y="4089115"/>
            <a:ext cx="977106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6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1"/>
            <a:ext cx="9753600" cy="10685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buFontTx/>
              <a:buNone/>
              <a:defRPr sz="675"/>
            </a:lvl2pPr>
            <a:lvl3pPr>
              <a:buFontTx/>
              <a:buNone/>
              <a:defRPr sz="563"/>
            </a:lvl3pPr>
            <a:lvl4pPr>
              <a:buFontTx/>
              <a:buNone/>
              <a:defRPr sz="506"/>
            </a:lvl4pPr>
            <a:lvl5pPr>
              <a:buFontTx/>
              <a:buNone/>
              <a:defRPr sz="506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24" y="1257300"/>
            <a:ext cx="9753600" cy="2657154"/>
          </a:xfrm>
          <a:noFill/>
        </p:spPr>
        <p:txBody>
          <a:bodyPr anchor="ctr">
            <a:normAutofit/>
          </a:bodyPr>
          <a:lstStyle>
            <a:lvl1pPr algn="l">
              <a:buNone/>
              <a:defRPr sz="3600" b="1">
                <a:solidFill>
                  <a:srgbClr val="00000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128" y="5542473"/>
            <a:ext cx="1930400" cy="413723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0818689" y="154114"/>
            <a:ext cx="1258379" cy="447821"/>
          </a:xfrm>
          <a:noFill/>
        </p:spPr>
        <p:txBody>
          <a:bodyPr rtlCol="0"/>
          <a:lstStyle>
            <a:lvl1pPr>
              <a:defRPr sz="1050">
                <a:solidFill>
                  <a:srgbClr val="000000"/>
                </a:solidFill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16" name="Picture 15" descr="logo.png">
            <a:extLst>
              <a:ext uri="{FF2B5EF4-FFF2-40B4-BE49-F238E27FC236}">
                <a16:creationId xmlns:a16="http://schemas.microsoft.com/office/drawing/2014/main" id="{7E492DB5-5598-46C1-AD14-1386CC543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966" y="4749982"/>
            <a:ext cx="1370405" cy="5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5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9127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575353" y="1333072"/>
            <a:ext cx="11108648" cy="4495800"/>
          </a:xfrm>
        </p:spPr>
        <p:txBody>
          <a:bodyPr/>
          <a:lstStyle>
            <a:lvl1pPr marL="266700" indent="-266700">
              <a:buSzPct val="100000"/>
              <a:buFont typeface="Wingdings" panose="05000000000000000000" pitchFamily="2" charset="2"/>
              <a:buChar char="§"/>
              <a:defRPr/>
            </a:lvl1pPr>
            <a:lvl2pPr marL="627063" indent="-360363">
              <a:buFont typeface="Courier New" panose="02070309020205020404" pitchFamily="49" charset="0"/>
              <a:buChar char="o"/>
              <a:defRPr/>
            </a:lvl2pPr>
            <a:lvl3pPr marL="985838" indent="-358775">
              <a:buSzPct val="80000"/>
              <a:defRPr/>
            </a:lvl3pPr>
            <a:lvl4pPr marL="1160463" indent="-174625">
              <a:buSzPct val="100000"/>
              <a:defRPr/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2401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3279-2612-4D27-9916-DD3DBE26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B8E4B-FDBA-41C9-B2EB-A13A5D1E8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6001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B8E4B-FDBA-41C9-B2EB-A13A5D1E8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0080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8802" y="1525938"/>
            <a:ext cx="10363197" cy="2890488"/>
          </a:xfrm>
          <a:solidFill>
            <a:schemeClr val="accent1">
              <a:lumMod val="50000"/>
            </a:schemeClr>
          </a:solidFill>
        </p:spPr>
        <p:txBody>
          <a:bodyPr lIns="252000" tIns="216000" rIns="720000" anchor="t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4630386"/>
            <a:ext cx="10363200" cy="7016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128000" y="6248405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30386"/>
            <a:ext cx="1727200" cy="701676"/>
          </a:xfrm>
          <a:solidFill>
            <a:srgbClr val="00B0F0"/>
          </a:solidFill>
        </p:spPr>
        <p:txBody>
          <a:bodyPr>
            <a:no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12803" y="6248211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8799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D966-7CC0-4145-BB09-2AFB4C74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F602-9AEE-41BC-AD2D-AD66923ED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B30B7-AFB8-4457-B3F0-669145176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AA781-765D-48AB-BD03-B1D026C4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E2CBB-E459-4F48-8A13-D984FFC2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439F5-447B-4572-8834-66BD8B10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5566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25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723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03211" y="2006888"/>
            <a:ext cx="5181600" cy="396239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59704" y="2006886"/>
            <a:ext cx="5181600" cy="39562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3585D3-4B1F-4070-9B2A-BBC0E865297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03211" y="1300542"/>
            <a:ext cx="5181600" cy="64008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59704" y="1300542"/>
            <a:ext cx="5181600" cy="64008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540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C639-053D-473B-9F58-5ED6232B2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AB86-E879-48C0-A5D9-0834AFCAE7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00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155A-EF6D-4691-8F73-E13B34DD76CD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E468-B05C-4537-A90C-55275E82948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65583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0A89-457E-4605-8838-4050B652475C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E86E-D7B8-49C7-B139-51C11785675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89842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408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231">
                <a:solidFill>
                  <a:schemeClr val="tx1">
                    <a:tint val="75000"/>
                  </a:schemeClr>
                </a:solidFill>
              </a:defRPr>
            </a:lvl1pPr>
            <a:lvl2pPr marL="503837" indent="0">
              <a:buNone/>
              <a:defRPr sz="1959">
                <a:solidFill>
                  <a:schemeClr val="tx1">
                    <a:tint val="75000"/>
                  </a:schemeClr>
                </a:solidFill>
              </a:defRPr>
            </a:lvl2pPr>
            <a:lvl3pPr marL="1007673" indent="0">
              <a:buNone/>
              <a:defRPr sz="1741">
                <a:solidFill>
                  <a:schemeClr val="tx1">
                    <a:tint val="75000"/>
                  </a:schemeClr>
                </a:solidFill>
              </a:defRPr>
            </a:lvl3pPr>
            <a:lvl4pPr marL="151151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201534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51918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3023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52685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403069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24C96-EDD7-452F-9377-4A1B9DD5422C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DBB4-9507-4356-A8A3-D3200A86498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73418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102"/>
            </a:lvl1pPr>
            <a:lvl2pPr>
              <a:defRPr sz="2667"/>
            </a:lvl2pPr>
            <a:lvl3pPr>
              <a:defRPr sz="2231"/>
            </a:lvl3pPr>
            <a:lvl4pPr>
              <a:defRPr sz="1959"/>
            </a:lvl4pPr>
            <a:lvl5pPr>
              <a:defRPr sz="1959"/>
            </a:lvl5pPr>
            <a:lvl6pPr>
              <a:defRPr sz="1959"/>
            </a:lvl6pPr>
            <a:lvl7pPr>
              <a:defRPr sz="1959"/>
            </a:lvl7pPr>
            <a:lvl8pPr>
              <a:defRPr sz="1959"/>
            </a:lvl8pPr>
            <a:lvl9pPr>
              <a:defRPr sz="19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102"/>
            </a:lvl1pPr>
            <a:lvl2pPr>
              <a:defRPr sz="2667"/>
            </a:lvl2pPr>
            <a:lvl3pPr>
              <a:defRPr sz="2231"/>
            </a:lvl3pPr>
            <a:lvl4pPr>
              <a:defRPr sz="1959"/>
            </a:lvl4pPr>
            <a:lvl5pPr>
              <a:defRPr sz="1959"/>
            </a:lvl5pPr>
            <a:lvl6pPr>
              <a:defRPr sz="1959"/>
            </a:lvl6pPr>
            <a:lvl7pPr>
              <a:defRPr sz="1959"/>
            </a:lvl7pPr>
            <a:lvl8pPr>
              <a:defRPr sz="1959"/>
            </a:lvl8pPr>
            <a:lvl9pPr>
              <a:defRPr sz="19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A8D7-26D0-4AC2-B6AB-B025DCD3D206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C302-D666-40A1-89A1-DCF9BAB63E1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07623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3837" indent="0">
              <a:buNone/>
              <a:defRPr sz="2231" b="1"/>
            </a:lvl2pPr>
            <a:lvl3pPr marL="1007673" indent="0">
              <a:buNone/>
              <a:defRPr sz="1959" b="1"/>
            </a:lvl3pPr>
            <a:lvl4pPr marL="1511510" indent="0">
              <a:buNone/>
              <a:defRPr sz="1741" b="1"/>
            </a:lvl4pPr>
            <a:lvl5pPr marL="2015347" indent="0">
              <a:buNone/>
              <a:defRPr sz="1741" b="1"/>
            </a:lvl5pPr>
            <a:lvl6pPr marL="2519183" indent="0">
              <a:buNone/>
              <a:defRPr sz="1741" b="1"/>
            </a:lvl6pPr>
            <a:lvl7pPr marL="3023020" indent="0">
              <a:buNone/>
              <a:defRPr sz="1741" b="1"/>
            </a:lvl7pPr>
            <a:lvl8pPr marL="3526857" indent="0">
              <a:buNone/>
              <a:defRPr sz="1741" b="1"/>
            </a:lvl8pPr>
            <a:lvl9pPr marL="4030693" indent="0">
              <a:buNone/>
              <a:defRPr sz="17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31"/>
            </a:lvl2pPr>
            <a:lvl3pPr>
              <a:defRPr sz="1959"/>
            </a:lvl3pPr>
            <a:lvl4pPr>
              <a:defRPr sz="1741"/>
            </a:lvl4pPr>
            <a:lvl5pPr>
              <a:defRPr sz="1741"/>
            </a:lvl5pPr>
            <a:lvl6pPr>
              <a:defRPr sz="1741"/>
            </a:lvl6pPr>
            <a:lvl7pPr>
              <a:defRPr sz="1741"/>
            </a:lvl7pPr>
            <a:lvl8pPr>
              <a:defRPr sz="1741"/>
            </a:lvl8pPr>
            <a:lvl9pPr>
              <a:defRPr sz="17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3837" indent="0">
              <a:buNone/>
              <a:defRPr sz="2231" b="1"/>
            </a:lvl2pPr>
            <a:lvl3pPr marL="1007673" indent="0">
              <a:buNone/>
              <a:defRPr sz="1959" b="1"/>
            </a:lvl3pPr>
            <a:lvl4pPr marL="1511510" indent="0">
              <a:buNone/>
              <a:defRPr sz="1741" b="1"/>
            </a:lvl4pPr>
            <a:lvl5pPr marL="2015347" indent="0">
              <a:buNone/>
              <a:defRPr sz="1741" b="1"/>
            </a:lvl5pPr>
            <a:lvl6pPr marL="2519183" indent="0">
              <a:buNone/>
              <a:defRPr sz="1741" b="1"/>
            </a:lvl6pPr>
            <a:lvl7pPr marL="3023020" indent="0">
              <a:buNone/>
              <a:defRPr sz="1741" b="1"/>
            </a:lvl7pPr>
            <a:lvl8pPr marL="3526857" indent="0">
              <a:buNone/>
              <a:defRPr sz="1741" b="1"/>
            </a:lvl8pPr>
            <a:lvl9pPr marL="4030693" indent="0">
              <a:buNone/>
              <a:defRPr sz="17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31"/>
            </a:lvl2pPr>
            <a:lvl3pPr>
              <a:defRPr sz="1959"/>
            </a:lvl3pPr>
            <a:lvl4pPr>
              <a:defRPr sz="1741"/>
            </a:lvl4pPr>
            <a:lvl5pPr>
              <a:defRPr sz="1741"/>
            </a:lvl5pPr>
            <a:lvl6pPr>
              <a:defRPr sz="1741"/>
            </a:lvl6pPr>
            <a:lvl7pPr>
              <a:defRPr sz="1741"/>
            </a:lvl7pPr>
            <a:lvl8pPr>
              <a:defRPr sz="1741"/>
            </a:lvl8pPr>
            <a:lvl9pPr>
              <a:defRPr sz="17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E37F-92BA-4AAC-9C9E-2EB6BF0F4618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2597-6195-4AF6-9966-D6341794FAA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72424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A25B-A3D0-42E1-A494-6D925DBB346D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5EE5-FDA4-4B2F-B904-7D8A6F99DE9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63802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5888-DDE9-4C0D-BFB5-87B0C014F104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936E5-D2A0-4841-B011-1595BEEE98B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8882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1BB1-A331-47EE-BBC9-F02A629E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E0208-D3A3-47D1-9269-E004B9C3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B1669-45C4-4394-A92E-E68514262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99199-7273-438D-9AE8-D101FFB62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6FA65-CDD2-47C4-ACBF-10AB84FEE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F967A-091F-496D-9724-9B6D57D9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26DC4-2D0D-4AA9-B362-D89ED12A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E2FDC-E032-4990-8259-C3ED35EA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7207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231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537"/>
            </a:lvl1pPr>
            <a:lvl2pPr>
              <a:defRPr sz="3102"/>
            </a:lvl2pPr>
            <a:lvl3pPr>
              <a:defRPr sz="2667"/>
            </a:lvl3pPr>
            <a:lvl4pPr>
              <a:defRPr sz="2231"/>
            </a:lvl4pPr>
            <a:lvl5pPr>
              <a:defRPr sz="2231"/>
            </a:lvl5pPr>
            <a:lvl6pPr>
              <a:defRPr sz="2231"/>
            </a:lvl6pPr>
            <a:lvl7pPr>
              <a:defRPr sz="2231"/>
            </a:lvl7pPr>
            <a:lvl8pPr>
              <a:defRPr sz="2231"/>
            </a:lvl8pPr>
            <a:lvl9pPr>
              <a:defRPr sz="22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524"/>
            </a:lvl1pPr>
            <a:lvl2pPr marL="503837" indent="0">
              <a:buNone/>
              <a:defRPr sz="1306"/>
            </a:lvl2pPr>
            <a:lvl3pPr marL="1007673" indent="0">
              <a:buNone/>
              <a:defRPr sz="1088"/>
            </a:lvl3pPr>
            <a:lvl4pPr marL="1511510" indent="0">
              <a:buNone/>
              <a:defRPr sz="980"/>
            </a:lvl4pPr>
            <a:lvl5pPr marL="2015347" indent="0">
              <a:buNone/>
              <a:defRPr sz="980"/>
            </a:lvl5pPr>
            <a:lvl6pPr marL="2519183" indent="0">
              <a:buNone/>
              <a:defRPr sz="980"/>
            </a:lvl6pPr>
            <a:lvl7pPr marL="3023020" indent="0">
              <a:buNone/>
              <a:defRPr sz="980"/>
            </a:lvl7pPr>
            <a:lvl8pPr marL="3526857" indent="0">
              <a:buNone/>
              <a:defRPr sz="980"/>
            </a:lvl8pPr>
            <a:lvl9pPr marL="4030693" indent="0">
              <a:buNone/>
              <a:defRPr sz="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DCF3-9FDD-4DAF-A847-4EEBA43D7A3A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1F1C-93AC-4CEF-8CC2-1022901D49E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30263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231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37"/>
            </a:lvl1pPr>
            <a:lvl2pPr marL="503837" indent="0">
              <a:buNone/>
              <a:defRPr sz="3102"/>
            </a:lvl2pPr>
            <a:lvl3pPr marL="1007673" indent="0">
              <a:buNone/>
              <a:defRPr sz="2667"/>
            </a:lvl3pPr>
            <a:lvl4pPr marL="1511510" indent="0">
              <a:buNone/>
              <a:defRPr sz="2231"/>
            </a:lvl4pPr>
            <a:lvl5pPr marL="2015347" indent="0">
              <a:buNone/>
              <a:defRPr sz="2231"/>
            </a:lvl5pPr>
            <a:lvl6pPr marL="2519183" indent="0">
              <a:buNone/>
              <a:defRPr sz="2231"/>
            </a:lvl6pPr>
            <a:lvl7pPr marL="3023020" indent="0">
              <a:buNone/>
              <a:defRPr sz="2231"/>
            </a:lvl7pPr>
            <a:lvl8pPr marL="3526857" indent="0">
              <a:buNone/>
              <a:defRPr sz="2231"/>
            </a:lvl8pPr>
            <a:lvl9pPr marL="4030693" indent="0">
              <a:buNone/>
              <a:defRPr sz="2231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24"/>
            </a:lvl1pPr>
            <a:lvl2pPr marL="503837" indent="0">
              <a:buNone/>
              <a:defRPr sz="1306"/>
            </a:lvl2pPr>
            <a:lvl3pPr marL="1007673" indent="0">
              <a:buNone/>
              <a:defRPr sz="1088"/>
            </a:lvl3pPr>
            <a:lvl4pPr marL="1511510" indent="0">
              <a:buNone/>
              <a:defRPr sz="980"/>
            </a:lvl4pPr>
            <a:lvl5pPr marL="2015347" indent="0">
              <a:buNone/>
              <a:defRPr sz="980"/>
            </a:lvl5pPr>
            <a:lvl6pPr marL="2519183" indent="0">
              <a:buNone/>
              <a:defRPr sz="980"/>
            </a:lvl6pPr>
            <a:lvl7pPr marL="3023020" indent="0">
              <a:buNone/>
              <a:defRPr sz="980"/>
            </a:lvl7pPr>
            <a:lvl8pPr marL="3526857" indent="0">
              <a:buNone/>
              <a:defRPr sz="980"/>
            </a:lvl8pPr>
            <a:lvl9pPr marL="4030693" indent="0">
              <a:buNone/>
              <a:defRPr sz="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9777-2755-406F-90A2-3E6ECCB2E146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F765-0915-45D4-85F4-80E5B83DB70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89347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9E9E-8E0E-4D8A-AE41-A9412D6BE402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9DDE-E846-4F90-833D-22707A87F99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06295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E079-6C9A-4293-98AE-4D990C6AF047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305B-8F5D-4B94-BDA4-17BEE440830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8437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236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4473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664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49562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9297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192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BB4A-E271-42AF-978B-97DE1D81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967E2-5FBA-4547-BB47-E9C65DA3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8DA1-ED00-47FC-87DE-7329ABF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5DB4A-E13C-45BA-98E6-F1E3D6BA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3142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0208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7429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176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12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4EC0-DDCE-456B-8066-5C66F552C64A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9203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957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019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883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FD60-3FA7-4882-BC16-9C3E813A75C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86B5-4D4D-4925-A127-BEE5B989E1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9787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B8E4B-FDBA-41C9-B2EB-A13A5D1E8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582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1071C-54CB-455C-A43C-459A2122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7066A-9B0E-44A6-9CDB-F3D87D1D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FDE60-6152-4BF3-9FA2-D2358C04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34741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FD60-3FA7-4882-BC16-9C3E813A75C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86B5-4D4D-4925-A127-BEE5B989E1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63723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FD60-3FA7-4882-BC16-9C3E813A75C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86B5-4D4D-4925-A127-BEE5B989E1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464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EC8B-2FC2-4566-B2C3-2FB4B304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BE3A-8B7F-4507-92D6-85921CCC0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6B8BF-9352-441D-9203-29EA97DD7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47916-F310-433C-908E-07CE7979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799A2-5859-4EF2-840B-B92668A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14F5A-3E64-4A7D-A81E-5BF13B9F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968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0C89-2B76-4A7D-B86E-8CA69E63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0E195-2283-4C7F-B7AE-7313FD2F7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04CD1-A8F9-4B1C-8A8F-0855064D6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F1A02-354B-41B7-B9BC-F708742E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411-7DB4-47FE-9720-C60D74A5ADD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E52B3-BF54-4FCA-8AAA-17AF0CAA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77206-68D1-4B13-9358-491B76B7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96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5662A-3704-4386-BBAA-BFA43CB6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0EA34-95D5-48E2-9A2E-09E27C7C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0541C-BBEE-4513-8244-1A0DB64BD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5411-7DB4-47FE-9720-C60D74A5ADD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2F7DB-82E7-4C8E-B063-9ABBD36A1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6CB5-917F-4F76-83E5-8BD55F248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42CF-F421-460F-A31E-78F9D6A7B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024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41ED6311-A47E-4488-958C-1FC0D6475C8B}" type="datetimeFigureOut">
              <a:rPr lang="th-TH"/>
              <a:pPr>
                <a:defRPr/>
              </a:pPr>
              <a:t>15/10/62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FB71305-CD2B-43F5-A8FC-255B85BE461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54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risUPC" panose="020B0604020202020204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risUPC" panose="020B0604020202020204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risUPC" panose="020B0604020202020204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risUPC" panose="020B0604020202020204" pitchFamily="34" charset="-34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839" y="-815565"/>
            <a:ext cx="2184474" cy="1638041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4801" y="20735"/>
            <a:ext cx="2270484" cy="170370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757" y="0"/>
            <a:ext cx="10841243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3736" y="274735"/>
            <a:ext cx="9998730" cy="1143000"/>
          </a:xfrm>
          <a:prstGeom prst="rect">
            <a:avLst/>
          </a:prstGeom>
        </p:spPr>
        <p:txBody>
          <a:bodyPr lIns="185166" tIns="92583" rIns="185166" bIns="92583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913736" y="1447973"/>
            <a:ext cx="9998730" cy="48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542" y="6305939"/>
            <a:ext cx="2844214" cy="476034"/>
          </a:xfrm>
          <a:prstGeom prst="rect">
            <a:avLst/>
          </a:prstGeom>
        </p:spPr>
        <p:txBody>
          <a:bodyPr lIns="185166" tIns="92583" rIns="185166" bIns="9258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6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ACA9BDB-404F-4613-A1C0-DCB664060012}" type="datetimeFigureOut">
              <a:rPr lang="th-TH"/>
              <a:pPr>
                <a:defRPr/>
              </a:pPr>
              <a:t>15/10/62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19756" y="6305939"/>
            <a:ext cx="3860702" cy="476034"/>
          </a:xfrm>
          <a:prstGeom prst="rect">
            <a:avLst/>
          </a:prstGeom>
        </p:spPr>
        <p:txBody>
          <a:bodyPr lIns="185166" tIns="92583" rIns="185166" bIns="92583"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6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345" y="6305939"/>
            <a:ext cx="608916" cy="476034"/>
          </a:xfrm>
          <a:prstGeom prst="rect">
            <a:avLst/>
          </a:prstGeom>
        </p:spPr>
        <p:txBody>
          <a:bodyPr vert="horz" wrap="square" lIns="185166" tIns="92583" rIns="185166" bIns="92583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6" smtClean="0">
                <a:solidFill>
                  <a:srgbClr val="B5A788"/>
                </a:solidFill>
                <a:latin typeface="Gill Sans MT" panose="020B0502020104020203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BD08F7CE-99FF-4554-A86F-F5999A4E7C8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  <p:sp>
        <p:nvSpPr>
          <p:cNvPr id="15" name="Rectangle 14"/>
          <p:cNvSpPr/>
          <p:nvPr/>
        </p:nvSpPr>
        <p:spPr bwMode="invGray">
          <a:xfrm>
            <a:off x="1352712" y="0"/>
            <a:ext cx="9676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1" tIns="50385" rIns="100771" bIns="503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0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4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73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5pPr>
      <a:lvl6pPr marL="503837" algn="l" rtl="0" fontAlgn="base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6pPr>
      <a:lvl7pPr marL="1007673" algn="l" rtl="0" fontAlgn="base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7pPr>
      <a:lvl8pPr marL="1511510" algn="l" rtl="0" fontAlgn="base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8pPr>
      <a:lvl9pPr marL="2015347" algn="l" rtl="0" fontAlgn="base">
        <a:spcBef>
          <a:spcPct val="0"/>
        </a:spcBef>
        <a:spcAft>
          <a:spcPct val="0"/>
        </a:spcAft>
        <a:defRPr sz="4735">
          <a:solidFill>
            <a:srgbClr val="572314"/>
          </a:solidFill>
          <a:latin typeface="Gill Sans MT" pitchFamily="34" charset="0"/>
          <a:cs typeface="Cordia New" pitchFamily="34" charset="-34"/>
        </a:defRPr>
      </a:lvl9pPr>
      <a:extLst/>
    </p:titleStyle>
    <p:bodyStyle>
      <a:lvl1pPr marL="401722" indent="-311010" algn="l" rtl="0" eaLnBrk="0" fontAlgn="base" hangingPunct="0">
        <a:spcBef>
          <a:spcPts val="66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537" kern="1200">
          <a:solidFill>
            <a:schemeClr val="tx1"/>
          </a:solidFill>
          <a:latin typeface="+mn-lt"/>
          <a:ea typeface="+mn-ea"/>
          <a:cs typeface="+mn-cs"/>
        </a:defRPr>
      </a:lvl1pPr>
      <a:lvl2pPr marL="704957" indent="-260039" algn="l" rtl="0" eaLnBrk="0" fontAlgn="base" hangingPunct="0">
        <a:spcBef>
          <a:spcPts val="606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3102" kern="1200">
          <a:solidFill>
            <a:schemeClr val="tx1"/>
          </a:solidFill>
          <a:latin typeface="+mn-lt"/>
          <a:ea typeface="+mn-ea"/>
          <a:cs typeface="+mn-cs"/>
        </a:defRPr>
      </a:lvl2pPr>
      <a:lvl3pPr marL="975363" indent="-251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208621" indent="-190062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231" kern="1200">
          <a:solidFill>
            <a:schemeClr val="tx1"/>
          </a:solidFill>
          <a:latin typeface="+mn-lt"/>
          <a:ea typeface="+mn-ea"/>
          <a:cs typeface="+mn-cs"/>
        </a:defRPr>
      </a:lvl4pPr>
      <a:lvl5pPr marL="1428920" indent="-200429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231" kern="1200">
          <a:solidFill>
            <a:schemeClr val="tx1"/>
          </a:solidFill>
          <a:latin typeface="+mn-lt"/>
          <a:ea typeface="+mn-ea"/>
          <a:cs typeface="+mn-cs"/>
        </a:defRPr>
      </a:lvl5pPr>
      <a:lvl6pPr marL="1662661" indent="-201535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31" kern="1200">
          <a:solidFill>
            <a:schemeClr val="tx1"/>
          </a:solidFill>
          <a:latin typeface="+mn-lt"/>
          <a:ea typeface="+mn-ea"/>
          <a:cs typeface="+mn-cs"/>
        </a:defRPr>
      </a:lvl6pPr>
      <a:lvl7pPr marL="1894426" indent="-20153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31" kern="1200">
          <a:solidFill>
            <a:schemeClr val="tx1"/>
          </a:solidFill>
          <a:latin typeface="+mn-lt"/>
          <a:ea typeface="+mn-ea"/>
          <a:cs typeface="+mn-cs"/>
        </a:defRPr>
      </a:lvl7pPr>
      <a:lvl8pPr marL="2116114" indent="-20153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31" kern="1200">
          <a:solidFill>
            <a:schemeClr val="tx1"/>
          </a:solidFill>
          <a:latin typeface="+mn-lt"/>
          <a:ea typeface="+mn-ea"/>
          <a:cs typeface="+mn-cs"/>
        </a:defRPr>
      </a:lvl8pPr>
      <a:lvl9pPr marL="2347879" indent="-20153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31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8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5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3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1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0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68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06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-4117"/>
            <a:ext cx="12191999" cy="1008064"/>
          </a:xfrm>
          <a:prstGeom prst="rect">
            <a:avLst/>
          </a:prstGeom>
          <a:solidFill>
            <a:schemeClr val="accent1"/>
          </a:solidFill>
        </p:spPr>
        <p:txBody>
          <a:bodyPr vert="horz" lIns="540000" rIns="108000" anchor="ctr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5079" y="1289308"/>
            <a:ext cx="11118921" cy="47494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</p:txBody>
      </p:sp>
      <p:sp>
        <p:nvSpPr>
          <p:cNvPr id="12" name="Pladsholder til dato 3"/>
          <p:cNvSpPr txBox="1">
            <a:spLocks/>
          </p:cNvSpPr>
          <p:nvPr/>
        </p:nvSpPr>
        <p:spPr>
          <a:xfrm>
            <a:off x="992728" y="6324151"/>
            <a:ext cx="11199271" cy="52300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>
              <a:defRPr b="1" i="1">
                <a:solidFill>
                  <a:schemeClr val="bg1"/>
                </a:solidFill>
                <a:latin typeface="TH SarabunPSK" pitchFamily="34" charset="-34"/>
                <a:ea typeface="ＭＳ Ｐゴシック" pitchFamily="-97" charset="-128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en-US" sz="1200" b="0" i="1" spc="9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National Health Security Office : www.nhso.go.th</a:t>
            </a:r>
            <a:endParaRPr lang="da-DK" sz="1200" b="0" i="1" spc="90" baseline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0452E-4D78-4437-9B38-81D0D32A6C49}"/>
              </a:ext>
            </a:extLst>
          </p:cNvPr>
          <p:cNvSpPr/>
          <p:nvPr/>
        </p:nvSpPr>
        <p:spPr>
          <a:xfrm>
            <a:off x="10275" y="6308288"/>
            <a:ext cx="920885" cy="523008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pic>
        <p:nvPicPr>
          <p:cNvPr id="14" name="Picture 13" descr="logo.png">
            <a:extLst>
              <a:ext uri="{FF2B5EF4-FFF2-40B4-BE49-F238E27FC236}">
                <a16:creationId xmlns:a16="http://schemas.microsoft.com/office/drawing/2014/main" id="{5425F4CF-22D7-4533-B04A-DD0C8615C8A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844" y="6388591"/>
            <a:ext cx="740956" cy="394126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 rot="10800000" flipV="1">
            <a:off x="11503631" y="6308288"/>
            <a:ext cx="688369" cy="523007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53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bg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1pPr>
    </p:titleStyle>
    <p:bodyStyle>
      <a:lvl1pPr marL="270272" indent="-270272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50000"/>
        <a:buFont typeface="Wingdings" panose="05000000000000000000" pitchFamily="2" charset="2"/>
        <a:buChar char="q"/>
        <a:defRPr kumimoji="0" sz="2800" b="1" kern="1200">
          <a:solidFill>
            <a:schemeClr val="tx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1pPr>
      <a:lvl2pPr marL="470297" indent="-264319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defRPr kumimoji="0" sz="2800" b="1" kern="1200">
          <a:solidFill>
            <a:schemeClr val="tx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2pPr>
      <a:lvl3pPr marL="601266" indent="-215504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60000"/>
        <a:buFont typeface="Wingdings" panose="05000000000000000000" pitchFamily="2" charset="2"/>
        <a:buChar char="v"/>
        <a:defRPr kumimoji="0" sz="2400" b="1" kern="1200">
          <a:solidFill>
            <a:schemeClr val="tx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3pPr>
      <a:lvl4pPr marL="809625" indent="-166688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2400" b="1" kern="1200">
          <a:solidFill>
            <a:schemeClr val="tx1"/>
          </a:solidFill>
          <a:latin typeface="TH SarabunPSK" panose="020B0500040200020003" pitchFamily="34" charset="-34"/>
          <a:ea typeface="Tahoma" panose="020B0604030504040204" pitchFamily="34" charset="0"/>
          <a:cs typeface="TH SarabunPSK" panose="020B0500040200020003" pitchFamily="34" charset="-34"/>
        </a:defRPr>
      </a:lvl4pPr>
      <a:lvl5pPr marL="1028700" indent="-128588" algn="l" rtl="0" eaLnBrk="1" latinLnBrk="0" hangingPunct="1">
        <a:spcBef>
          <a:spcPts val="225"/>
        </a:spcBef>
        <a:buClr>
          <a:schemeClr val="accent4"/>
        </a:buClr>
        <a:buSzPct val="65000"/>
        <a:buFont typeface="Wingdings"/>
        <a:buChar char=""/>
        <a:defRPr kumimoji="0" sz="2250" b="1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5pPr>
      <a:lvl6pPr marL="1183005" indent="-128588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28588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91615" indent="-128588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28588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893" y="274735"/>
            <a:ext cx="109722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893" y="1600028"/>
            <a:ext cx="10972214" cy="45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93" y="6356048"/>
            <a:ext cx="2844214" cy="365449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3E1591-48FA-453D-B06C-BF7EDF71FA58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49" y="6356048"/>
            <a:ext cx="3860702" cy="365449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ประกาศคณะกรรมการหลัก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93" y="6356048"/>
            <a:ext cx="2844214" cy="365449"/>
          </a:xfrm>
          <a:prstGeom prst="rect">
            <a:avLst/>
          </a:prstGeom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6" smtClean="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D7EB7F0F-8A5F-4455-A079-189BB5E3617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572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503837" algn="ctr" rtl="0" fontAlgn="base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1007673" algn="ctr" rtl="0" fontAlgn="base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511510" algn="ctr" rtl="0" fontAlgn="base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2015347" algn="ctr" rtl="0" fontAlgn="base">
        <a:spcBef>
          <a:spcPct val="0"/>
        </a:spcBef>
        <a:spcAft>
          <a:spcPct val="0"/>
        </a:spcAft>
        <a:defRPr sz="4843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77532" indent="-37753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37" kern="1200">
          <a:solidFill>
            <a:schemeClr val="tx1"/>
          </a:solidFill>
          <a:latin typeface="+mn-lt"/>
          <a:ea typeface="+mn-ea"/>
          <a:cs typeface="+mn-cs"/>
        </a:defRPr>
      </a:lvl1pPr>
      <a:lvl2pPr marL="818130" indent="-31446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2" kern="1200">
          <a:solidFill>
            <a:schemeClr val="tx1"/>
          </a:solidFill>
          <a:latin typeface="+mn-lt"/>
          <a:ea typeface="+mn-ea"/>
          <a:cs typeface="+mn-cs"/>
        </a:defRPr>
      </a:lvl2pPr>
      <a:lvl3pPr marL="1259592" indent="-251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63256" indent="-251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31" kern="1200">
          <a:solidFill>
            <a:schemeClr val="tx1"/>
          </a:solidFill>
          <a:latin typeface="+mn-lt"/>
          <a:ea typeface="+mn-ea"/>
          <a:cs typeface="+mn-cs"/>
        </a:defRPr>
      </a:lvl4pPr>
      <a:lvl5pPr marL="2266920" indent="-251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31" kern="1200">
          <a:solidFill>
            <a:schemeClr val="tx1"/>
          </a:solidFill>
          <a:latin typeface="+mn-lt"/>
          <a:ea typeface="+mn-ea"/>
          <a:cs typeface="+mn-cs"/>
        </a:defRPr>
      </a:lvl5pPr>
      <a:lvl6pPr marL="2771102" indent="-251918" algn="l" defTabSz="1007673" rtl="0" eaLnBrk="1" latinLnBrk="0" hangingPunct="1">
        <a:spcBef>
          <a:spcPct val="20000"/>
        </a:spcBef>
        <a:buFont typeface="Arial" pitchFamily="34" charset="0"/>
        <a:buChar char="•"/>
        <a:defRPr sz="2231" kern="1200">
          <a:solidFill>
            <a:schemeClr val="tx1"/>
          </a:solidFill>
          <a:latin typeface="+mn-lt"/>
          <a:ea typeface="+mn-ea"/>
          <a:cs typeface="+mn-cs"/>
        </a:defRPr>
      </a:lvl6pPr>
      <a:lvl7pPr marL="3274938" indent="-251918" algn="l" defTabSz="1007673" rtl="0" eaLnBrk="1" latinLnBrk="0" hangingPunct="1">
        <a:spcBef>
          <a:spcPct val="20000"/>
        </a:spcBef>
        <a:buFont typeface="Arial" pitchFamily="34" charset="0"/>
        <a:buChar char="•"/>
        <a:defRPr sz="2231" kern="1200">
          <a:solidFill>
            <a:schemeClr val="tx1"/>
          </a:solidFill>
          <a:latin typeface="+mn-lt"/>
          <a:ea typeface="+mn-ea"/>
          <a:cs typeface="+mn-cs"/>
        </a:defRPr>
      </a:lvl7pPr>
      <a:lvl8pPr marL="3778775" indent="-251918" algn="l" defTabSz="1007673" rtl="0" eaLnBrk="1" latinLnBrk="0" hangingPunct="1">
        <a:spcBef>
          <a:spcPct val="20000"/>
        </a:spcBef>
        <a:buFont typeface="Arial" pitchFamily="34" charset="0"/>
        <a:buChar char="•"/>
        <a:defRPr sz="2231" kern="1200">
          <a:solidFill>
            <a:schemeClr val="tx1"/>
          </a:solidFill>
          <a:latin typeface="+mn-lt"/>
          <a:ea typeface="+mn-ea"/>
          <a:cs typeface="+mn-cs"/>
        </a:defRPr>
      </a:lvl8pPr>
      <a:lvl9pPr marL="4282612" indent="-251918" algn="l" defTabSz="1007673" rtl="0" eaLnBrk="1" latinLnBrk="0" hangingPunct="1">
        <a:spcBef>
          <a:spcPct val="20000"/>
        </a:spcBef>
        <a:buFont typeface="Arial" pitchFamily="34" charset="0"/>
        <a:buChar char="•"/>
        <a:defRPr sz="22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1pPr>
      <a:lvl2pPr marL="503837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2pPr>
      <a:lvl3pPr marL="1007673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3pPr>
      <a:lvl4pPr marL="1511510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4pPr>
      <a:lvl5pPr marL="2015347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5pPr>
      <a:lvl6pPr marL="2519183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6pPr>
      <a:lvl7pPr marL="3023020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7pPr>
      <a:lvl8pPr marL="3526857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8pPr>
      <a:lvl9pPr marL="4030693" algn="l" defTabSz="1007673" rtl="0" eaLnBrk="1" latinLnBrk="0" hangingPunct="1">
        <a:defRPr sz="31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4EC0-DDCE-456B-8066-5C66F552C64A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EDDD-B1B4-484E-9E1C-7040420CE4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84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6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aiyut48@gmail.com" TargetMode="External"/><Relationship Id="rId2" Type="http://schemas.openxmlformats.org/officeDocument/2006/relationships/hyperlink" Target="mailto:Chaiyut.l@nhso.go.th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7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2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ชื่อเรื่อง 1"/>
          <p:cNvSpPr>
            <a:spLocks noGrp="1"/>
          </p:cNvSpPr>
          <p:nvPr>
            <p:ph type="ctrTitle"/>
          </p:nvPr>
        </p:nvSpPr>
        <p:spPr>
          <a:xfrm>
            <a:off x="823913" y="859735"/>
            <a:ext cx="10363200" cy="209550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eaLnBrk="1" hangingPunct="1">
              <a:defRPr/>
            </a:pPr>
            <a:br>
              <a:rPr lang="th-TH" sz="6000" b="1" dirty="0">
                <a:solidFill>
                  <a:srgbClr val="000099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br>
              <a:rPr lang="en-US" sz="6000" b="1" dirty="0">
                <a:solidFill>
                  <a:srgbClr val="000099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b="1" dirty="0">
                <a:solidFill>
                  <a:srgbClr val="000099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ระบบบริการดูแลระยะยาวด้านสาธารณสุขสำหรับผู้สูงอายุและบุคคลที่มีภาวะพึ่งพิง</a:t>
            </a:r>
            <a:br>
              <a:rPr lang="en-US" b="1" dirty="0">
                <a:solidFill>
                  <a:srgbClr val="000099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br>
              <a:rPr lang="en-US" b="1" dirty="0">
                <a:solidFill>
                  <a:srgbClr val="000099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endParaRPr lang="en-US" sz="6000" b="1" dirty="0">
              <a:solidFill>
                <a:srgbClr val="000099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52713" y="4851400"/>
            <a:ext cx="8534400" cy="609600"/>
          </a:xfrm>
        </p:spPr>
        <p:txBody>
          <a:bodyPr/>
          <a:lstStyle/>
          <a:p>
            <a:pPr algn="r"/>
            <a:r>
              <a:rPr lang="th-TH" b="1">
                <a:latin typeface="FreesiaUPC" panose="020B0604020202020204" pitchFamily="34" charset="-34"/>
                <a:ea typeface="Arial Unicode MS" panose="020B0604020202020204" pitchFamily="34" charset="-128"/>
                <a:cs typeface="FreesiaUPC" panose="020B0604020202020204" pitchFamily="34" charset="-34"/>
              </a:rPr>
              <a:t>สปสช.เขต </a:t>
            </a:r>
            <a:r>
              <a:rPr lang="en-US" b="1" dirty="0">
                <a:latin typeface="FreesiaUPC" panose="020B0604020202020204" pitchFamily="34" charset="-34"/>
                <a:ea typeface="Arial Unicode MS" panose="020B0604020202020204" pitchFamily="34" charset="-128"/>
                <a:cs typeface="FreesiaUPC" panose="020B0604020202020204" pitchFamily="34" charset="-34"/>
              </a:rPr>
              <a:t>12</a:t>
            </a:r>
            <a:r>
              <a:rPr lang="th-TH" b="1">
                <a:latin typeface="FreesiaUPC" panose="020B0604020202020204" pitchFamily="34" charset="-34"/>
                <a:ea typeface="Arial Unicode MS" panose="020B0604020202020204" pitchFamily="34" charset="-128"/>
                <a:cs typeface="FreesiaUPC" panose="020B0604020202020204" pitchFamily="34" charset="-34"/>
              </a:rPr>
              <a:t> สงขลา</a:t>
            </a:r>
            <a:endParaRPr lang="en-US" b="1" dirty="0">
              <a:latin typeface="FreesiaUPC" panose="020B0604020202020204" pitchFamily="34" charset="-34"/>
              <a:ea typeface="Arial Unicode MS" panose="020B0604020202020204" pitchFamily="34" charset="-128"/>
              <a:cs typeface="FreesiaUPC" panose="020B0604020202020204" pitchFamily="34" charset="-34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A9E9-C719-465C-B841-2927304A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th-TH" sz="6000" dirty="0"/>
              <a:t>ใครจะเป็นคนทำ </a:t>
            </a:r>
            <a:r>
              <a:rPr lang="en-US" sz="6000" dirty="0"/>
              <a:t>LTC</a:t>
            </a:r>
            <a:endParaRPr lang="th-TH" sz="6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4687594-EA66-44AD-B537-3119450AC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184641"/>
              </p:ext>
            </p:extLst>
          </p:nvPr>
        </p:nvGraphicFramePr>
        <p:xfrm>
          <a:off x="762000" y="2279650"/>
          <a:ext cx="5314950" cy="337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9BD1695-D592-445D-8086-9BF7EC6114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r="3247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8619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0793A-09CC-405C-90F4-CA7973D4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00" y="1127733"/>
            <a:ext cx="3669161" cy="2760098"/>
          </a:xfrm>
        </p:spPr>
        <p:txBody>
          <a:bodyPr>
            <a:normAutofit/>
          </a:bodyPr>
          <a:lstStyle/>
          <a:p>
            <a:r>
              <a:rPr lang="th-TH" sz="72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อย่างน้อยๆก็</a:t>
            </a:r>
            <a:endParaRPr lang="th-TH" sz="7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F939B-D5C0-4720-AF16-AA28E230C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38" y="0"/>
            <a:ext cx="7686261" cy="235170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th-TH" sz="4000" b="1" dirty="0"/>
              <a:t>ประกาศสำนักนายกรัฐมนตรี</a:t>
            </a:r>
          </a:p>
          <a:p>
            <a:pPr marL="0" lvl="0" indent="0">
              <a:buNone/>
            </a:pPr>
            <a:r>
              <a:rPr lang="th-TH" sz="3600" b="1" dirty="0">
                <a:solidFill>
                  <a:srgbClr val="0070C0"/>
                </a:solidFill>
              </a:rPr>
              <a:t>เรื่อง การกำหนดหน่วยงานผู้มีอำนาจหน้าที่รับผิดชอบฯ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FC590619-DE14-4C64-B2D0-DF2FE9A13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91" y="1694136"/>
            <a:ext cx="6610658" cy="2131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2628A3-B179-4358-B46C-21380C49C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57" y="4005370"/>
            <a:ext cx="6015455" cy="276009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2E89C41-CE3A-42F7-9D60-932AC82FB22A}"/>
              </a:ext>
            </a:extLst>
          </p:cNvPr>
          <p:cNvSpPr/>
          <p:nvPr/>
        </p:nvSpPr>
        <p:spPr>
          <a:xfrm>
            <a:off x="-178501" y="2852630"/>
            <a:ext cx="6279930" cy="3968193"/>
          </a:xfrm>
          <a:prstGeom prst="cloudCallout">
            <a:avLst>
              <a:gd name="adj1" fmla="val 101585"/>
              <a:gd name="adj2" fmla="val 27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800" dirty="0"/>
              <a:t>กระทรวงสาธารณสุข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800" dirty="0"/>
              <a:t>สปสช.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800" dirty="0"/>
              <a:t>อปท.</a:t>
            </a:r>
          </a:p>
        </p:txBody>
      </p:sp>
    </p:spTree>
    <p:extLst>
      <p:ext uri="{BB962C8B-B14F-4D97-AF65-F5344CB8AC3E}">
        <p14:creationId xmlns:p14="http://schemas.microsoft.com/office/powerpoint/2010/main" val="287226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6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27217-82D5-402C-8F66-2CB81E28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86" y="1436915"/>
            <a:ext cx="4044686" cy="3984172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แล้วแต่ละหน่วยงานต้องทำอะไรบ้าง</a:t>
            </a:r>
            <a:endParaRPr lang="en-US" sz="6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188908D-4319-443D-9A7F-BC08B9C0E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27082"/>
            <a:ext cx="7188199" cy="46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1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60E7F-483C-4980-8C72-CB6F5CA4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826" y="140042"/>
            <a:ext cx="7164493" cy="1325563"/>
          </a:xfrm>
        </p:spPr>
        <p:txBody>
          <a:bodyPr>
            <a:normAutofit/>
          </a:bodyPr>
          <a:lstStyle/>
          <a:p>
            <a:r>
              <a:rPr lang="th-TH" sz="6600" dirty="0"/>
              <a:t>กระทรวงสาธารณสุข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A30ED1-C86D-4E1D-A7F0-9F531C968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2" y="365125"/>
            <a:ext cx="2787636" cy="28000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74EE39-ADA5-4511-B421-21F180AB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826" y="1351819"/>
            <a:ext cx="8616241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800" b="1" dirty="0"/>
              <a:t>ส่งเสริมและจัด</a:t>
            </a:r>
            <a:r>
              <a:rPr lang="th-TH" sz="4800" dirty="0"/>
              <a:t>ให้หน่วยงานและหน่วยบริการในสังกัดให้ความ</a:t>
            </a:r>
            <a:r>
              <a:rPr lang="th-TH" sz="4800" b="1" dirty="0"/>
              <a:t>ร่วมมือและสนับสนุน</a:t>
            </a:r>
            <a:r>
              <a:rPr lang="th-TH" sz="4800" dirty="0"/>
              <a:t>ช่วยเหลือ อปท. ดำเนินงานและบริหารการดูแลระยะยาวฯ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3047CA0B-7A85-4D9A-98EB-DF0661238508}"/>
              </a:ext>
            </a:extLst>
          </p:cNvPr>
          <p:cNvSpPr/>
          <p:nvPr/>
        </p:nvSpPr>
        <p:spPr>
          <a:xfrm>
            <a:off x="675071" y="3302908"/>
            <a:ext cx="2888974" cy="263718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dirty="0"/>
              <a:t>รพสต.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D3E53F96-6C86-4349-AEC9-67BFB07F4722}"/>
              </a:ext>
            </a:extLst>
          </p:cNvPr>
          <p:cNvSpPr/>
          <p:nvPr/>
        </p:nvSpPr>
        <p:spPr>
          <a:xfrm>
            <a:off x="8936702" y="3843130"/>
            <a:ext cx="2888974" cy="2849219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โรงพยาบาล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C7F501A7-E4E6-4C2C-9FE4-80DA2558B620}"/>
              </a:ext>
            </a:extLst>
          </p:cNvPr>
          <p:cNvSpPr/>
          <p:nvPr/>
        </p:nvSpPr>
        <p:spPr>
          <a:xfrm>
            <a:off x="4151453" y="3478696"/>
            <a:ext cx="3889093" cy="321365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/>
                </a:solidFill>
              </a:rPr>
              <a:t>สสจ.</a:t>
            </a:r>
          </a:p>
          <a:p>
            <a:pPr algn="ctr"/>
            <a:r>
              <a:rPr lang="th-TH" sz="4800" b="1" dirty="0">
                <a:solidFill>
                  <a:schemeClr val="bg1"/>
                </a:solidFill>
              </a:rPr>
              <a:t>สสอ.</a:t>
            </a:r>
          </a:p>
        </p:txBody>
      </p:sp>
    </p:spTree>
    <p:extLst>
      <p:ext uri="{BB962C8B-B14F-4D97-AF65-F5344CB8AC3E}">
        <p14:creationId xmlns:p14="http://schemas.microsoft.com/office/powerpoint/2010/main" val="2306167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11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47C196-7A21-465A-9C3B-EC20B3F6E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39896" y="144791"/>
            <a:ext cx="4260814" cy="2386055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5A759C-EC35-4910-A4CE-FCE837E64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2276669"/>
            <a:ext cx="10674219" cy="4236098"/>
          </a:xfrm>
        </p:spPr>
        <p:txBody>
          <a:bodyPr>
            <a:normAutofit/>
          </a:bodyPr>
          <a:lstStyle/>
          <a:p>
            <a:pPr marL="90712" indent="0">
              <a:buNone/>
            </a:pPr>
            <a:r>
              <a:rPr lang="th-TH" sz="7200" dirty="0">
                <a:solidFill>
                  <a:srgbClr val="00B0F0"/>
                </a:solidFill>
              </a:rPr>
              <a:t>(1) </a:t>
            </a:r>
            <a:r>
              <a:rPr lang="th-TH" sz="7200" b="1" dirty="0">
                <a:solidFill>
                  <a:srgbClr val="00B0F0"/>
                </a:solidFill>
              </a:rPr>
              <a:t>ส่งเสริมกระบวนการการมีส่วนร่วม</a:t>
            </a:r>
            <a:endParaRPr lang="th-TH" sz="7200" dirty="0">
              <a:solidFill>
                <a:srgbClr val="00B0F0"/>
              </a:solidFill>
            </a:endParaRPr>
          </a:p>
          <a:p>
            <a:pPr marL="90712" indent="0">
              <a:buNone/>
            </a:pPr>
            <a:r>
              <a:rPr lang="th-TH" sz="7200" dirty="0">
                <a:solidFill>
                  <a:srgbClr val="00B0F0"/>
                </a:solidFill>
              </a:rPr>
              <a:t>(2) </a:t>
            </a:r>
            <a:r>
              <a:rPr lang="th-TH" sz="7200" b="1" dirty="0">
                <a:solidFill>
                  <a:srgbClr val="00B0F0"/>
                </a:solidFill>
              </a:rPr>
              <a:t>จัดสรรงบประมาณ</a:t>
            </a:r>
            <a:endParaRPr lang="th-TH" sz="7200" dirty="0">
              <a:solidFill>
                <a:srgbClr val="00B0F0"/>
              </a:solidFill>
            </a:endParaRPr>
          </a:p>
          <a:p>
            <a:pPr marL="90712" indent="0">
              <a:buNone/>
            </a:pPr>
            <a:r>
              <a:rPr lang="th-TH" sz="7200" dirty="0">
                <a:solidFill>
                  <a:srgbClr val="00B0F0"/>
                </a:solidFill>
              </a:rPr>
              <a:t>(3) </a:t>
            </a:r>
            <a:r>
              <a:rPr lang="th-TH" sz="7200" b="1" dirty="0">
                <a:solidFill>
                  <a:srgbClr val="00B0F0"/>
                </a:solidFill>
              </a:rPr>
              <a:t>ดำเนินการเพื่อแก้ปัญหา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9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971C2-4E35-47AE-97CA-0D4E7047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องค์การปกครองส่วนท้องถิ่น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A31427-678F-4BBB-85A1-8483858A8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22" y="521758"/>
            <a:ext cx="1533367" cy="1596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7333D7-CE9C-4C11-9D8B-1E06525842B2}"/>
              </a:ext>
            </a:extLst>
          </p:cNvPr>
          <p:cNvSpPr/>
          <p:nvPr/>
        </p:nvSpPr>
        <p:spPr>
          <a:xfrm>
            <a:off x="5037354" y="1667371"/>
            <a:ext cx="684354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000" b="1" dirty="0">
                <a:solidFill>
                  <a:srgbClr val="FF0000"/>
                </a:solidFill>
                <a:latin typeface="Gill Sans MT"/>
              </a:rPr>
              <a:t>ดำเนินงานและบริหาร</a:t>
            </a:r>
          </a:p>
          <a:p>
            <a:r>
              <a:rPr lang="th-TH" sz="8000" dirty="0">
                <a:solidFill>
                  <a:prstClr val="black"/>
                </a:solidFill>
                <a:latin typeface="Gill Sans MT"/>
              </a:rPr>
              <a:t>การดูแลระยะยาวฯ</a:t>
            </a:r>
            <a:endParaRPr lang="th-TH" sz="8000" dirty="0"/>
          </a:p>
        </p:txBody>
      </p:sp>
    </p:spTree>
    <p:extLst>
      <p:ext uri="{BB962C8B-B14F-4D97-AF65-F5344CB8AC3E}">
        <p14:creationId xmlns:p14="http://schemas.microsoft.com/office/powerpoint/2010/main" val="143275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D539A-6C04-448D-9EC5-62E80233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แล้วจะมั่นใจอย่างไง ว่าทำแล้วไม่ถูกตรวจสอบ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608438D4-350A-40F1-BDE3-56B99C729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29" y="4189191"/>
            <a:ext cx="2032615" cy="203261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AD07445-9917-41AE-AAC8-A2654AABF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892885"/>
              </p:ext>
            </p:extLst>
          </p:nvPr>
        </p:nvGraphicFramePr>
        <p:xfrm>
          <a:off x="5006544" y="470647"/>
          <a:ext cx="7185456" cy="527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826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97F0DD-5461-47AB-B82E-FC1A184CEA11}"/>
              </a:ext>
            </a:extLst>
          </p:cNvPr>
          <p:cNvSpPr txBox="1">
            <a:spLocks/>
          </p:cNvSpPr>
          <p:nvPr/>
        </p:nvSpPr>
        <p:spPr>
          <a:xfrm>
            <a:off x="609600" y="22659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rm of AU" panose="020B0500040200020003" pitchFamily="34" charset="-34"/>
                <a:ea typeface="+mj-ea"/>
                <a:cs typeface="TH Charm of AU" panose="020B0500040200020003" pitchFamily="34" charset="-34"/>
              </a:rPr>
              <a:t>รัฐธรรมนูญแห่งราชอาณาจักรไทย พุทธศักราช ๒๕๖๐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423AE96-7F5F-40A1-A618-ABE6DADE9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3939"/>
            <a:ext cx="3197745" cy="4525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62461B-C6CE-4F25-BB32-FB1F1A5FCE65}"/>
              </a:ext>
            </a:extLst>
          </p:cNvPr>
          <p:cNvSpPr/>
          <p:nvPr/>
        </p:nvSpPr>
        <p:spPr>
          <a:xfrm>
            <a:off x="3934265" y="153393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หมวด ๑๔  การปกครองส่วนท้องถิ่น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D6978-FDAD-4D21-97D0-EDAB849CB8F7}"/>
              </a:ext>
            </a:extLst>
          </p:cNvPr>
          <p:cNvSpPr/>
          <p:nvPr/>
        </p:nvSpPr>
        <p:spPr>
          <a:xfrm>
            <a:off x="3934265" y="2241825"/>
            <a:ext cx="76481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มาตรา ๒๕๐ องค์กรปกครองส่วนท้องถิ่นมีหน้าที่และอํานาจดูแลและจัดทํา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บริการสาธารณะ 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และ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กิจกรรมสาธารณะเพื่อประโยชน์ของประชาชน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ในท้องถิ่นตามหลักการพัฒนาอย่างยั่งยืน รวมทั้งส่งเสริม และสนับสนุนการจัดการศึกษาให้แก่ประชาชนในท้องถิ่น</a:t>
            </a:r>
          </a:p>
        </p:txBody>
      </p:sp>
    </p:spTree>
    <p:extLst>
      <p:ext uri="{BB962C8B-B14F-4D97-AF65-F5344CB8AC3E}">
        <p14:creationId xmlns:p14="http://schemas.microsoft.com/office/powerpoint/2010/main" val="330430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ADDC18C-2B1C-4E5A-A413-09117EED97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329" y="143964"/>
            <a:ext cx="11436627" cy="94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z="40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พรบ</a:t>
            </a:r>
            <a:r>
              <a:rPr lang="en-US" altLang="th-TH" sz="40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.</a:t>
            </a:r>
            <a:r>
              <a:rPr lang="th-TH" altLang="th-TH" sz="40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กำหนดแผนและขั้นตอนการกระจายอำนาจให้แก่องค์กรปกครองส่วนท้องถิ่น</a:t>
            </a:r>
            <a:r>
              <a:rPr lang="en-US" altLang="th-TH" sz="40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 </a:t>
            </a:r>
            <a:r>
              <a:rPr lang="th-TH" altLang="th-TH" sz="40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พ.ศ. ๒๕๔๒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78EBD0-17FE-4DC6-B329-81C4DB062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28869" y="808935"/>
            <a:ext cx="10972802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buNone/>
            </a:pP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๑๖ ให้เทศบาล เมืองพัทยา และองค์การบริหารส่วนตำบลมีอำนาจและหน้าที่ในการจัดระบบการบริการสาธารณะเพื่อประโยชน์ของประชาชนในท้องถิ่นของตนเองดังนี้</a:t>
            </a:r>
            <a:endParaRPr lang="en-US" alt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/>
            <a:endParaRPr lang="th-TH" altLang="th-TH" sz="28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A843BAE-F468-47FF-896C-07625DD68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68" y="1614489"/>
            <a:ext cx="4731027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(๑) การจัดทำแผนพัฒนาท้องถิ่นของตนเอง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(๒) การจัดให้มีและบำรุงรักษาทางบก ทางน้ำ และทางระบายน้ำ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(๓) การจัดให้มีและควบคุมตลาด ท่าเทียบเรือ ท่าข้าม และที่จอดรถ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(๔) การสาธารณูปโภคและการก่อสร้างอื่น ๆ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(๕) การสาธารณูปการ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(๖) การส่งเสริม การฝึก และประกอบอาชีพ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(๗) การพาณิชย์ และการส่งเสริมการลงทุน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(๘) การส่งเสริมการท่องเที่ยว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(๙) การจัดการศึกษา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๑๐) การสังคมสงเคราะห์ และการพัฒนาคุณภาพชีวิตเด็ก สตรี คนชรา และผู้ด้อยโอกาส</a:t>
            </a:r>
            <a:endParaRPr kumimoji="0" lang="en-US" altLang="th-TH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(๑๑) การบำรุงรักษาศิลปะ จารีตประเพณี ภูมิปัญญาท้องถิ่น และวัฒนธรรมอันดีของท้องถิ่น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(๑๒) การปรับปรุงแหล่งชุมชนแออัดและการจัดการเกี่ยวกับที่อยู่อาศัย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(๑๓) การจัดให้มีและบำรุงรักษาสถานที่พักผ่อนหย่อนใจ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(๑๔) การส่งเสริมกีฬา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0884603-2285-44A7-970F-66AB19D3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443" y="1614489"/>
            <a:ext cx="61755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(๑๕) การส่งเสริมประชาธิปไตย ความเสมอภาค และสิทธิเสรีภาพของประชาชน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(๑๖) ส่งเสริมการมีส่วนร่วมของราษฎรในการพัฒนาท้องถิ่น</a:t>
            </a:r>
            <a:endParaRPr kumimoji="0" lang="en-US" altLang="th-TH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(๑๗) การรักษาความสะอาดและความเป็นระเบียบเรียบร้อยของบ้านเมือง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(๑๘) การกำจัดมูลฝอย สิ่งปฏิกูล และน้ำเสีย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(๑๙) การสาธารณสุข การอนามัยครอบครัว และการรักษาพยาบาล</a:t>
            </a:r>
            <a:endParaRPr kumimoji="0" lang="en-US" altLang="th-TH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(๒๐) การจัดให้มีและควบคุมสุสานและฌาปนสถาน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(๒๑) การควบคุมการเลี้ยงสัตว์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(๒๒) การจัดให้มีและควบคุมการฆ่าสัตว์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(๒๓) การรักษาความปลอดภัย ความเป็นระเบียบเรียบร้อย และการอนามัย โรงมหรสพ และสาธารณสถานอื่น ๆ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(๒๔) การจัดการ การบำรุงรักษา และการใช้ประโยชน์จากป่าไม้ ที่ดิน ทรัพยากรธรรมชาติและสิ่งแวดล้อม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(๒๕) การผังเมือง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(๒๖) </a:t>
            </a:r>
            <a:r>
              <a:rPr kumimoji="0" lang="en-US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–</a:t>
            </a:r>
            <a:r>
              <a:rPr kumimoji="0" lang="th-TH" alt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ordia New" panose="020B0304020202020204" pitchFamily="34" charset="-34"/>
              </a:rPr>
              <a:t> ๓๑ </a:t>
            </a:r>
            <a:endParaRPr kumimoji="0" lang="en-US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302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01" y="2155486"/>
            <a:ext cx="10972214" cy="452621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48 เตรส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นายกเทศมนตรีมีอํานาจหนาที่ ดังตอไปนี้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(2) สั่ง อนุญาต และอนุมัติเกี่ยวกับราชการของเทศบาล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(4) วางระเบียบเพื่อใหงานของเทศบาลเปนไปดวยความเรียบรอย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ปฏิบัติหน้าที่อื่นตามที่กฎหมายบัญญัติไว้ในพระราชบัญญัตินี้หรือกฎหมายอื่น</a:t>
            </a:r>
          </a:p>
          <a:p>
            <a:pPr>
              <a:spcBef>
                <a:spcPts val="0"/>
              </a:spcBef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5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ภายใต้บังคับแห่งกฎหมาย เทศบาลเมือง  มีหน้าที่ต้องทําในเขตเทศบาล ดังต่อไปนี้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กิจกรรมตามที่ ระบุในมาตรา 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5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ภายใต้บังคับแห่งกฎหมาย เทศบาลเมือง  อาจจัดทำกิจการใดๆในเขตเทศบาล ดังต่อไปนี้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จัดทำกิจกรรมซึ่งจำเป็นเพื่อการสาธารณสุข</a:t>
            </a:r>
          </a:p>
          <a:p>
            <a:pPr marL="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30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ประกาศคณะกรรมการหลัก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9EE86E-D7B8-49C7-B139-51C11785675F}" type="slidenum">
              <a:rPr kumimoji="0" lang="th-TH" altLang="th-TH" sz="1306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altLang="th-TH" sz="1306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5732" y="158142"/>
            <a:ext cx="4056035" cy="8391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503837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1007673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511510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2015347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4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ngsana New" panose="02020603050405020304" pitchFamily="18" charset="-34"/>
              </a:rPr>
              <a:t>ข้อกฎหมายที่เกี่ยวข้อง</a:t>
            </a:r>
            <a:endParaRPr kumimoji="0" lang="th-TH" sz="48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003" y="1167234"/>
            <a:ext cx="6215106" cy="7858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5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81" y="1275255"/>
            <a:ext cx="1947969" cy="69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918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พรบ</a:t>
            </a:r>
            <a:r>
              <a:rPr kumimoji="0" lang="th-TH" sz="39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.เทศบาล</a:t>
            </a:r>
          </a:p>
        </p:txBody>
      </p:sp>
    </p:spTree>
    <p:extLst>
      <p:ext uri="{BB962C8B-B14F-4D97-AF65-F5344CB8AC3E}">
        <p14:creationId xmlns:p14="http://schemas.microsoft.com/office/powerpoint/2010/main" val="171595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490625"/>
            <a:ext cx="10408920" cy="5537802"/>
          </a:xfrm>
        </p:spPr>
        <p:txBody>
          <a:bodyPr/>
          <a:lstStyle/>
          <a:p>
            <a:pPr marL="0" indent="0" algn="ctr">
              <a:buNone/>
            </a:pPr>
            <a:r>
              <a:rPr lang="th-TH" sz="543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ชัย</a:t>
            </a:r>
            <a:r>
              <a:rPr lang="th-TH" sz="5436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</a:t>
            </a:r>
            <a:r>
              <a:rPr lang="th-TH" sz="543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หลักเมือง</a:t>
            </a:r>
          </a:p>
          <a:p>
            <a:pPr marL="0" indent="0" algn="ctr">
              <a:buNone/>
            </a:pPr>
            <a:r>
              <a:rPr lang="th-TH" sz="543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หัวหน้างาน(สนับสนุนเครือข่ายระบบบริการ)</a:t>
            </a:r>
          </a:p>
          <a:p>
            <a:pPr marL="0" indent="0">
              <a:buNone/>
            </a:pPr>
            <a:r>
              <a:rPr lang="en-US" sz="4892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</a:t>
            </a:r>
          </a:p>
          <a:p>
            <a:pPr marL="0" indent="0">
              <a:buNone/>
            </a:pPr>
            <a:r>
              <a:rPr lang="en-US" sz="4892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</a:t>
            </a: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0887906623</a:t>
            </a:r>
          </a:p>
          <a:p>
            <a:pPr marL="0" indent="0">
              <a:buNone/>
            </a:pP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Chaiyut.l@nhso.go.th</a:t>
            </a:r>
            <a:endParaRPr lang="en-US" sz="6523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chaiyut48@gmail.com</a:t>
            </a:r>
            <a:endParaRPr lang="en-US" sz="6523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6523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65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th-TH" sz="4892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34" y="2668287"/>
            <a:ext cx="3443864" cy="1182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15" y="4111113"/>
            <a:ext cx="1656967" cy="165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9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01" y="2155486"/>
            <a:ext cx="10972214" cy="45262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50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ภายใต้บังคับแห่งกฎหมาย เทศบาล</a:t>
            </a:r>
            <a:r>
              <a:rPr lang="th-TH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ตําบล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มีหน้าที่ต้อง</a:t>
            </a:r>
            <a:r>
              <a:rPr lang="th-TH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ในเขตเทศบาล ดังต่อไปนี้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ส</a:t>
            </a:r>
            <a:r>
              <a:rPr lang="th-TH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งเส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ริมการพัฒนาสตรีเด็ก เยาวชน 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ผู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สูงอายุ </a:t>
            </a:r>
            <a:r>
              <a:rPr lang="th-TH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พิการ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หนาที่อื่นตามที่กฎหมายบัญญัติใหเปนหนาที่ของเทศบาล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30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ประกาศคณะกรรมการหลัก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9EE86E-D7B8-49C7-B139-51C11785675F}" type="slidenum">
              <a:rPr kumimoji="0" lang="th-TH" altLang="th-TH" sz="1306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altLang="th-TH" sz="1306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5732" y="158142"/>
            <a:ext cx="4056035" cy="8391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503837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1007673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511510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2015347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4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ngsana New" panose="02020603050405020304" pitchFamily="18" charset="-34"/>
              </a:rPr>
              <a:t>ข้อกฎหมายที่เกี่ยวข้อง</a:t>
            </a:r>
            <a:endParaRPr kumimoji="0" lang="th-TH" sz="48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003" y="1167234"/>
            <a:ext cx="6215106" cy="7858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5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81" y="1275255"/>
            <a:ext cx="1947969" cy="69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918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พรบ</a:t>
            </a:r>
            <a:r>
              <a:rPr kumimoji="0" lang="th-TH" sz="39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.เทศบาล</a:t>
            </a:r>
          </a:p>
        </p:txBody>
      </p:sp>
    </p:spTree>
    <p:extLst>
      <p:ext uri="{BB962C8B-B14F-4D97-AF65-F5344CB8AC3E}">
        <p14:creationId xmlns:p14="http://schemas.microsoft.com/office/powerpoint/2010/main" val="130104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01" y="2155486"/>
            <a:ext cx="10972214" cy="452621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67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ภายใต้บังคับแห่งกฎหมาย องค์การบริหารส่วนตำบล มีหน้าที่ต้องทำในเขตองค์การบริหารส่วนตำบล ดังต่อไปนี้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ส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งเส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ริมการพัฒนาสตรีเด็ก เยาวชน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ผู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สูงอายุ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พิการ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ปฏิบัติหน้าที่อื่นตามที่ทางราชการมอบหมาย</a:t>
            </a:r>
          </a:p>
          <a:p>
            <a:pPr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59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นายกองค์การบริหารส่วนตำบลมีอำนาจหน้าที่ ดังต่อไปนี้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(2)สั่ง อนุญาต และอนุมัติเกี่ยวกับราชการขององค์การบริหารส่วนตำบล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(4) วางระเบียบเพื่อให้งานขององค์การบริหารส่วนตำบลเป็นไปด้วยความเรียบร้อย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30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ประกาศคณะกรรมการหลัก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9EE86E-D7B8-49C7-B139-51C11785675F}" type="slidenum">
              <a:rPr kumimoji="0" lang="th-TH" altLang="th-TH" sz="1306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h-TH" altLang="th-TH" sz="1306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5732" y="158142"/>
            <a:ext cx="4056035" cy="8391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503837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1007673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511510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2015347" algn="ctr" rtl="0" fontAlgn="base">
              <a:spcBef>
                <a:spcPct val="0"/>
              </a:spcBef>
              <a:spcAft>
                <a:spcPct val="0"/>
              </a:spcAft>
              <a:defRPr sz="4843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4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ngsana New" panose="02020603050405020304" pitchFamily="18" charset="-34"/>
              </a:rPr>
              <a:t>ข้อกฎหมายที่เกี่ยวข้อง</a:t>
            </a:r>
            <a:endParaRPr kumimoji="0" lang="th-TH" sz="48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003" y="1167234"/>
            <a:ext cx="6777066" cy="7858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5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81" y="1275255"/>
            <a:ext cx="6157455" cy="69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918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พรบ</a:t>
            </a:r>
            <a:r>
              <a:rPr kumimoji="0" lang="th-TH" sz="39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. สภาตำบลและองค์การบริหารส่วนตำบล</a:t>
            </a:r>
          </a:p>
        </p:txBody>
      </p:sp>
    </p:spTree>
    <p:extLst>
      <p:ext uri="{BB962C8B-B14F-4D97-AF65-F5344CB8AC3E}">
        <p14:creationId xmlns:p14="http://schemas.microsoft.com/office/powerpoint/2010/main" val="1969776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452" y="3394"/>
            <a:ext cx="4056035" cy="839197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l"/>
            <a:r>
              <a:rPr lang="th-TH" dirty="0"/>
              <a:t>ข้อกฎหมายที่เกี่ยวข้อง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1963" y="2527675"/>
            <a:ext cx="10228075" cy="4451633"/>
          </a:xfrm>
        </p:spPr>
        <p:txBody>
          <a:bodyPr/>
          <a:lstStyle/>
          <a:p>
            <a:pPr marL="0" indent="0">
              <a:buNone/>
            </a:pPr>
            <a:r>
              <a:rPr lang="th-TH" sz="3918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๔๗   เพื่อสร้างหลักประกันสุขภาพแห่งชาติให้กับบุคคลในพื้นที่  โดย</a:t>
            </a:r>
            <a:r>
              <a:rPr lang="th-TH" sz="3918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ส่งเสริมกระบวนการมีส่วนร่วม</a:t>
            </a:r>
            <a:r>
              <a:rPr lang="th-TH" sz="3918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ตามความพร้อม  ความเหมาะสม  และความต้องการของประชาชนในท้องถิ่น  ให้คณะกรรมการสนับสนุนและประสานกับองค์กรปกครองส่วนท้องถิ่น  </a:t>
            </a:r>
            <a:r>
              <a:rPr lang="th-TH" sz="3918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กำหนดหลักเกณฑ์</a:t>
            </a:r>
            <a:r>
              <a:rPr lang="th-TH" sz="3918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องค์กรดังกล่าวเป็นผู้ดำเนินงานและบริหารจัดการระบบหลักประกันสุขภาพในระดับท้องถิ่นหรือพื้นที่  โดยให้ได้รับค่าใช้จ่ายจากกองทุน</a:t>
            </a:r>
          </a:p>
          <a:p>
            <a:pPr marL="0" indent="0">
              <a:buNone/>
            </a:pPr>
            <a:endParaRPr lang="th-TH" sz="3918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F11C0-B0F4-4B35-95B5-52D101846BC1}" type="datetime1">
              <a:rPr kumimoji="0" lang="th-TH" sz="13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15/10/62</a:t>
            </a:fld>
            <a:endParaRPr kumimoji="0" lang="th-TH" sz="130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http://www.nhso.go.th</a:t>
            </a:r>
            <a:endParaRPr kumimoji="0" lang="th-TH" sz="130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AF572-C4F5-401B-8263-C3F7E29C4A2E}" type="slidenum">
              <a:rPr kumimoji="0" lang="th-TH" sz="1306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sz="1306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5723" y="1012486"/>
            <a:ext cx="6215106" cy="7858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5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3801" y="1120507"/>
            <a:ext cx="4503156" cy="69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918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พรบ</a:t>
            </a:r>
            <a:r>
              <a:rPr kumimoji="0" lang="th-TH" sz="39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.หลักประกันสุขภาพแห่งชาติ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681">
            <a:off x="8943724" y="157704"/>
            <a:ext cx="1666657" cy="22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72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7972"/>
            <a:ext cx="12192000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ประกาศคณะกรรมการหลักประกันสุขภาพแห่งชาติ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 หลักเกณฑ์เพื่อสนับสนุนให้องค์กรปกครองส่วนท้องถิ่นดำเนินงาน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H SarabunPSK" panose="020B0500040200020003" pitchFamily="34" charset="-34"/>
              </a:rPr>
              <a:t>และบริหารจัดการระบบหลักประกันสุขภาพในระดับท้องถิ่นหรือพื้นที่ พ.ศ. ๒๕๖๑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8637" y="3306261"/>
            <a:ext cx="11639566" cy="3932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"/>
            <a:ext cx="528637" cy="685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2165DF-09BF-4E58-AFED-872B81504FF7}"/>
              </a:ext>
            </a:extLst>
          </p:cNvPr>
          <p:cNvSpPr/>
          <p:nvPr/>
        </p:nvSpPr>
        <p:spPr>
          <a:xfrm>
            <a:off x="528637" y="3699542"/>
            <a:ext cx="11535984" cy="205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/>
              <a:t>ประกาศคณะกรรมการหลักประกันสุขภาพแห่งชาติ</a:t>
            </a:r>
          </a:p>
          <a:p>
            <a:pPr algn="ctr"/>
            <a:r>
              <a:rPr lang="th-TH" sz="3600" dirty="0"/>
              <a:t>เรื่อง หลักเกณฑ์เพื่อสนับสนุนให้องค์กรปกครองส่วนท้องถิ่นดำเนินงาน</a:t>
            </a:r>
          </a:p>
          <a:p>
            <a:pPr algn="ctr"/>
            <a:r>
              <a:rPr lang="th-TH" sz="3600" dirty="0"/>
              <a:t>และบริหารจัดการระบบหลักประกันสุขภาพในระดับท้องถิ่นหรือพื้นที่ ฉบับที่ ๒ พ.ศ. ๒๕๖๒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05E87F-7ECA-49F6-962F-E72E4888810A}"/>
              </a:ext>
            </a:extLst>
          </p:cNvPr>
          <p:cNvSpPr/>
          <p:nvPr/>
        </p:nvSpPr>
        <p:spPr>
          <a:xfrm>
            <a:off x="5849838" y="2136173"/>
            <a:ext cx="3767418" cy="8439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ใช้ปีงบประมาณ ๒๕๖๒</a:t>
            </a:r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39BBA186-9355-42E5-87B0-05D93443AF39}"/>
              </a:ext>
            </a:extLst>
          </p:cNvPr>
          <p:cNvSpPr/>
          <p:nvPr/>
        </p:nvSpPr>
        <p:spPr>
          <a:xfrm>
            <a:off x="4452582" y="2238474"/>
            <a:ext cx="1008529" cy="79337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087F3-5633-4340-A3F5-39D09571D3C4}"/>
              </a:ext>
            </a:extLst>
          </p:cNvPr>
          <p:cNvSpPr/>
          <p:nvPr/>
        </p:nvSpPr>
        <p:spPr>
          <a:xfrm>
            <a:off x="6096000" y="5856104"/>
            <a:ext cx="3767418" cy="8439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ใช้ปีงบประมาณ ๒๕๖๓</a:t>
            </a: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C93FF863-BD1E-40B7-87BF-BC4CC17A8B1C}"/>
              </a:ext>
            </a:extLst>
          </p:cNvPr>
          <p:cNvSpPr/>
          <p:nvPr/>
        </p:nvSpPr>
        <p:spPr>
          <a:xfrm>
            <a:off x="4710523" y="5913375"/>
            <a:ext cx="1008529" cy="79337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2021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99099A-6C5E-414E-9E5B-8D683765F56E}"/>
              </a:ext>
            </a:extLst>
          </p:cNvPr>
          <p:cNvSpPr/>
          <p:nvPr/>
        </p:nvSpPr>
        <p:spPr>
          <a:xfrm>
            <a:off x="268939" y="336176"/>
            <a:ext cx="2699760" cy="80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ประกาศฯ ๒๕๖๒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7F4103-4FAA-46D3-BD36-E86AE3A4A793}"/>
              </a:ext>
            </a:extLst>
          </p:cNvPr>
          <p:cNvSpPr/>
          <p:nvPr/>
        </p:nvSpPr>
        <p:spPr>
          <a:xfrm>
            <a:off x="295835" y="1492624"/>
            <a:ext cx="11403106" cy="5244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4800" dirty="0"/>
              <a:t>ข้อ ๕ บรรดาในข้อกำหนดใด แห่งประกาศประกาศคณะกรรมการหลักประกันสุขภาพแห่งชาติ  เรื่อง หลักเกณฑ์เพื่อสนับสนุนให้องค์กรปกครองส่วนท้องถิ่นดำเนินงานและบริหารจัดการระบบหลักประกันสุขภาพในระดับท้องถิ่นหรือพื้นที่ พ.ศ. ๒๕๖๑ ที่ใช้คำว่า “ผู้สูงอายุที่มีภาวะพึ่งพิง” ให้ใช้คำว่า “ผู้สูงอายุที่มีภาวะพึ่งพิงและบุคคลอื่นที่มีภาวะพึ่งพิง” แทนแล้วแต่กรณี</a:t>
            </a:r>
          </a:p>
          <a:p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4167542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558F0-CE85-47A1-B979-FEB6FE616E50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7" y="1155821"/>
            <a:ext cx="11715749" cy="1754326"/>
          </a:xfrm>
          <a:prstGeom prst="rect">
            <a:avLst/>
          </a:prstGeom>
          <a:noFill/>
          <a:ln w="57150">
            <a:solidFill>
              <a:srgbClr val="FF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ผู้สูงอายุที่มีภาวะพึ่งพิง  หมายถึง ผู้สูงอายุที่มีคะแนนประเมินความสามารถในการดำเนินชีวิตประจำวันตามดัชนีบาร์เธลเอดีแอล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Barthel ADL index)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เท่ากับหรือน้อยกว่า 11 คะแนน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8" y="4233738"/>
            <a:ext cx="11715749" cy="2308324"/>
          </a:xfrm>
          <a:prstGeom prst="rect">
            <a:avLst/>
          </a:prstGeom>
          <a:noFill/>
          <a:ln w="57150">
            <a:solidFill>
              <a:srgbClr val="FFCCCC"/>
            </a:solidFill>
          </a:ln>
        </p:spPr>
        <p:txBody>
          <a:bodyPr wrap="square" rtlCol="0" anchor="ctr">
            <a:spAutoFit/>
          </a:bodyPr>
          <a:lstStyle/>
          <a:p>
            <a:pPr lvl="0" algn="thaiDist">
              <a:defRPr/>
            </a:pPr>
            <a:r>
              <a:rPr lang="th-TH" sz="36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ผู้สูงอายุที่มีภาวะพึ่งพิงและบุคคลอื่นที่มีภาวะพึ่งพิง หมายถึง ผู้สูงอายุที่มีคะแนนประเมินความสามารถในการดำเนินชีวิตประจำวันตามดัชนีบาร์เธลเอดีแอล (</a:t>
            </a:r>
            <a:r>
              <a:rPr lang="en-US" sz="36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Barthel ADL index) </a:t>
            </a:r>
            <a:r>
              <a:rPr lang="th-TH" sz="36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เท่ากับหรือน้อยกว่า 11 คะแนน  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บุคคลอื่นที่มีดัชนีบาร์เธลเอดีแอล (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Barthel ADL index) 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เท่ากับหรือน้อยกว่า 11 คะแนน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730C37-2C4D-4AED-8737-9EB81815C68F}"/>
              </a:ext>
            </a:extLst>
          </p:cNvPr>
          <p:cNvSpPr/>
          <p:nvPr/>
        </p:nvSpPr>
        <p:spPr>
          <a:xfrm>
            <a:off x="228597" y="404670"/>
            <a:ext cx="3980331" cy="52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/>
              <a:t>ประกาศฯ ๒๕๖๑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D6F430-10D9-4E9F-A918-481A41D491E1}"/>
              </a:ext>
            </a:extLst>
          </p:cNvPr>
          <p:cNvSpPr/>
          <p:nvPr/>
        </p:nvSpPr>
        <p:spPr>
          <a:xfrm>
            <a:off x="228598" y="3311474"/>
            <a:ext cx="2699760" cy="520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ประกาศฯ ๒๕๖๒</a:t>
            </a:r>
          </a:p>
        </p:txBody>
      </p:sp>
    </p:spTree>
    <p:extLst>
      <p:ext uri="{BB962C8B-B14F-4D97-AF65-F5344CB8AC3E}">
        <p14:creationId xmlns:p14="http://schemas.microsoft.com/office/powerpoint/2010/main" val="3029168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58544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๔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1E78AC-EC87-4304-BFCD-9E49E26DB538}"/>
              </a:ext>
            </a:extLst>
          </p:cNvPr>
          <p:cNvSpPr/>
          <p:nvPr/>
        </p:nvSpPr>
        <p:spPr>
          <a:xfrm>
            <a:off x="295291" y="867510"/>
            <a:ext cx="11158537" cy="1631216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“การบริการสาธารณสุขสำหรับผู้สูงอายุที่มีภาวะพึ่งพิง” หมายความว่า การบริการดูแล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ระยะยาวด้านสาธารณสุขสำหรับผู้สูงอายุที่มีภาวะพึ่งพิง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ที่บ้านหรือชุมชน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โดยศูนย์พัฒนาคุณภาพชีวิตผู้สูงอายุในชุมชน หน่วยบริการ หรือสถานบริการ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8D1E5-E99B-4945-B6A4-7A51BDA35D10}"/>
              </a:ext>
            </a:extLst>
          </p:cNvPr>
          <p:cNvSpPr/>
          <p:nvPr/>
        </p:nvSpPr>
        <p:spPr>
          <a:xfrm>
            <a:off x="295290" y="3312537"/>
            <a:ext cx="11158537" cy="1631216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“การบริการสาธารณสุขสำหรับผู้สูงอายุที่มีภาวะพึ่งพิง</a:t>
            </a:r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” หมายความว่า การบริการดูแลระยะยาวด้านสาธารณสุขสำหรับผู้สูงอายุที่มีภาวะพึ่งพิง</a:t>
            </a:r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ที่บ้านหรือชุมชน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โดยศูนย์พัฒนาคุณภาพชีวิตผู้สูงอายุในชุมชน หน่วยบริการ หรือสถานบริการ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21069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15401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๗  วรรคที่สอง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2554545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นอกจากเงินที่ได้รับจัดสรรจากกองทุนหลักประกันสุขภาพแห่งชาติตาม (๑) แล้ว ให้องค์กรปกครองส่วนท้องถิ่นที่มีความพร้อม ความเหมาะสม ซึ่งได้แสดงความจำนงเข้าร่วมและสำนักงานเห็นชอบ ได้รับเงินเพิ่มจากกองทุนหลักประกันสุขภาพแห่งชาติในส่วนค่าบริการสาธารณสุขสำหรับผู้สูงอายุ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โดยองค์กรปกครองส่วนท้องถิ่นไม่ต้องสมทบเงิน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หรือค่าบริการอื่น ตามที่คณะกรรมการหลักประกันสุขภาพแห่งชาติกำหนด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B289B8-39D1-4F18-937D-EF87F911268D}"/>
              </a:ext>
            </a:extLst>
          </p:cNvPr>
          <p:cNvSpPr/>
          <p:nvPr/>
        </p:nvSpPr>
        <p:spPr>
          <a:xfrm>
            <a:off x="528638" y="4061988"/>
            <a:ext cx="11158537" cy="2554545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นอกจากเงินที่ได้รับจัดสรรจากกองทุนหลักประกันสุขภาพแห่งชาติตาม (๑) แล้ว ให้องค์กรปกครองส่วนท้องถิ่นที่มีความพร้อม ความเหมาะสม ซึ่งได้แสดงความจำนงเข้าร่วมและสำนักงานเห็นชอบ ได้รับเงินเพิ่มจากกองทุนหลักประกันสุขภาพแห่งชาติในส่วนค่าบริการสาธารณสุขสำหรับผู้สูงอายุที่มีภาวะพึ่งพิง</a:t>
            </a:r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โดยองค์กรปกครองส่วนท้องถิ่นไม่ต้องสมทบเงิน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หรือค่าบริการอื่น ตามที่คณะกรรมการหลักประกันสุขภาพแห่งชาติกำหนด </a:t>
            </a:r>
          </a:p>
        </p:txBody>
      </p:sp>
    </p:spTree>
    <p:extLst>
      <p:ext uri="{BB962C8B-B14F-4D97-AF65-F5344CB8AC3E}">
        <p14:creationId xmlns:p14="http://schemas.microsoft.com/office/powerpoint/2010/main" val="589617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๑๑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286232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เงินกองทุนหลักประกันสุขภาพในส่วนค่าบริการสาธารณสุขสำหรับผู้สูงอายุที่มีภาวะพึ่งพิงตามข้อ ๗ วรรคสอง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ให้สนับสนุนแก่ศูนย์พัฒนาคุณภาพชีวิตผู้สูงอายุในชุมชน หน่วยบริการหรือสถานบริการ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เพื่อจัดบริการสาธารณสุขสำหรับผู้สูงอายุที่มีภาวะพึ่งพิงสิทธิหลักประกันสุขภาพแห่งชาติต่อปี ตามชุดสิทธิประโยชน์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การบริการด้านสาธารณสุขสำหรับผู้สูงอายุที่มีภาวะพึ่งพิงที่กำหนดในเอกสารหมายเลข ๒ แนบท้ายประกาศนี้ ทั้งนี้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ตามโครงการที่คณะอนุกรรมการสนับสนุนการจัดบริการดูแลระยะยาวสำหรับผู้สูงอายุที่มีภาวะพึ่งพิงอนุมัติ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208DE-DFC1-48DE-A6DC-A0E716C84A94}"/>
              </a:ext>
            </a:extLst>
          </p:cNvPr>
          <p:cNvSpPr/>
          <p:nvPr/>
        </p:nvSpPr>
        <p:spPr>
          <a:xfrm>
            <a:off x="516731" y="3995678"/>
            <a:ext cx="11158537" cy="2923877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เงินกองทุนหลักประกันสุขภาพในส่วนค่าบริการสาธารณสุขสำหรับผู้สูงอายุที่มีภาวะพึ่งพิง</a:t>
            </a:r>
            <a:r>
              <a:rPr lang="th-TH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ตามข้อ ๗ วรรคสอง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ให้สนับสนุนแก่ศูนย์พัฒนาคุณภาพชีวิตผู้สูงอายุในชุมชน หน่วยบริการหรือสถานบริการ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เพื่อจัดบริการสาธารณสุขสำหรับผู้สูงอายุที่มีภาวะพึ่งพิง</a:t>
            </a:r>
            <a:r>
              <a:rPr lang="th-TH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ต่อปี ตามชุดสิทธิประโยชน์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การบริการด้านสาธารณสุขสำหรับผู้สูงอายุที่มีภาวะพึ่งพิง</a:t>
            </a:r>
            <a:r>
              <a:rPr lang="th-TH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ที่กำหนดในเอกสารหมายเลข ๒ แนบท้ายประกาศนี้ ทั้งนี้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ตามโครงการที่คณะอนุกรรมการสนับสนุนการจัดบริการดูแลระยะยาวสำหรับผู้สูงอายุที่มีภาวะพึ่งพิง</a:t>
            </a:r>
            <a:r>
              <a:rPr lang="th-TH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อนุมัติ </a:t>
            </a:r>
          </a:p>
        </p:txBody>
      </p:sp>
    </p:spTree>
    <p:extLst>
      <p:ext uri="{BB962C8B-B14F-4D97-AF65-F5344CB8AC3E}">
        <p14:creationId xmlns:p14="http://schemas.microsoft.com/office/powerpoint/2010/main" val="2692344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๑๑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1569660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กรณีผู้ที่มีภาวะพึ่งพิงนอกเหนือจากวรรคหนึ่ง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ให้ใช้จ่ายจากเงินกองทุนหลักประกันสุขภาพตามข้อ ๗ วรรคหนึ่ง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และ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ใช้ชุดสิทธิประโยชน์การบริการด้านสาธารณสุขสำหรับผู้สูงอายุที่มีภาวะพึ่งพิงมาเทียบเคียงโดยอนุโลม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ทั้งนี้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ตามโครงการที่คณะกรรมการกองทุนอนุมัติ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6CA290A3-96C1-4567-BDFA-9C5FD3CE18AA}"/>
              </a:ext>
            </a:extLst>
          </p:cNvPr>
          <p:cNvSpPr/>
          <p:nvPr/>
        </p:nvSpPr>
        <p:spPr>
          <a:xfrm>
            <a:off x="2332384" y="-804921"/>
            <a:ext cx="6162261" cy="61057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/>
              <a:t>ยกเลิก</a:t>
            </a:r>
          </a:p>
        </p:txBody>
      </p:sp>
    </p:spTree>
    <p:extLst>
      <p:ext uri="{BB962C8B-B14F-4D97-AF65-F5344CB8AC3E}">
        <p14:creationId xmlns:p14="http://schemas.microsoft.com/office/powerpoint/2010/main" val="35281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ชื่อเรื่อง 1"/>
          <p:cNvSpPr>
            <a:spLocks noGrp="1"/>
          </p:cNvSpPr>
          <p:nvPr>
            <p:ph type="title"/>
          </p:nvPr>
        </p:nvSpPr>
        <p:spPr>
          <a:xfrm>
            <a:off x="669925" y="0"/>
            <a:ext cx="10907713" cy="746125"/>
          </a:xfrm>
        </p:spPr>
        <p:txBody>
          <a:bodyPr/>
          <a:lstStyle/>
          <a:p>
            <a:pPr eaLnBrk="1" hangingPunct="1"/>
            <a:r>
              <a:rPr lang="th-TH" sz="3200" b="1" dirty="0">
                <a:solidFill>
                  <a:srgbClr val="000099"/>
                </a:solidFill>
                <a:latin typeface="FreesiaUPC" panose="020B0604020202020204" pitchFamily="34" charset="-34"/>
                <a:ea typeface="Arial Unicode MS" panose="020B0604020202020204" pitchFamily="34" charset="-128"/>
                <a:cs typeface="FreesiaUPC" panose="020B0604020202020204" pitchFamily="34" charset="-34"/>
              </a:rPr>
              <a:t>จำนวนอปท.ที่เข้าร่วมดำเนินการปี </a:t>
            </a:r>
            <a:r>
              <a:rPr lang="en-US" sz="3200" b="1" dirty="0">
                <a:solidFill>
                  <a:srgbClr val="000099"/>
                </a:solidFill>
                <a:latin typeface="FreesiaUPC" panose="020B0604020202020204" pitchFamily="34" charset="-34"/>
                <a:ea typeface="Arial Unicode MS" panose="020B0604020202020204" pitchFamily="34" charset="-128"/>
                <a:cs typeface="FreesiaUPC" panose="020B0604020202020204" pitchFamily="34" charset="-34"/>
              </a:rPr>
              <a:t>2559-2561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5168" y="1092190"/>
          <a:ext cx="10907714" cy="5276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0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331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25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.ทั้งหมด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r>
                        <a:rPr lang="th-TH" sz="2800" u="none" strike="noStrike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อปท.</a:t>
                      </a:r>
                    </a:p>
                    <a:p>
                      <a:pPr algn="ctr" rtl="0" fontAlgn="ctr"/>
                      <a:r>
                        <a:rPr lang="th-TH" sz="2800" u="none" strike="noStrike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(แห่ง)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th-TH" sz="28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.ที่เข้าร่วมโครงการ</a:t>
                      </a:r>
                      <a:endParaRPr lang="th-TH" sz="2800" b="1" u="none" strike="noStrike" dirty="0"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82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800" u="none" strike="noStrike" dirty="0">
                          <a:effectLst/>
                        </a:rPr>
                        <a:t>สงขลา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</a:rPr>
                        <a:t>140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</a:rPr>
                        <a:t>70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u="none" strike="noStrike" dirty="0">
                          <a:effectLst/>
                        </a:rPr>
                        <a:t>50.00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800" u="none" strike="noStrike" dirty="0">
                          <a:effectLst/>
                        </a:rPr>
                        <a:t>สตูล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</a:rPr>
                        <a:t>41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</a:rPr>
                        <a:t>23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u="none" strike="noStrike" dirty="0">
                          <a:effectLst/>
                        </a:rPr>
                        <a:t>56.10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32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800" u="none" strike="noStrike" dirty="0">
                          <a:effectLst/>
                        </a:rPr>
                        <a:t>ตรัง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</a:rPr>
                        <a:t>99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</a:rPr>
                        <a:t>42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u="none" strike="noStrike" dirty="0">
                          <a:effectLst/>
                        </a:rPr>
                        <a:t>42.42 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82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800" u="none" strike="noStrike" dirty="0">
                          <a:effectLst/>
                        </a:rPr>
                        <a:t>พัทลุง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</a:rPr>
                        <a:t>73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</a:rPr>
                        <a:t>73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u="none" strike="noStrike" dirty="0">
                          <a:effectLst/>
                        </a:rPr>
                        <a:t>100.00 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82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800" u="none" strike="noStrike" dirty="0">
                          <a:effectLst/>
                        </a:rPr>
                        <a:t>ปัตตานี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</a:rPr>
                        <a:t>113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</a:rPr>
                        <a:t>43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u="none" strike="noStrike" dirty="0">
                          <a:effectLst/>
                        </a:rPr>
                        <a:t>38.05 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82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800" u="none" strike="noStrike" dirty="0">
                          <a:effectLst/>
                        </a:rPr>
                        <a:t>ยะลา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</a:rPr>
                        <a:t>63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</a:rPr>
                        <a:t>45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u="none" strike="noStrike" dirty="0">
                          <a:effectLst/>
                        </a:rPr>
                        <a:t>71.43 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484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800" u="none" strike="noStrike" dirty="0">
                          <a:effectLst/>
                        </a:rPr>
                        <a:t>นราธิวาส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</a:rPr>
                        <a:t>88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u="none" strike="noStrike" dirty="0">
                          <a:effectLst/>
                        </a:rPr>
                        <a:t>43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u="none" strike="noStrike" dirty="0">
                          <a:effectLst/>
                        </a:rPr>
                        <a:t>48.86 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1" u="none" strike="noStrike" dirty="0">
                          <a:effectLst/>
                        </a:rPr>
                        <a:t>รวม </a:t>
                      </a:r>
                      <a:endParaRPr lang="th-TH" sz="32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1" u="none" strike="noStrike" dirty="0">
                          <a:effectLst/>
                        </a:rPr>
                        <a:t>617</a:t>
                      </a:r>
                      <a:endParaRPr lang="th-TH" sz="32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Arial Unicode MS" panose="020B060402020202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1" u="none" strike="noStrike" dirty="0">
                          <a:effectLst/>
                        </a:rPr>
                        <a:t>339</a:t>
                      </a:r>
                      <a:endParaRPr lang="th-TH" sz="32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1" u="none" strike="noStrike" dirty="0">
                          <a:effectLst/>
                        </a:rPr>
                        <a:t>54.94 </a:t>
                      </a:r>
                      <a:endParaRPr lang="th-TH" sz="32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03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558F0-CE85-47A1-B979-FEB6FE616E50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017FA368-41C2-441A-BC6F-995930E22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1308" y="1013989"/>
            <a:ext cx="2290482" cy="2290482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4D328079-1C9F-448E-8101-F94A940AC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3318" y="938616"/>
            <a:ext cx="2290482" cy="2290482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D450748C-A31E-4C63-B798-2059E03C9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8704" y="3126808"/>
            <a:ext cx="1824318" cy="18243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20766E-9EBD-45CA-A616-FBFD101B69E9}"/>
              </a:ext>
            </a:extLst>
          </p:cNvPr>
          <p:cNvSpPr txBox="1"/>
          <p:nvPr/>
        </p:nvSpPr>
        <p:spPr>
          <a:xfrm>
            <a:off x="9179797" y="686949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สถานพยาบาล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F3B54-0070-4E57-BAEE-B3F651718A13}"/>
              </a:ext>
            </a:extLst>
          </p:cNvPr>
          <p:cNvSpPr txBox="1"/>
          <p:nvPr/>
        </p:nvSpPr>
        <p:spPr>
          <a:xfrm>
            <a:off x="10258704" y="2905424"/>
            <a:ext cx="226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สถานบริการ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6CB71-AE9C-40C2-94BB-67B5A906F933}"/>
              </a:ext>
            </a:extLst>
          </p:cNvPr>
          <p:cNvSpPr txBox="1"/>
          <p:nvPr/>
        </p:nvSpPr>
        <p:spPr>
          <a:xfrm>
            <a:off x="2013240" y="801048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ศูนย์พัฒนาคุณภาพชีวิต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4E153-C5DE-4482-85AC-4CEDC4DA0C6E}"/>
              </a:ext>
            </a:extLst>
          </p:cNvPr>
          <p:cNvSpPr txBox="1"/>
          <p:nvPr/>
        </p:nvSpPr>
        <p:spPr>
          <a:xfrm>
            <a:off x="5254227" y="50757"/>
            <a:ext cx="3385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หน่วยจัดบริการ</a:t>
            </a:r>
          </a:p>
        </p:txBody>
      </p:sp>
      <p:pic>
        <p:nvPicPr>
          <p:cNvPr id="17" name="Graphic 16" descr="Home">
            <a:extLst>
              <a:ext uri="{FF2B5EF4-FFF2-40B4-BE49-F238E27FC236}">
                <a16:creationId xmlns:a16="http://schemas.microsoft.com/office/drawing/2014/main" id="{F317D308-8A29-4B72-9799-2C55E2ADC3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89710" y="5179278"/>
            <a:ext cx="1824317" cy="182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68CC34-ED02-4AD4-87F4-0A03E64AB095}"/>
              </a:ext>
            </a:extLst>
          </p:cNvPr>
          <p:cNvSpPr txBox="1"/>
          <p:nvPr/>
        </p:nvSpPr>
        <p:spPr>
          <a:xfrm>
            <a:off x="8034403" y="2911276"/>
            <a:ext cx="226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หน่วยบริการ</a:t>
            </a:r>
          </a:p>
        </p:txBody>
      </p:sp>
      <p:pic>
        <p:nvPicPr>
          <p:cNvPr id="19" name="Graphic 18" descr="Home">
            <a:extLst>
              <a:ext uri="{FF2B5EF4-FFF2-40B4-BE49-F238E27FC236}">
                <a16:creationId xmlns:a16="http://schemas.microsoft.com/office/drawing/2014/main" id="{35F35558-FD0D-477E-BD1E-3953B59CCD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4453" y="3212396"/>
            <a:ext cx="1824317" cy="1824317"/>
          </a:xfrm>
          <a:prstGeom prst="rect">
            <a:avLst/>
          </a:prstGeom>
        </p:spPr>
      </p:pic>
      <p:pic>
        <p:nvPicPr>
          <p:cNvPr id="20" name="Graphic 19" descr="Home">
            <a:extLst>
              <a:ext uri="{FF2B5EF4-FFF2-40B4-BE49-F238E27FC236}">
                <a16:creationId xmlns:a16="http://schemas.microsoft.com/office/drawing/2014/main" id="{2997A89E-6FB7-4CCE-A0FD-4AF7AC0183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44462" y="3175711"/>
            <a:ext cx="1824317" cy="1824317"/>
          </a:xfrm>
          <a:prstGeom prst="rect">
            <a:avLst/>
          </a:prstGeom>
        </p:spPr>
      </p:pic>
      <p:pic>
        <p:nvPicPr>
          <p:cNvPr id="21" name="Graphic 20" descr="Home">
            <a:extLst>
              <a:ext uri="{FF2B5EF4-FFF2-40B4-BE49-F238E27FC236}">
                <a16:creationId xmlns:a16="http://schemas.microsoft.com/office/drawing/2014/main" id="{28DEEFD1-4E0D-4343-A53A-742CBA56EC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1667" y="5161476"/>
            <a:ext cx="1824317" cy="1824317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D96F7B45-EFB4-4D51-A5A4-1342D9C85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0205" y="3138514"/>
            <a:ext cx="1824317" cy="18243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A134C0-9594-4087-816A-FF06101383DE}"/>
              </a:ext>
            </a:extLst>
          </p:cNvPr>
          <p:cNvSpPr txBox="1"/>
          <p:nvPr/>
        </p:nvSpPr>
        <p:spPr>
          <a:xfrm>
            <a:off x="4585690" y="2981262"/>
            <a:ext cx="226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อปท.จัดตั้ง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7D4D11-019C-4939-874B-B8CB7EF94684}"/>
              </a:ext>
            </a:extLst>
          </p:cNvPr>
          <p:cNvSpPr txBox="1"/>
          <p:nvPr/>
        </p:nvSpPr>
        <p:spPr>
          <a:xfrm>
            <a:off x="5719937" y="4959419"/>
            <a:ext cx="254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srgbClr val="000000"/>
                </a:solidFill>
                <a:latin typeface="Tw Cen MT"/>
                <a:cs typeface="FreesiaUPC" panose="020B0604020202020204" pitchFamily="34" charset="-34"/>
              </a:rPr>
              <a:t>บริหารงานอิสระ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02F90-EE43-4F73-B34F-29B242730A5F}"/>
              </a:ext>
            </a:extLst>
          </p:cNvPr>
          <p:cNvSpPr txBox="1"/>
          <p:nvPr/>
        </p:nvSpPr>
        <p:spPr>
          <a:xfrm>
            <a:off x="2393872" y="4962831"/>
            <a:ext cx="309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บริหารงานโดย อปท.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CEA658-A824-46BD-88BF-497B9C00FFDD}"/>
              </a:ext>
            </a:extLst>
          </p:cNvPr>
          <p:cNvSpPr txBox="1"/>
          <p:nvPr/>
        </p:nvSpPr>
        <p:spPr>
          <a:xfrm>
            <a:off x="228325" y="2893346"/>
            <a:ext cx="268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หน่วยงานรัฐจัดตั้ง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D31505-2030-47EA-B435-312B20ACF175}"/>
              </a:ext>
            </a:extLst>
          </p:cNvPr>
          <p:cNvSpPr/>
          <p:nvPr/>
        </p:nvSpPr>
        <p:spPr>
          <a:xfrm>
            <a:off x="7966282" y="394447"/>
            <a:ext cx="4225718" cy="5524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CF671D-432A-4A0A-B797-8E07886BCDFB}"/>
              </a:ext>
            </a:extLst>
          </p:cNvPr>
          <p:cNvSpPr/>
          <p:nvPr/>
        </p:nvSpPr>
        <p:spPr>
          <a:xfrm>
            <a:off x="2501308" y="2905424"/>
            <a:ext cx="5568897" cy="4591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37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23" grpId="0"/>
      <p:bldP spid="24" grpId="0"/>
      <p:bldP spid="25" grpId="0"/>
      <p:bldP spid="26" grpId="0"/>
      <p:bldP spid="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">
            <a:extLst>
              <a:ext uri="{FF2B5EF4-FFF2-40B4-BE49-F238E27FC236}">
                <a16:creationId xmlns:a16="http://schemas.microsoft.com/office/drawing/2014/main" id="{CB0D9701-7B96-435E-8DA0-F04B96FE7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058" y="2246442"/>
            <a:ext cx="2290482" cy="2290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1B729-A7A0-470F-8789-C0B363BCD003}"/>
              </a:ext>
            </a:extLst>
          </p:cNvPr>
          <p:cNvSpPr txBox="1"/>
          <p:nvPr/>
        </p:nvSpPr>
        <p:spPr>
          <a:xfrm>
            <a:off x="475990" y="2033501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ศูนย์พัฒนาคุณภาพชีวิต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3DD04D-769C-4923-9D2C-0112C4321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008424"/>
              </p:ext>
            </p:extLst>
          </p:nvPr>
        </p:nvGraphicFramePr>
        <p:xfrm>
          <a:off x="3379304" y="198783"/>
          <a:ext cx="8795262" cy="633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1862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8A6CB71-AE9C-40C2-94BB-67B5A906F933}"/>
              </a:ext>
            </a:extLst>
          </p:cNvPr>
          <p:cNvSpPr txBox="1"/>
          <p:nvPr/>
        </p:nvSpPr>
        <p:spPr>
          <a:xfrm>
            <a:off x="58183" y="129078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ศูนย์พัฒนาคุณภาพชีวิต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BBC385F-A191-4E85-BAE9-AFD559D4C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110153"/>
              </p:ext>
            </p:extLst>
          </p:nvPr>
        </p:nvGraphicFramePr>
        <p:xfrm>
          <a:off x="119085" y="818062"/>
          <a:ext cx="11704550" cy="220614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21856">
                  <a:extLst>
                    <a:ext uri="{9D8B030D-6E8A-4147-A177-3AD203B41FA5}">
                      <a16:colId xmlns:a16="http://schemas.microsoft.com/office/drawing/2014/main" val="1894505590"/>
                    </a:ext>
                  </a:extLst>
                </a:gridCol>
                <a:gridCol w="6982694">
                  <a:extLst>
                    <a:ext uri="{9D8B030D-6E8A-4147-A177-3AD203B41FA5}">
                      <a16:colId xmlns:a16="http://schemas.microsoft.com/office/drawing/2014/main" val="1797134561"/>
                    </a:ext>
                  </a:extLst>
                </a:gridCol>
              </a:tblGrid>
              <a:tr h="66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หน่วยงานรัฐจัดตั้ง ( พม.)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ใช้ระเบียบ พม.     เปิดบัญชี  บริหารโดย คณะกรรมการศูนย์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927587"/>
                  </a:ext>
                </a:extLst>
              </a:tr>
              <a:tr h="801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อปท.จัดตั้งและบริหารงานอิสระ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อ้างระเบียบ อปท.  เปิดบัญชี  บริหารโดย คณะกรรมการศูนย์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670822"/>
                  </a:ext>
                </a:extLst>
              </a:tr>
              <a:tr h="739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อปท.จัดตั้งและบริหารงานโดย อปท.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ใช้ระเบียบ อปท     เงินรับฝาก  บริหารโดย อปท.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41097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BB3134-C5B2-4543-B866-1628C3EB1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79614"/>
              </p:ext>
            </p:extLst>
          </p:nvPr>
        </p:nvGraphicFramePr>
        <p:xfrm>
          <a:off x="243725" y="3833790"/>
          <a:ext cx="11704550" cy="2133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85997">
                  <a:extLst>
                    <a:ext uri="{9D8B030D-6E8A-4147-A177-3AD203B41FA5}">
                      <a16:colId xmlns:a16="http://schemas.microsoft.com/office/drawing/2014/main" val="2243347071"/>
                    </a:ext>
                  </a:extLst>
                </a:gridCol>
                <a:gridCol w="7018553">
                  <a:extLst>
                    <a:ext uri="{9D8B030D-6E8A-4147-A177-3AD203B41FA5}">
                      <a16:colId xmlns:a16="http://schemas.microsoft.com/office/drawing/2014/main" val="2747131376"/>
                    </a:ext>
                  </a:extLst>
                </a:gridCol>
              </a:tblGrid>
              <a:tr h="66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หน่วยบริการ</a:t>
                      </a:r>
                      <a:endParaRPr kumimoji="0" lang="th-TH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0" dirty="0"/>
                        <a:t>ใช้ระเบียบหน่วยบริการ   เงินรับฝาก  บริหารโดย หน่วยบริการ </a:t>
                      </a:r>
                      <a:endParaRPr lang="th-TH" sz="32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46488"/>
                  </a:ext>
                </a:extLst>
              </a:tr>
              <a:tr h="801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สถานบริการ</a:t>
                      </a:r>
                      <a:endParaRPr kumimoji="0" lang="th-TH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0" dirty="0"/>
                        <a:t>ใช้ระเบียบสถานบริการ   เงินรับฝาก  บริหารโดย สถานบริการ </a:t>
                      </a:r>
                      <a:endParaRPr lang="th-TH" sz="32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249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933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๑๘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4031873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ให้คณะกรรมการกองทุนแต่งตั้งคณะอนุกรรมการชุดหนึ่งชื่อ “คณะอนุกรรมการสนับสนุนการจัดบริการดูแลระยะยาวสำหรับผู้สูงอายุที่มีภาวะพึ่งพิง</a:t>
            </a:r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”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ประกอบด้วย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(๑)	ผู้บริหารสูงสุดขององค์กรปกครองส่วนท้องถิ่นหรือผู้บริหารอื่น 	เป็นประธานอนุกรรมการ              	ที่ผู้บริหารสูงสุดขององค์กรปกครองส่วนท้องถิ่นมอบหมาย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(๒)	ผู้แทนกรรมการกองทุนหลักประกันสุขภาพ จำนวนสองคน 	       เป็นอนุกรรมการ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(๓)	หัวหน้าหน่วยบริการประจำที่จัดบริการสาธารณสุขในท้องถิ่น	       เป็นอนุกรรมการ	หรือผู้แทน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(เช่น โรงพยาบาลอำเภอ)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(๔)	สาธารณสุขอำเภอหรือผู้แทน				  	       เป็นอนุกรรมการ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8638" y="5173157"/>
            <a:ext cx="11158538" cy="112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กองทุนที่ดำเนินงาน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LTC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จะต้องตั้งคณะอนุฯ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LTC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เพราะจะต้องเป็นผู้อนุมัติโครงการ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LTC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โดยในประกาศฯ ๖๑ กำหนดให้ตั้งได้เท่านี้ ไม่เหมือนประกาศฯ ๕๙ ที่ใช้คำว่าอย่างน้อย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5435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๑๘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4031873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(๕)	หัวหน้าหน่วยบริการปฐมภูมิที่จัดบริการสาธารณสุข		 เป็นอนุกรรมการ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ในท้องถิ่น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(เช่น รพ.สต.)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(๖)	ผู้จัดการการดูแลระยะยาวด้านสาธารณสุข			 เป็นอนุกรรมการ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(๗)	ผู้ช่วยเหลือดูแลผู้สูงอายุที่มีภาวะพึ่งพิง			  	 เป็นอนุกรรมการ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(๘)	ปลัดองค์กรปกครองส่วนท้องถิ่น				      	 เป็นอนุกรรมการ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							  	 และเลขานุการ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(๙)	เจ้าหน้าที่อื่นที่ผู้บริหารสูงสุด				  	 เป็นอนุกรรมการ	ขององค์กรปกครองส่วนท้องถิ่นมอบหมาย			 และผู้ช่วยเลขานุการ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5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๑๙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2062103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คณะอนุกรรมการสนับสนุนการจัดบริการดูแลระยะยาวสำหรับผู้สูงอายุที่มีภาวะพึ่งพิง </a:t>
            </a:r>
            <a:b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</a:b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มีอำนาจหน้าที่ พิจารณาอนุมัติโครงการ แผนการดูแลรายบุคคล รวมถึงค่าใช้จ่ายตามแผนการดูแลรายบุคคลสำหรับผู้สูงอายุที่มีภาวะพึ่งพิง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ของศูนย์พัฒนาคุณภาพชีวิตผู้สูงอายุในชุมชน หน่วยบริการ หรือสถานบริการ 	  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9C1194-12A5-4991-83CD-0271A695B704}"/>
              </a:ext>
            </a:extLst>
          </p:cNvPr>
          <p:cNvSpPr/>
          <p:nvPr/>
        </p:nvSpPr>
        <p:spPr>
          <a:xfrm>
            <a:off x="528638" y="3601528"/>
            <a:ext cx="11158537" cy="2062103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คณะอนุกรรมการสนับสนุนการจัดบริการดูแลระยะยาวสำหรับผู้สูงอายุที่มีภาวะพึ่งพิง</a:t>
            </a:r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มีอำนาจหน้าที่ พิจารณาอนุมัติโครงการ แผนการดูแลรายบุคคล รวมถึงค่าใช้จ่ายตามแผนการดูแลรายบุคคลสำหรับผู้สูงอายุที่มีภาวะพึ่งพิง</a:t>
            </a:r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ของศูนย์พัฒนาคุณภาพชีวิตผู้สูงอายุในชุมชน หน่วยบริการ หรือสถานบริการ 	  	</a:t>
            </a:r>
          </a:p>
        </p:txBody>
      </p:sp>
    </p:spTree>
    <p:extLst>
      <p:ext uri="{BB962C8B-B14F-4D97-AF65-F5344CB8AC3E}">
        <p14:creationId xmlns:p14="http://schemas.microsoft.com/office/powerpoint/2010/main" val="929656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558F0-CE85-47A1-B979-FEB6FE616E50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017FA368-41C2-441A-BC6F-995930E22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754" y="-233079"/>
            <a:ext cx="2290482" cy="2290482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4D328079-1C9F-448E-8101-F94A940AC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3536" y="-181532"/>
            <a:ext cx="2290482" cy="2290482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D450748C-A31E-4C63-B798-2059E03C9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63318" y="-138950"/>
            <a:ext cx="2290482" cy="22904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20766E-9EBD-45CA-A616-FBFD101B69E9}"/>
              </a:ext>
            </a:extLst>
          </p:cNvPr>
          <p:cNvSpPr txBox="1"/>
          <p:nvPr/>
        </p:nvSpPr>
        <p:spPr>
          <a:xfrm>
            <a:off x="1230563" y="702099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อปท.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F3B54-0070-4E57-BAEE-B3F651718A13}"/>
              </a:ext>
            </a:extLst>
          </p:cNvPr>
          <p:cNvSpPr txBox="1"/>
          <p:nvPr/>
        </p:nvSpPr>
        <p:spPr>
          <a:xfrm>
            <a:off x="5155112" y="912162"/>
            <a:ext cx="1487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กองทุน </a:t>
            </a:r>
            <a:r>
              <a:rPr lang="en-US" dirty="0"/>
              <a:t>LTC</a:t>
            </a:r>
            <a:endParaRPr lang="th-T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6CB71-AE9C-40C2-94BB-67B5A906F933}"/>
              </a:ext>
            </a:extLst>
          </p:cNvPr>
          <p:cNvSpPr txBox="1"/>
          <p:nvPr/>
        </p:nvSpPr>
        <p:spPr>
          <a:xfrm>
            <a:off x="8935614" y="744681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ศูนย์พัฒนาคุณภาพชีวิต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E6CB0F-4EF5-4469-997E-3FC1E3C3C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22114"/>
              </p:ext>
            </p:extLst>
          </p:nvPr>
        </p:nvGraphicFramePr>
        <p:xfrm>
          <a:off x="78007" y="2036828"/>
          <a:ext cx="11641539" cy="411907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80513">
                  <a:extLst>
                    <a:ext uri="{9D8B030D-6E8A-4147-A177-3AD203B41FA5}">
                      <a16:colId xmlns:a16="http://schemas.microsoft.com/office/drawing/2014/main" val="3399990485"/>
                    </a:ext>
                  </a:extLst>
                </a:gridCol>
                <a:gridCol w="4076131">
                  <a:extLst>
                    <a:ext uri="{9D8B030D-6E8A-4147-A177-3AD203B41FA5}">
                      <a16:colId xmlns:a16="http://schemas.microsoft.com/office/drawing/2014/main" val="3619401546"/>
                    </a:ext>
                  </a:extLst>
                </a:gridCol>
                <a:gridCol w="3684895">
                  <a:extLst>
                    <a:ext uri="{9D8B030D-6E8A-4147-A177-3AD203B41FA5}">
                      <a16:colId xmlns:a16="http://schemas.microsoft.com/office/drawing/2014/main" val="2257569743"/>
                    </a:ext>
                  </a:extLst>
                </a:gridCol>
              </a:tblGrid>
              <a:tr h="644353">
                <a:tc>
                  <a:txBody>
                    <a:bodyPr/>
                    <a:lstStyle/>
                    <a:p>
                      <a:r>
                        <a:rPr lang="th-TH" sz="3200" dirty="0"/>
                        <a:t>นายกเทศมนตรี/นายกอบต.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ประธานคณะอนุกรรมการ  </a:t>
                      </a:r>
                      <a:r>
                        <a:rPr lang="en-US" sz="3200" dirty="0"/>
                        <a:t>LTC</a:t>
                      </a:r>
                      <a:endParaRPr lang="th-TH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ประธานศูนย์พัฒนาคุณภาพฯ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634715"/>
                  </a:ext>
                </a:extLst>
              </a:tr>
              <a:tr h="567136">
                <a:tc>
                  <a:txBody>
                    <a:bodyPr/>
                    <a:lstStyle/>
                    <a:p>
                      <a:r>
                        <a:rPr lang="th-TH" sz="3200" dirty="0"/>
                        <a:t>ลงนามข้อตกลง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อนุมัติโครงการ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เสนอโครงการ/</a:t>
                      </a:r>
                      <a:r>
                        <a:rPr lang="en-US" sz="3200" dirty="0" err="1"/>
                        <a:t>careplan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938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/>
                        <a:t>ลงนามเบิกจ่าย(ฎีกา)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อนุมัติ </a:t>
                      </a:r>
                      <a:r>
                        <a:rPr lang="en-US" sz="3200" dirty="0" err="1"/>
                        <a:t>careplan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ลงนามข้อตกลง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7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อนุมัติค่าใช้จ่ายตาม</a:t>
                      </a:r>
                      <a:r>
                        <a:rPr lang="en-US" sz="3200" dirty="0" err="1"/>
                        <a:t>careplan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เบิกจ่ายค่าจ้าง </a:t>
                      </a:r>
                      <a:r>
                        <a:rPr lang="en-US" sz="3200" dirty="0"/>
                        <a:t>CG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57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ติดตามการดำเนินงาน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เบิกจ่ายค่าวัสดุ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จัดทำบัญชีและเก็บหลักฐาน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51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/>
                        <a:t>สรุปผลรายงานประจำปี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42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260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558F0-CE85-47A1-B979-FEB6FE616E50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017FA368-41C2-441A-BC6F-995930E22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754" y="783823"/>
            <a:ext cx="2290482" cy="2290482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4D328079-1C9F-448E-8101-F94A940AC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3536" y="835370"/>
            <a:ext cx="2290482" cy="2290482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D450748C-A31E-4C63-B798-2059E03C9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63318" y="877952"/>
            <a:ext cx="2290482" cy="22904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20766E-9EBD-45CA-A616-FBFD101B69E9}"/>
              </a:ext>
            </a:extLst>
          </p:cNvPr>
          <p:cNvSpPr txBox="1"/>
          <p:nvPr/>
        </p:nvSpPr>
        <p:spPr>
          <a:xfrm>
            <a:off x="1075072" y="1596400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รพสต.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F3B54-0070-4E57-BAEE-B3F651718A13}"/>
              </a:ext>
            </a:extLst>
          </p:cNvPr>
          <p:cNvSpPr txBox="1"/>
          <p:nvPr/>
        </p:nvSpPr>
        <p:spPr>
          <a:xfrm>
            <a:off x="5155112" y="1929064"/>
            <a:ext cx="1487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กองทุน </a:t>
            </a:r>
            <a:r>
              <a:rPr lang="en-US" dirty="0"/>
              <a:t>LTC</a:t>
            </a:r>
            <a:endParaRPr lang="th-T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6CB71-AE9C-40C2-94BB-67B5A906F933}"/>
              </a:ext>
            </a:extLst>
          </p:cNvPr>
          <p:cNvSpPr txBox="1"/>
          <p:nvPr/>
        </p:nvSpPr>
        <p:spPr>
          <a:xfrm>
            <a:off x="8935614" y="1761583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ศูนย์พัฒนาคุณภาพชีวิต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E6CB0F-4EF5-4469-997E-3FC1E3C3C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24499"/>
              </p:ext>
            </p:extLst>
          </p:nvPr>
        </p:nvGraphicFramePr>
        <p:xfrm>
          <a:off x="191069" y="3043607"/>
          <a:ext cx="11641539" cy="3474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33940">
                  <a:extLst>
                    <a:ext uri="{9D8B030D-6E8A-4147-A177-3AD203B41FA5}">
                      <a16:colId xmlns:a16="http://schemas.microsoft.com/office/drawing/2014/main" val="3399990485"/>
                    </a:ext>
                  </a:extLst>
                </a:gridCol>
                <a:gridCol w="3379304">
                  <a:extLst>
                    <a:ext uri="{9D8B030D-6E8A-4147-A177-3AD203B41FA5}">
                      <a16:colId xmlns:a16="http://schemas.microsoft.com/office/drawing/2014/main" val="3619401546"/>
                    </a:ext>
                  </a:extLst>
                </a:gridCol>
                <a:gridCol w="3828295">
                  <a:extLst>
                    <a:ext uri="{9D8B030D-6E8A-4147-A177-3AD203B41FA5}">
                      <a16:colId xmlns:a16="http://schemas.microsoft.com/office/drawing/2014/main" val="2257569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3200" dirty="0"/>
                        <a:t>พยาบาลวิชาชีพ</a:t>
                      </a:r>
                      <a:r>
                        <a:rPr lang="en-US" sz="3200" dirty="0"/>
                        <a:t>/</a:t>
                      </a:r>
                      <a:r>
                        <a:rPr lang="th-TH" sz="3200" dirty="0"/>
                        <a:t>จนท.สาธารณสุข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คณะอนุกรรมการ  </a:t>
                      </a:r>
                      <a:r>
                        <a:rPr lang="en-US" sz="3200" dirty="0"/>
                        <a:t>LTC</a:t>
                      </a:r>
                      <a:endParaRPr lang="th-TH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กรรมการศูนย์พัฒนาคุณภาพฯ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634715"/>
                  </a:ext>
                </a:extLst>
              </a:tr>
              <a:tr h="567136">
                <a:tc>
                  <a:txBody>
                    <a:bodyPr/>
                    <a:lstStyle/>
                    <a:p>
                      <a:r>
                        <a:rPr lang="th-TH" sz="3200" dirty="0"/>
                        <a:t>สำรวจและประเมิน </a:t>
                      </a:r>
                      <a:r>
                        <a:rPr lang="en-US" sz="3200" dirty="0"/>
                        <a:t>ADL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ร่วมอนุมัติโครงการ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Care Conference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938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/>
                        <a:t>เขียน </a:t>
                      </a:r>
                      <a:r>
                        <a:rPr lang="en-US" sz="3200" dirty="0" err="1"/>
                        <a:t>careplan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ร่วมอนุมัติ </a:t>
                      </a:r>
                      <a:r>
                        <a:rPr lang="en-US" sz="3200" dirty="0" err="1"/>
                        <a:t>careplan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/>
                        <a:t>ตรวจสอบการจ่ายค่าจ้าง </a:t>
                      </a:r>
                      <a:r>
                        <a:rPr lang="en-US" sz="3200" dirty="0"/>
                        <a:t>CG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7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ร่วมอนุมัติค่าใช้จ่าย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/>
                        <a:t>สรุปผลรายงานประจำปี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57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ร่วมติดตามการดำเนินงาน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5184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B4E153-C5DE-4482-85AC-4CEDC4DA0C6E}"/>
              </a:ext>
            </a:extLst>
          </p:cNvPr>
          <p:cNvSpPr txBox="1"/>
          <p:nvPr/>
        </p:nvSpPr>
        <p:spPr>
          <a:xfrm>
            <a:off x="5330352" y="143631"/>
            <a:ext cx="1136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CM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2891980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47720"/>
            <a:ext cx="12192000" cy="3155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เอกสารหมายเลข ๒ 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แนบท้ายประกาศคณะกรรมการหลักประกันสุขภาพแห่งชาติ 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 หลักเกณฑ์เพื่อสนับสนุนให้องค์กรปกครองส่วนท้องถิ่นดำเนินงานและบริหารจัดการระบบหลักประกันสุขภาพในระดับท้องถิ่นหรือพื้นที่ พ.ศ. ๒๕๖๑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8637" y="4393033"/>
            <a:ext cx="11639566" cy="3932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"/>
            <a:ext cx="528637" cy="685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5178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643" y="332198"/>
            <a:ext cx="1311966" cy="33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781437"/>
            <a:ext cx="10721009" cy="4001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ชุดสิทธิประโยชน์การบริการด้านสาธารณสุขสำหรับผู้สูงอายุที่มีภาวะพึ่งพิง</a:t>
            </a:r>
            <a:r>
              <a:rPr lang="th-TH" sz="2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0295" y="1405831"/>
          <a:ext cx="10290314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230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6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8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ประเภทและ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กิจกรรมบริการ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ผู้สูงอายุที่มีภาวะพึ่งพิง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66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กลุ่มที่ ๑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เคลื่อนไหวได้บ้าง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และอาจมีปัญหา</a:t>
                      </a:r>
                      <a:b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การกิน หรือการขับถ่าย แต่ไม่มีภาวะสับสนทางสมอง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กลุ่มที่ ๒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เหมือนกลุ่มที่ ๑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แต่มีภาวะสับสน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ทางสมอง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กลุ่มที่ ๓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เคลื่อนไหวเองไม่ได้ และอาจมีปัญหาการกิน หรือการขับถ่าย หรือมีอาการเจ็บป่วยรุนแรง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กลุ่มที่ ๔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เหมือนกลุ่มที่ ๓ </a:t>
                      </a:r>
                      <a:b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และมีอาการเจ็บป่วยรุนแรง หรืออยู่ในระยะท้ายของชีวิต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15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๑. </a:t>
                      </a:r>
                      <a:r>
                        <a:rPr lang="th-TH" sz="26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ประเมินก่อนให้บริการและวางแผนการดูแล รายบุคคลระยะยาวด้านสาธารณสุข (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Care Plan</a:t>
                      </a:r>
                      <a:r>
                        <a:rPr lang="th-TH" sz="26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2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ประเมินและวางแผนโดยผู้จัดการการดูแลระยะยาวด้านสาธารณสุข (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care manager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 และหรือ บุคลากรสาธารณสุข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39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ครั้ง/ปี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ครั้ง/ปี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ครั้ง/ปี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ครั้ง/ปี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BE5692B-7438-4F02-8C79-4B211AEFBF2E}"/>
              </a:ext>
            </a:extLst>
          </p:cNvPr>
          <p:cNvSpPr txBox="1"/>
          <p:nvPr/>
        </p:nvSpPr>
        <p:spPr>
          <a:xfrm>
            <a:off x="1973124" y="6076563"/>
            <a:ext cx="829626" cy="3347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endParaRPr kumimoji="0" lang="th-TH" sz="15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D414D2-6AD1-4008-84BF-B59143595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129031"/>
              </p:ext>
            </p:extLst>
          </p:nvPr>
        </p:nvGraphicFramePr>
        <p:xfrm>
          <a:off x="218660" y="1034259"/>
          <a:ext cx="11754679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468">
                  <a:extLst>
                    <a:ext uri="{9D8B030D-6E8A-4147-A177-3AD203B41FA5}">
                      <a16:colId xmlns:a16="http://schemas.microsoft.com/office/drawing/2014/main" val="2968862233"/>
                    </a:ext>
                  </a:extLst>
                </a:gridCol>
                <a:gridCol w="2060525">
                  <a:extLst>
                    <a:ext uri="{9D8B030D-6E8A-4147-A177-3AD203B41FA5}">
                      <a16:colId xmlns:a16="http://schemas.microsoft.com/office/drawing/2014/main" val="1731894050"/>
                    </a:ext>
                  </a:extLst>
                </a:gridCol>
                <a:gridCol w="2323277">
                  <a:extLst>
                    <a:ext uri="{9D8B030D-6E8A-4147-A177-3AD203B41FA5}">
                      <a16:colId xmlns:a16="http://schemas.microsoft.com/office/drawing/2014/main" val="460741222"/>
                    </a:ext>
                  </a:extLst>
                </a:gridCol>
                <a:gridCol w="1908409">
                  <a:extLst>
                    <a:ext uri="{9D8B030D-6E8A-4147-A177-3AD203B41FA5}">
                      <a16:colId xmlns:a16="http://schemas.microsoft.com/office/drawing/2014/main" val="2231094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สมัครปี </a:t>
                      </a:r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สมัครปี </a:t>
                      </a:r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สมัครปี </a:t>
                      </a:r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285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สมัครเข้าร่วม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 </a:t>
                      </a: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155</a:t>
                      </a: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แห่ง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83</a:t>
                      </a: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แห่ง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633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ที่ยังไม่มีการเบิกจ่าย </a:t>
                      </a:r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ณ </a:t>
                      </a:r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30  </a:t>
                      </a: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กันยายน </a:t>
                      </a:r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</a:t>
                      </a:r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</a:t>
                      </a: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</a:t>
                      </a: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แห่ง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</a:t>
                      </a: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แห่ง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0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ที่ยังไม่มีการเบิกจ่าย</a:t>
                      </a:r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60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ณ </a:t>
                      </a:r>
                      <a:r>
                        <a:rPr lang="en-US" sz="360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30</a:t>
                      </a:r>
                      <a:r>
                        <a:rPr lang="th-TH" sz="360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กันยายน </a:t>
                      </a:r>
                      <a:r>
                        <a:rPr lang="en-US" sz="360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  <a:endParaRPr lang="th-TH" sz="3600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36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แห่ง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  <a:r>
                        <a:rPr lang="th-TH" sz="36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แห่ง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  <a:r>
                        <a:rPr lang="th-TH" sz="36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แห่ง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22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h-TH" sz="800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886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60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เบิกจ่ายแล้ว </a:t>
                      </a:r>
                      <a:r>
                        <a:rPr lang="en-US" sz="360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</a:t>
                      </a:r>
                      <a:r>
                        <a:rPr lang="th-TH" sz="360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ณ </a:t>
                      </a:r>
                      <a:r>
                        <a:rPr lang="en-US" sz="360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r>
                        <a:rPr lang="th-TH" sz="360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กันยายน </a:t>
                      </a:r>
                      <a:r>
                        <a:rPr lang="en-US" sz="360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  <a:endParaRPr lang="th-TH" sz="3600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</a:t>
                      </a: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แห่ง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109</a:t>
                      </a: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แห่ง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แห่ง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441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60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คิดเป็นร้อยละ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Arial" panose="020B0604020202020204" pitchFamily="34" charset="0"/>
                        </a:rPr>
                        <a:t>     96.04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Arial" panose="020B0604020202020204" pitchFamily="34" charset="0"/>
                        </a:rPr>
                        <a:t>     70.32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Arial" panose="020B0604020202020204" pitchFamily="34" charset="0"/>
                        </a:rPr>
                        <a:t>     53.01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24985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3FEBC2-0160-4BAF-9BCA-99E5C3399720}"/>
              </a:ext>
            </a:extLst>
          </p:cNvPr>
          <p:cNvSpPr txBox="1"/>
          <p:nvPr/>
        </p:nvSpPr>
        <p:spPr>
          <a:xfrm>
            <a:off x="4126246" y="5500575"/>
            <a:ext cx="774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ภาพรวมทั้งหมด  เบิกจ่ายแล้ว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250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แห่ง คิดเป็น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73.75 %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A9A43D-5C4C-4A64-92D1-AA6A16726E14}"/>
              </a:ext>
            </a:extLst>
          </p:cNvPr>
          <p:cNvSpPr txBox="1"/>
          <p:nvPr/>
        </p:nvSpPr>
        <p:spPr>
          <a:xfrm>
            <a:off x="360218" y="387928"/>
            <a:ext cx="10506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สถานการณ์การเบิกจ่ายเงินกองทุนการดูแลผู้สูงอายุที่มีภาวะพึ่งพิง  เขต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12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สงขลา</a:t>
            </a:r>
          </a:p>
        </p:txBody>
      </p:sp>
    </p:spTree>
    <p:extLst>
      <p:ext uri="{BB962C8B-B14F-4D97-AF65-F5344CB8AC3E}">
        <p14:creationId xmlns:p14="http://schemas.microsoft.com/office/powerpoint/2010/main" val="162993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870" y="291432"/>
            <a:ext cx="1176864" cy="33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825" y="635572"/>
            <a:ext cx="11264347" cy="4001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ชุดสิทธิประโยชน์การบริการด้านสาธารณสุขสำหรับผู้สูงอายุที่มีภาวะพึ่งพิง</a:t>
            </a:r>
            <a:r>
              <a:rPr lang="th-TH" sz="2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3826" y="1508671"/>
          <a:ext cx="11264348" cy="4728503"/>
        </p:xfrm>
        <a:graphic>
          <a:graphicData uri="http://schemas.openxmlformats.org/drawingml/2006/table">
            <a:tbl>
              <a:tblPr firstRow="1" firstCol="1" bandRow="1"/>
              <a:tblGrid>
                <a:gridCol w="252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070">
                  <a:extLst>
                    <a:ext uri="{9D8B030D-6E8A-4147-A177-3AD203B41FA5}">
                      <a16:colId xmlns:a16="http://schemas.microsoft.com/office/drawing/2014/main" val="3271142802"/>
                    </a:ext>
                  </a:extLst>
                </a:gridCol>
                <a:gridCol w="2040835">
                  <a:extLst>
                    <a:ext uri="{9D8B030D-6E8A-4147-A177-3AD203B41FA5}">
                      <a16:colId xmlns:a16="http://schemas.microsoft.com/office/drawing/2014/main" val="1633077722"/>
                    </a:ext>
                  </a:extLst>
                </a:gridCol>
                <a:gridCol w="2716695">
                  <a:extLst>
                    <a:ext uri="{9D8B030D-6E8A-4147-A177-3AD203B41FA5}">
                      <a16:colId xmlns:a16="http://schemas.microsoft.com/office/drawing/2014/main" val="3353132972"/>
                    </a:ext>
                  </a:extLst>
                </a:gridCol>
              </a:tblGrid>
              <a:tr h="393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 ๒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กลุ่ม ๓ 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 ๔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53500"/>
                  </a:ext>
                </a:extLst>
              </a:tr>
              <a:tr h="459336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 ให้บริการดูแลระยะยาวด้านสาธารณสุข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โดยบุคลากรสาธารณสุข/ทีมหมอครอบครัว 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(กิจกรรม รูปแบบการให้ บริการ และความถี่ในการ ให้บริการ ขึ้นอยู่กับสภาพปัญหาของผู้สูงอายุที่มีภาวะพึ่งพิงแต่ละรายเป็นสำคัญ)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ความถี่ของการให้ บริการ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93890"/>
                  </a:ext>
                </a:extLst>
              </a:tr>
              <a:tr h="45933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อย่างน้อยเดือนละ ๑ 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อย่างน้อยเดือนละ ๒ ครั้ง</a:t>
                      </a: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67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บริการดูแลที่บ้าน/ชุมชน เพื่อให้ บริการแก่ผู้สูงอายุฯ ให้คำแนะนำและฝึก สอนแก่ญาติ/ผู้ดูแลได้แก่ 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829004"/>
                  </a:ext>
                </a:extLst>
              </a:tr>
              <a:tr h="44762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๑ การให้บริการพยาบาลทั่วไป   การให้คำปรึกษาเรื่องโรค   ความเจ็บป่วย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921574"/>
                  </a:ext>
                </a:extLst>
              </a:tr>
              <a:tr h="41197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๒.๒ การฟื้นฟูสภาพร่างกาย  กายภาพบำบัด  แพทย์ทางเลือก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057494"/>
                  </a:ext>
                </a:extLst>
              </a:tr>
              <a:tr h="44146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๒.๓ การดูแลด้านโภชนาการ  การบดเคี้ยว  การเตรียมอาหารที่เหมาะสมรายบุคคล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03595"/>
                  </a:ext>
                </a:extLst>
              </a:tr>
              <a:tr h="45668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๒.๔  การดูแลด้านเภสัชกรรม  การใช้ยา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260414"/>
                  </a:ext>
                </a:extLst>
              </a:tr>
              <a:tr h="7249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๒.๕ การดูแลด้านอื่นๆ เช่น  ด้านทันตกรรม  สุขภาพจิต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9501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D140858-D953-41BD-80F0-BBF76F50D319}"/>
              </a:ext>
            </a:extLst>
          </p:cNvPr>
          <p:cNvSpPr/>
          <p:nvPr/>
        </p:nvSpPr>
        <p:spPr>
          <a:xfrm>
            <a:off x="665188" y="5350192"/>
            <a:ext cx="1986180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CM/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สหวิชาชีพ</a:t>
            </a:r>
          </a:p>
        </p:txBody>
      </p:sp>
    </p:spTree>
    <p:extLst>
      <p:ext uri="{BB962C8B-B14F-4D97-AF65-F5344CB8AC3E}">
        <p14:creationId xmlns:p14="http://schemas.microsoft.com/office/powerpoint/2010/main" val="4085881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678" y="135932"/>
            <a:ext cx="1134976" cy="33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843" y="566239"/>
            <a:ext cx="10626811" cy="4001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ชุดสิทธิประโยชน์การบริการด้านสาธารณสุขสำหรับผู้สูงอายุที่มีภาวะพึ่งพิง</a:t>
            </a:r>
            <a:r>
              <a:rPr lang="th-TH" sz="2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275686"/>
              </p:ext>
            </p:extLst>
          </p:nvPr>
        </p:nvGraphicFramePr>
        <p:xfrm>
          <a:off x="569843" y="1312275"/>
          <a:ext cx="10507898" cy="5749158"/>
        </p:xfrm>
        <a:graphic>
          <a:graphicData uri="http://schemas.openxmlformats.org/drawingml/2006/table">
            <a:tbl>
              <a:tblPr firstRow="1" firstCol="1" bandRow="1"/>
              <a:tblGrid>
                <a:gridCol w="235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165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๓. บริการดูแลที่บ้าน/ชุมชน และให้คำแนะนำแก่ญาติและผู้ดูแล โดย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ผู้ช่วยเหลือดูแลผู้สูงอายุ(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caregiver)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หรือเครือข่ายสุขภาพอื่น ๆ หรืออาสาสมัคร จิตอาสา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ความถี่ของการให้บริการ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25541"/>
                  </a:ext>
                </a:extLst>
              </a:tr>
              <a:tr h="63181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อย่างน้อยเดือนละ ๒ 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อย่างน้อยสัปดาห์ละ ๑ครั้ง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อย่างน้อยสัปดาห์ละ ๑ครั้ง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อย่างน้อยสัปดาห์ละ ๒ครั้ง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70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๓.๑ การบริการสาธารณสุขเบื้องต้น ทั้งด้านการพยาบาล การฟื้นฟูสภาพ การ ทำกายภาพบำบัด การดูแลด้านยา การดูแลโภชนาการ อาจรวมถึงการวัดสัญญาณชีพ และตรวจคัดกรองสุขภาพ ตรวจน้ำตาลในเลือด การปฐมพยาบาล การช่วยฟื้นคืนชีพพื้นฐาน เป็นต้น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037673"/>
                  </a:ext>
                </a:extLst>
              </a:tr>
              <a:tr h="83783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๓.๒ การดูแลสุขภาพขั้นพื้นฐาน เช่น ความสะอาดของร่างกาย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128293"/>
                  </a:ext>
                </a:extLst>
              </a:tr>
              <a:tr h="180236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๓.๓ การจัดการสภาพแวดล้อม/บ้าน  เพื่อการฟื้นฟู และการดูแลระยะยาว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368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D291A0-0D5F-48FD-BC7D-28E9ED2E8DDC}"/>
              </a:ext>
            </a:extLst>
          </p:cNvPr>
          <p:cNvSpPr txBox="1"/>
          <p:nvPr/>
        </p:nvSpPr>
        <p:spPr>
          <a:xfrm>
            <a:off x="1233169" y="5732120"/>
            <a:ext cx="182737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CG/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จนท.อปท.</a:t>
            </a:r>
          </a:p>
        </p:txBody>
      </p:sp>
    </p:spTree>
    <p:extLst>
      <p:ext uri="{BB962C8B-B14F-4D97-AF65-F5344CB8AC3E}">
        <p14:creationId xmlns:p14="http://schemas.microsoft.com/office/powerpoint/2010/main" val="201236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335" y="381151"/>
            <a:ext cx="1293236" cy="33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374" y="790820"/>
            <a:ext cx="10522028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ชุดสิทธิประโยชน์การบริการด้านสาธารณสุขสำหรับผู้สูงอายุที่มีภาวะพึ่งพิง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5374" y="1444268"/>
          <a:ext cx="10946296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264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4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76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๔. จัดหา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อุปกรณ์ทางการแพทย์ (อุปกรณ์การแพทย์และอุปกรณ์เครื่องช่วยอาจขอยืมหรือได้รับจากสิทธิบริการอื่น ๆ  เช่น จาก อปท. หน่วยบริการ สถานบริการ หรือภาคเอกชน)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จัดหาอุปกรณ์การ แพทย์และอุปกรณ์เครื่องช่วยที่จำเป็นตามสภาพผู้ที่อยู่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ในภาวะพึ่งพิง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จัดหาอุปกรณ์การ แพทย์และอุปกรณ์เครื่องช่วยที่จำเป็นตามสภาพผู้ที่อยู่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ในภาวะพึ่งพิง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จัดหาอุปกรณ์การ แพทย์ที่จำเป็นตามสภาพผู้ที่อยู่ในภาวะพึ่งพิง </a:t>
                      </a:r>
                      <a:r>
                        <a:rPr lang="th-TH" sz="2800" b="1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เช่น ที่นอนลม ชุดออกซิเจน เตียงปรับระดับ เป็นต้น</a:t>
                      </a: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จัดหาอุปกรณ์การ แพทย์ที่จำเป็นตามสภาพผู้ที่อยู่ในภาวะพึ่งพิง </a:t>
                      </a:r>
                      <a:r>
                        <a:rPr lang="th-TH" sz="2800" b="1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เช่น ที่นอนลม  ชุดให้ออกซิเจน เตียงปรับระดับ ชุดดูดเสมหะ/ของเหลว เป็นต้น</a:t>
                      </a: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๕. ประเมินผลการดูแลและปรับแผนการดูแลรายบุคคล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 ๖ เดือน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 ๓ เดือน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 ๓ เดือน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 ๑ เดือน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B9630C-B1C6-4165-BE6B-CDB9A31CD668}"/>
              </a:ext>
            </a:extLst>
          </p:cNvPr>
          <p:cNvSpPr txBox="1"/>
          <p:nvPr/>
        </p:nvSpPr>
        <p:spPr>
          <a:xfrm>
            <a:off x="1308618" y="6067180"/>
            <a:ext cx="1100694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38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port_turq_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footlogo_3nhso-e13844990352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9012" y="1430987"/>
            <a:ext cx="1143000" cy="1143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7078" y="162296"/>
            <a:ext cx="1122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การจัดบริการดูแลระยะยาวสำหรับผู้สูงอายุที่มีภาวะพึ่งพิง</a:t>
            </a:r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และบุคคลอื่นที่มีภาวะพึ่งพิง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LTC)</a:t>
            </a:r>
          </a:p>
        </p:txBody>
      </p:sp>
      <p:pic>
        <p:nvPicPr>
          <p:cNvPr id="65" name="Picture 64" descr="images (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0007586" y="2736079"/>
            <a:ext cx="694569" cy="386265"/>
          </a:xfrm>
          <a:prstGeom prst="rect">
            <a:avLst/>
          </a:prstGeom>
        </p:spPr>
      </p:pic>
      <p:pic>
        <p:nvPicPr>
          <p:cNvPr id="85" name="Picture 84" descr="money-bag-5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35572" y="3254917"/>
            <a:ext cx="1706033" cy="118961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824077" y="2401631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5,000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บาทต่อผู้สูงอายุที่มีภาวะพึ่งพิง/คน/ปี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0279" y="4544595"/>
            <a:ext cx="1161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 </a:t>
            </a:r>
            <a:r>
              <a:rPr kumimoji="0" lang="th-TH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(อปท.)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802" y="717118"/>
            <a:ext cx="315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1. Care Manager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ประเมิน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ADL 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à¸¹à¹à¸ªà¸¹à¸à¸­à¸²à¸¢à¸¸">
            <a:extLst>
              <a:ext uri="{FF2B5EF4-FFF2-40B4-BE49-F238E27FC236}">
                <a16:creationId xmlns:a16="http://schemas.microsoft.com/office/drawing/2014/main" id="{F1D9491E-3EE1-4FA8-A05E-E02951F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02" y="1278239"/>
            <a:ext cx="1577581" cy="133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DF9E8EE-18E3-4643-819A-2269614934E5}"/>
              </a:ext>
            </a:extLst>
          </p:cNvPr>
          <p:cNvSpPr txBox="1"/>
          <p:nvPr/>
        </p:nvSpPr>
        <p:spPr>
          <a:xfrm>
            <a:off x="3612368" y="715625"/>
            <a:ext cx="315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2. Care Manager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บันทึก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1028" name="Picture 4" descr="à¸à¸¥à¸à¸²à¸£à¸à¹à¸à¸«à¸²à¸£à¸¹à¸à¸ à¸²à¸à¸ªà¸³à¸«à¸£à¸±à¸ à¸à¸²à¸£à¹à¸à¸¹à¸ à¸à¸±à¸à¸à¸¶à¸à¸à¹à¸­à¸¡à¸¹à¸¥">
            <a:extLst>
              <a:ext uri="{FF2B5EF4-FFF2-40B4-BE49-F238E27FC236}">
                <a16:creationId xmlns:a16="http://schemas.microsoft.com/office/drawing/2014/main" id="{3EBBA25A-37AC-4B29-B8C2-8330AFC2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51" y="1111386"/>
            <a:ext cx="1247784" cy="15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4324249-E20C-4C03-ACBE-3B19B045FC21}"/>
              </a:ext>
            </a:extLst>
          </p:cNvPr>
          <p:cNvSpPr txBox="1"/>
          <p:nvPr/>
        </p:nvSpPr>
        <p:spPr>
          <a:xfrm>
            <a:off x="6687295" y="750330"/>
            <a:ext cx="315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3.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จนท.กองทุน  ยืนยันข้อมูล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1030" name="Picture 6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57DDC552-D9A2-4848-B25F-22D3292C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24" y="1177290"/>
            <a:ext cx="1965470" cy="14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meeting4.jpg">
            <a:extLst>
              <a:ext uri="{FF2B5EF4-FFF2-40B4-BE49-F238E27FC236}">
                <a16:creationId xmlns:a16="http://schemas.microsoft.com/office/drawing/2014/main" id="{4235C896-E26C-4301-A3BC-3F9E3F8C37B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7385" y="5771145"/>
            <a:ext cx="1666701" cy="975196"/>
          </a:xfrm>
          <a:prstGeom prst="rect">
            <a:avLst/>
          </a:prstGeom>
        </p:spPr>
      </p:pic>
      <p:pic>
        <p:nvPicPr>
          <p:cNvPr id="49" name="Picture 48" descr="images (11).jpg">
            <a:extLst>
              <a:ext uri="{FF2B5EF4-FFF2-40B4-BE49-F238E27FC236}">
                <a16:creationId xmlns:a16="http://schemas.microsoft.com/office/drawing/2014/main" id="{7F130F2E-831B-4496-A41B-5B6A18CACBC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67597" y="5804246"/>
            <a:ext cx="1037916" cy="8749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4046737-4DD0-4FEC-8B36-F0B1B61BF46A}"/>
              </a:ext>
            </a:extLst>
          </p:cNvPr>
          <p:cNvSpPr txBox="1"/>
          <p:nvPr/>
        </p:nvSpPr>
        <p:spPr>
          <a:xfrm>
            <a:off x="400311" y="4914963"/>
            <a:ext cx="337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6.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อนุกรรมการ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พิจารณา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Care Plan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อนุมัติค่าใช้จ่ายตาม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Care Plan</a:t>
            </a:r>
          </a:p>
        </p:txBody>
      </p:sp>
      <p:pic>
        <p:nvPicPr>
          <p:cNvPr id="51" name="Picture 50" descr="images (11).jpg">
            <a:extLst>
              <a:ext uri="{FF2B5EF4-FFF2-40B4-BE49-F238E27FC236}">
                <a16:creationId xmlns:a16="http://schemas.microsoft.com/office/drawing/2014/main" id="{BC80CF7B-9FD6-4759-B8AF-D72B102EE9E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17285" y="5785721"/>
            <a:ext cx="1037916" cy="8749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BBE0843-16E4-43CA-B5F6-3CFD724B4B98}"/>
              </a:ext>
            </a:extLst>
          </p:cNvPr>
          <p:cNvSpPr txBox="1"/>
          <p:nvPr/>
        </p:nvSpPr>
        <p:spPr>
          <a:xfrm>
            <a:off x="8662015" y="4931258"/>
            <a:ext cx="315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4. Care Manager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จัดทำ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Care Plan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เสนอคณะอนุกรรมการ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LTC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850E56-3098-4C5A-A937-C9F5EA8E95AF}"/>
              </a:ext>
            </a:extLst>
          </p:cNvPr>
          <p:cNvSpPr txBox="1"/>
          <p:nvPr/>
        </p:nvSpPr>
        <p:spPr>
          <a:xfrm>
            <a:off x="4479235" y="5042782"/>
            <a:ext cx="333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5.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จนท.กองทุน นำเข้าโครงการ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56" name="Picture 4" descr="à¸à¸¥à¸à¸²à¸£à¸à¹à¸à¸«à¸²à¸£à¸¹à¸à¸ à¸²à¸à¸ªà¸³à¸«à¸£à¸±à¸ à¸à¸²à¸£à¹à¸à¸¹à¸ à¸à¸±à¸à¸à¸¶à¸à¸à¹à¸­à¸¡à¸¹à¸¥">
            <a:extLst>
              <a:ext uri="{FF2B5EF4-FFF2-40B4-BE49-F238E27FC236}">
                <a16:creationId xmlns:a16="http://schemas.microsoft.com/office/drawing/2014/main" id="{8C515935-0DFB-49EA-9019-6205102D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17" y="5380514"/>
            <a:ext cx="1247784" cy="15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068089-4765-43F8-BF7C-03D62B542C30}"/>
              </a:ext>
            </a:extLst>
          </p:cNvPr>
          <p:cNvSpPr txBox="1"/>
          <p:nvPr/>
        </p:nvSpPr>
        <p:spPr>
          <a:xfrm>
            <a:off x="447505" y="2840200"/>
            <a:ext cx="434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7.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จนท.กองทุน อนุมัติโครงการในโปรแกรม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59" name="Picture 4" descr="à¸à¸¥à¸à¸²à¸£à¸à¹à¸à¸«à¸²à¸£à¸¹à¸à¸ à¸²à¸à¸ªà¸³à¸«à¸£à¸±à¸ à¸à¸²à¸£à¹à¸à¸¹à¸ à¸à¸±à¸à¸à¸¶à¸à¸à¹à¸­à¸¡à¸¹à¸¥">
            <a:extLst>
              <a:ext uri="{FF2B5EF4-FFF2-40B4-BE49-F238E27FC236}">
                <a16:creationId xmlns:a16="http://schemas.microsoft.com/office/drawing/2014/main" id="{26E41179-DCAE-438A-BFC7-86637F64A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84" y="3175356"/>
            <a:ext cx="1247784" cy="15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à¸à¸¥à¸à¸²à¸£à¸à¹à¸à¸«à¸²à¸£à¸¹à¸à¸ à¸²à¸à¸ªà¸³à¸«à¸£à¸±à¸ à¸ªà¸à¸²à¸à¸µà¸­à¸à¸²à¸¡à¸±à¸¢ à¸à¸²à¸£à¹à¸à¸¹à¸">
            <a:extLst>
              <a:ext uri="{FF2B5EF4-FFF2-40B4-BE49-F238E27FC236}">
                <a16:creationId xmlns:a16="http://schemas.microsoft.com/office/drawing/2014/main" id="{89DEADBD-6B17-45F7-AFB3-C7C994F77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43" y="3039771"/>
            <a:ext cx="1706033" cy="170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images (4).png">
            <a:extLst>
              <a:ext uri="{FF2B5EF4-FFF2-40B4-BE49-F238E27FC236}">
                <a16:creationId xmlns:a16="http://schemas.microsoft.com/office/drawing/2014/main" id="{7BAA81C8-99B4-4109-B73C-A743F3D6FF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9088958" y="3778695"/>
            <a:ext cx="694569" cy="3862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77AEE6B-9100-46CF-8F33-CC3F97F88DD6}"/>
              </a:ext>
            </a:extLst>
          </p:cNvPr>
          <p:cNvSpPr txBox="1"/>
          <p:nvPr/>
        </p:nvSpPr>
        <p:spPr>
          <a:xfrm>
            <a:off x="4904186" y="3606991"/>
            <a:ext cx="217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8.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กองทุน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LTC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โอนเงินให้หน่วยจัด</a:t>
            </a:r>
          </a:p>
        </p:txBody>
      </p:sp>
    </p:spTree>
    <p:extLst>
      <p:ext uri="{BB962C8B-B14F-4D97-AF65-F5344CB8AC3E}">
        <p14:creationId xmlns:p14="http://schemas.microsoft.com/office/powerpoint/2010/main" val="14782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" grpId="0"/>
      <p:bldP spid="36" grpId="0"/>
      <p:bldP spid="38" grpId="0"/>
      <p:bldP spid="50" grpId="0"/>
      <p:bldP spid="52" grpId="0"/>
      <p:bldP spid="55" grpId="0"/>
      <p:bldP spid="58" grpId="0"/>
      <p:bldP spid="6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8">
            <a:extLst>
              <a:ext uri="{FF2B5EF4-FFF2-40B4-BE49-F238E27FC236}">
                <a16:creationId xmlns:a16="http://schemas.microsoft.com/office/drawing/2014/main" id="{0472723A-076F-4C27-9666-EBE6A7BAE6F1}"/>
              </a:ext>
            </a:extLst>
          </p:cNvPr>
          <p:cNvSpPr txBox="1"/>
          <p:nvPr/>
        </p:nvSpPr>
        <p:spPr>
          <a:xfrm>
            <a:off x="273266" y="5040768"/>
            <a:ext cx="52677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ADL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เมื่อครบ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7437F887-3D3C-431D-994F-DD4177D9A064}"/>
              </a:ext>
            </a:extLst>
          </p:cNvPr>
          <p:cNvSpPr txBox="1"/>
          <p:nvPr/>
        </p:nvSpPr>
        <p:spPr>
          <a:xfrm>
            <a:off x="6143155" y="3020645"/>
            <a:ext cx="573581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นำเข้าโครงการ (ในโปรแกรม)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B320DBD4-E5E3-42C3-A249-6C4A20270EA9}"/>
              </a:ext>
            </a:extLst>
          </p:cNvPr>
          <p:cNvSpPr txBox="1"/>
          <p:nvPr/>
        </p:nvSpPr>
        <p:spPr>
          <a:xfrm>
            <a:off x="6143157" y="4348988"/>
            <a:ext cx="573581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อนุมัติโครงการ (ในโปรแกรม)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7437F887-3D3C-431D-994F-DD4177D9A064}"/>
              </a:ext>
            </a:extLst>
          </p:cNvPr>
          <p:cNvSpPr txBox="1"/>
          <p:nvPr/>
        </p:nvSpPr>
        <p:spPr>
          <a:xfrm>
            <a:off x="273265" y="2341962"/>
            <a:ext cx="526777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บันทึกรายชื่อผู้ที่มีพึ่งพิง(รายใหม่)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เสนอรายชื่อต่อเนื่อง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7437F887-3D3C-431D-994F-DD4177D9A064}"/>
              </a:ext>
            </a:extLst>
          </p:cNvPr>
          <p:cNvSpPr txBox="1"/>
          <p:nvPr/>
        </p:nvSpPr>
        <p:spPr>
          <a:xfrm>
            <a:off x="6182918" y="1693594"/>
            <a:ext cx="573581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ยืนยันรายชื่อผู้สูงอายุและบุคคลอื่น (ในโปรแกรม)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7437F887-3D3C-431D-994F-DD4177D9A064}"/>
              </a:ext>
            </a:extLst>
          </p:cNvPr>
          <p:cNvSpPr txBox="1"/>
          <p:nvPr/>
        </p:nvSpPr>
        <p:spPr>
          <a:xfrm>
            <a:off x="6143155" y="2336443"/>
            <a:ext cx="573581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ตรวจสอบสิทธ์ (ในโปรแกรม)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B320DBD4-E5E3-42C3-A249-6C4A20270EA9}"/>
              </a:ext>
            </a:extLst>
          </p:cNvPr>
          <p:cNvSpPr txBox="1"/>
          <p:nvPr/>
        </p:nvSpPr>
        <p:spPr>
          <a:xfrm>
            <a:off x="6143158" y="5040768"/>
            <a:ext cx="573581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ออกข้อตกลง (ในโปรแกรม หรือ ทำมือ)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B320DBD4-E5E3-42C3-A249-6C4A20270EA9}"/>
              </a:ext>
            </a:extLst>
          </p:cNvPr>
          <p:cNvSpPr txBox="1"/>
          <p:nvPr/>
        </p:nvSpPr>
        <p:spPr>
          <a:xfrm>
            <a:off x="6143159" y="5732548"/>
            <a:ext cx="57358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ออกฎีกา(ใบเบิกจ่าย) (ในโปรแกรม หรือ ทำมือ)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FB984378-B99E-480D-85F5-46A2743294D8}"/>
              </a:ext>
            </a:extLst>
          </p:cNvPr>
          <p:cNvSpPr txBox="1"/>
          <p:nvPr/>
        </p:nvSpPr>
        <p:spPr>
          <a:xfrm>
            <a:off x="6143155" y="3706139"/>
            <a:ext cx="5735818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ประชุมคณะอนุฯ เพื่อพิจารณาอนุมัติโครงการและ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careplan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3D1579F1-F5F1-40A3-8F20-79DECE807664}"/>
              </a:ext>
            </a:extLst>
          </p:cNvPr>
          <p:cNvSpPr txBox="1"/>
          <p:nvPr/>
        </p:nvSpPr>
        <p:spPr>
          <a:xfrm>
            <a:off x="6143159" y="6375397"/>
            <a:ext cx="5735814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โอนจ่ายให้หน่วยจัดบริการ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586C8D4A-7898-4AD4-A82F-B02DD3888454}"/>
              </a:ext>
            </a:extLst>
          </p:cNvPr>
          <p:cNvSpPr txBox="1"/>
          <p:nvPr/>
        </p:nvSpPr>
        <p:spPr>
          <a:xfrm>
            <a:off x="273266" y="1693594"/>
            <a:ext cx="52677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คัดกรอง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ADL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1CC6A502-F034-4913-BA81-619E900D98B8}"/>
              </a:ext>
            </a:extLst>
          </p:cNvPr>
          <p:cNvSpPr txBox="1"/>
          <p:nvPr/>
        </p:nvSpPr>
        <p:spPr>
          <a:xfrm>
            <a:off x="273265" y="3020645"/>
            <a:ext cx="5267778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เชื่อมโยงไปเขียน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Careplan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ในโปรแกรมกรมอนามัย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741E843A-D761-4F75-B073-45310FCFF00F}"/>
              </a:ext>
            </a:extLst>
          </p:cNvPr>
          <p:cNvSpPr txBox="1"/>
          <p:nvPr/>
        </p:nvSpPr>
        <p:spPr>
          <a:xfrm>
            <a:off x="273265" y="3704843"/>
            <a:ext cx="5267778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ให้บริการตาม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Careplan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ได้รับการอนุมัติ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4E496C2C-85CB-4709-86F2-092E25107D0D}"/>
              </a:ext>
            </a:extLst>
          </p:cNvPr>
          <p:cNvSpPr txBox="1"/>
          <p:nvPr/>
        </p:nvSpPr>
        <p:spPr>
          <a:xfrm>
            <a:off x="273266" y="4348987"/>
            <a:ext cx="5267778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เบิกค่าใช้จ่าย ตาม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Careplan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ได้รับการอนุมัติ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70C86FC6-23E0-4DC2-84A1-4652D723BFC1}"/>
              </a:ext>
            </a:extLst>
          </p:cNvPr>
          <p:cNvSpPr txBox="1"/>
          <p:nvPr/>
        </p:nvSpPr>
        <p:spPr>
          <a:xfrm>
            <a:off x="273266" y="5732547"/>
            <a:ext cx="52677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ADL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เมื่อครบ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74C176-4A85-4860-A350-44A3B4F0E7E1}"/>
              </a:ext>
            </a:extLst>
          </p:cNvPr>
          <p:cNvSpPr/>
          <p:nvPr/>
        </p:nvSpPr>
        <p:spPr>
          <a:xfrm>
            <a:off x="472204" y="127555"/>
            <a:ext cx="4222377" cy="719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/>
              <a:t>สรุปกระบวนการทำงาน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C84DB-DAA0-4458-A630-A0741A86F1ED}"/>
              </a:ext>
            </a:extLst>
          </p:cNvPr>
          <p:cNvSpPr txBox="1"/>
          <p:nvPr/>
        </p:nvSpPr>
        <p:spPr>
          <a:xfrm>
            <a:off x="1007165" y="1046922"/>
            <a:ext cx="265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บทบาท หน่วยจัดบริการ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35231C-D704-497F-B9A3-BDC06CA3FFA8}"/>
              </a:ext>
            </a:extLst>
          </p:cNvPr>
          <p:cNvSpPr txBox="1"/>
          <p:nvPr/>
        </p:nvSpPr>
        <p:spPr>
          <a:xfrm>
            <a:off x="7381462" y="1079782"/>
            <a:ext cx="265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บทบาท กองทุน </a:t>
            </a:r>
            <a:r>
              <a:rPr lang="en-US" dirty="0"/>
              <a:t>LTC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11426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D2735-C584-4CBD-A059-8BEE2C79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50" y="-1351134"/>
            <a:ext cx="4282440" cy="5571441"/>
          </a:xfrm>
        </p:spPr>
        <p:txBody>
          <a:bodyPr>
            <a:normAutofit/>
          </a:bodyPr>
          <a:lstStyle/>
          <a:p>
            <a:r>
              <a:rPr lang="th-TH" dirty="0"/>
              <a:t>ภาคีเครือข่ายที่มีส่วนร่วมในการขับเคลื่อนการดูแล ผู้สูงอายุที่มีภาวะพึ่งพิง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AC3D65-2FBA-478D-80D2-9AC00599C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19190"/>
              </p:ext>
            </p:extLst>
          </p:nvPr>
        </p:nvGraphicFramePr>
        <p:xfrm>
          <a:off x="3418448" y="253218"/>
          <a:ext cx="8773551" cy="5923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6B43FC9-475C-4FD9-A031-B1BA81717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5" y="3131317"/>
            <a:ext cx="3477657" cy="25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68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AE85C1-D10A-4298-89C9-7100DE1C3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183305"/>
              </p:ext>
            </p:extLst>
          </p:nvPr>
        </p:nvGraphicFramePr>
        <p:xfrm>
          <a:off x="3316357" y="477078"/>
          <a:ext cx="10515600" cy="625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78B1E8B-737C-495B-A416-EA990B2CEF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3" y="325596"/>
            <a:ext cx="5001778" cy="50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18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95786-AE75-44A2-9A88-F25EFF42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34327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4AB86-E879-48C0-A5D9-0834AFCAE7A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port_turq_border.png">
            <a:extLst>
              <a:ext uri="{FF2B5EF4-FFF2-40B4-BE49-F238E27FC236}">
                <a16:creationId xmlns:a16="http://schemas.microsoft.com/office/drawing/2014/main" id="{65EB9A0D-8B8E-4FFF-8C47-E1BDC14431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7C43A6-C97F-495C-A586-CBF48DED8AE2}"/>
              </a:ext>
            </a:extLst>
          </p:cNvPr>
          <p:cNvSpPr txBox="1"/>
          <p:nvPr/>
        </p:nvSpPr>
        <p:spPr>
          <a:xfrm>
            <a:off x="924683" y="170454"/>
            <a:ext cx="1122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แผนการดำเนินกองทุน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LTC….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(เทศบาล/อบต).................................................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5CFE7E-08C7-470C-89D8-393811950554}"/>
              </a:ext>
            </a:extLst>
          </p:cNvPr>
          <p:cNvSpPr txBox="1"/>
          <p:nvPr/>
        </p:nvSpPr>
        <p:spPr>
          <a:xfrm>
            <a:off x="938462" y="885398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๑. แต่งตั้งคณะอนุกรรมการสนับสนุนการจัดบริการ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LTC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0233F-FB4B-4501-B7B7-4EBC3682718A}"/>
              </a:ext>
            </a:extLst>
          </p:cNvPr>
          <p:cNvSpPr txBox="1"/>
          <p:nvPr/>
        </p:nvSpPr>
        <p:spPr>
          <a:xfrm>
            <a:off x="7724275" y="885397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ไม่เกิน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FDBDC-9B9E-4E57-9D67-3F0E4D92AF6F}"/>
              </a:ext>
            </a:extLst>
          </p:cNvPr>
          <p:cNvSpPr txBox="1"/>
          <p:nvPr/>
        </p:nvSpPr>
        <p:spPr>
          <a:xfrm>
            <a:off x="11031437" y="885397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431DD1-3F4E-4ED7-91B8-40DD1940C10C}"/>
              </a:ext>
            </a:extLst>
          </p:cNvPr>
          <p:cNvSpPr txBox="1"/>
          <p:nvPr/>
        </p:nvSpPr>
        <p:spPr>
          <a:xfrm>
            <a:off x="938461" y="1494998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๒.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CM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บันทึกข้อมูลผู้สูงอายุที่มีภาวะพึ่งพิง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EF3B1-C6E7-4B46-9328-A61FB0AB68B9}"/>
              </a:ext>
            </a:extLst>
          </p:cNvPr>
          <p:cNvSpPr txBox="1"/>
          <p:nvPr/>
        </p:nvSpPr>
        <p:spPr>
          <a:xfrm>
            <a:off x="7724275" y="1494997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ไม่เกิน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6EBF51-9B71-4A03-9155-60BDC6B94EB0}"/>
              </a:ext>
            </a:extLst>
          </p:cNvPr>
          <p:cNvSpPr txBox="1"/>
          <p:nvPr/>
        </p:nvSpPr>
        <p:spPr>
          <a:xfrm>
            <a:off x="11017440" y="1474942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859265-094B-4EBF-B59E-F1644A6A8370}"/>
              </a:ext>
            </a:extLst>
          </p:cNvPr>
          <p:cNvSpPr txBox="1"/>
          <p:nvPr/>
        </p:nvSpPr>
        <p:spPr>
          <a:xfrm>
            <a:off x="924686" y="2088295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๓. เจ้าหน้าที่ กองทุน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LTC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 หรือ อปท.  ยืนยันข้อมูล( ตรวจสอบงบฯ)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A1FD60-812C-4618-93F6-ED1CF51EF233}"/>
              </a:ext>
            </a:extLst>
          </p:cNvPr>
          <p:cNvSpPr txBox="1"/>
          <p:nvPr/>
        </p:nvSpPr>
        <p:spPr>
          <a:xfrm>
            <a:off x="7724275" y="2084024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ไม่เกิน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C8B56-01BA-4170-9744-931EFD56DDBC}"/>
              </a:ext>
            </a:extLst>
          </p:cNvPr>
          <p:cNvSpPr txBox="1"/>
          <p:nvPr/>
        </p:nvSpPr>
        <p:spPr>
          <a:xfrm>
            <a:off x="11029473" y="2084024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BCB927-4532-4509-839A-91B0964457F0}"/>
              </a:ext>
            </a:extLst>
          </p:cNvPr>
          <p:cNvSpPr txBox="1"/>
          <p:nvPr/>
        </p:nvSpPr>
        <p:spPr>
          <a:xfrm>
            <a:off x="938461" y="2694369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๔.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CM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ส่ง แผนการดูแลสุภาพ(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Care Plan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)ให้กองทุน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LTC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4942B1-2516-471A-8CFF-B2DDF2771AAE}"/>
              </a:ext>
            </a:extLst>
          </p:cNvPr>
          <p:cNvSpPr txBox="1"/>
          <p:nvPr/>
        </p:nvSpPr>
        <p:spPr>
          <a:xfrm>
            <a:off x="7724275" y="2704396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ไม่เกิน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C773B3-4BE3-4A7A-9149-9F18CF670B61}"/>
              </a:ext>
            </a:extLst>
          </p:cNvPr>
          <p:cNvSpPr txBox="1"/>
          <p:nvPr/>
        </p:nvSpPr>
        <p:spPr>
          <a:xfrm>
            <a:off x="11029473" y="2696959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4054B1-9A17-43DA-8E3D-EDEBC05867C9}"/>
              </a:ext>
            </a:extLst>
          </p:cNvPr>
          <p:cNvSpPr txBox="1"/>
          <p:nvPr/>
        </p:nvSpPr>
        <p:spPr>
          <a:xfrm>
            <a:off x="924683" y="3868182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๖.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คณะอนุกรรมการ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LTC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ประชุมพิจารณา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Care Plan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A8941F-CF3F-4CBC-8E8E-17F590A2C8A0}"/>
              </a:ext>
            </a:extLst>
          </p:cNvPr>
          <p:cNvSpPr txBox="1"/>
          <p:nvPr/>
        </p:nvSpPr>
        <p:spPr>
          <a:xfrm>
            <a:off x="924683" y="3294923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๕.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อปท. บันทึกนำเข้าโครงการ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6974C6-51E4-45BD-80D7-9D123E20B8FD}"/>
              </a:ext>
            </a:extLst>
          </p:cNvPr>
          <p:cNvSpPr txBox="1"/>
          <p:nvPr/>
        </p:nvSpPr>
        <p:spPr>
          <a:xfrm>
            <a:off x="7724275" y="3294922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ไม่เกิน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A5ACE9-CB36-4725-B8D5-5DA881C21838}"/>
              </a:ext>
            </a:extLst>
          </p:cNvPr>
          <p:cNvSpPr txBox="1"/>
          <p:nvPr/>
        </p:nvSpPr>
        <p:spPr>
          <a:xfrm>
            <a:off x="11017440" y="3297293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0649D2-278C-4551-A33B-4BAA8F7C2753}"/>
              </a:ext>
            </a:extLst>
          </p:cNvPr>
          <p:cNvSpPr txBox="1"/>
          <p:nvPr/>
        </p:nvSpPr>
        <p:spPr>
          <a:xfrm>
            <a:off x="7724275" y="3868182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ไม่เกิน ๑๕ ธันวาคม ๒๕๖๒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27B955-87D9-49A6-8B74-B658FD05C64A}"/>
              </a:ext>
            </a:extLst>
          </p:cNvPr>
          <p:cNvSpPr txBox="1"/>
          <p:nvPr/>
        </p:nvSpPr>
        <p:spPr>
          <a:xfrm>
            <a:off x="11029473" y="3884004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E8CAAF-4E03-4988-BCB4-279FEEC38033}"/>
              </a:ext>
            </a:extLst>
          </p:cNvPr>
          <p:cNvSpPr txBox="1"/>
          <p:nvPr/>
        </p:nvSpPr>
        <p:spPr>
          <a:xfrm>
            <a:off x="924682" y="4456715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๗.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อปท. บันทึกอนุมัติโครงการ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05E764-68B5-40C0-A251-A02264D1D7F5}"/>
              </a:ext>
            </a:extLst>
          </p:cNvPr>
          <p:cNvSpPr txBox="1"/>
          <p:nvPr/>
        </p:nvSpPr>
        <p:spPr>
          <a:xfrm>
            <a:off x="7724275" y="4456715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ไม่</a:t>
            </a:r>
            <a:r>
              <a:rPr lang="th-TH" sz="2400" b="1" dirty="0">
                <a:solidFill>
                  <a:srgbClr val="000000"/>
                </a:solidFill>
                <a:latin typeface="Tw Cen MT"/>
                <a:cs typeface="FreesiaUPC" panose="020B0604020202020204" pitchFamily="34" charset="-34"/>
              </a:rPr>
              <a:t>เกิน ๑๕ ธันวาคม ๒๕๖๒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5BE0DE-4B0E-48DA-8DAE-016961004326}"/>
              </a:ext>
            </a:extLst>
          </p:cNvPr>
          <p:cNvSpPr txBox="1"/>
          <p:nvPr/>
        </p:nvSpPr>
        <p:spPr>
          <a:xfrm>
            <a:off x="11029473" y="4456715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49844F-72CA-4253-970E-F5768F45244D}"/>
              </a:ext>
            </a:extLst>
          </p:cNvPr>
          <p:cNvSpPr txBox="1"/>
          <p:nvPr/>
        </p:nvSpPr>
        <p:spPr>
          <a:xfrm>
            <a:off x="938461" y="5003591"/>
            <a:ext cx="6429965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๘.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FreesiaUPC" panose="020B0604020202020204" pitchFamily="34" charset="-34"/>
              </a:rPr>
              <a:t>อปท. โอนเงินให้หน่วยจัดบริการ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5B614E-EAE3-4146-B7B3-AFDC679807D2}"/>
              </a:ext>
            </a:extLst>
          </p:cNvPr>
          <p:cNvSpPr txBox="1"/>
          <p:nvPr/>
        </p:nvSpPr>
        <p:spPr>
          <a:xfrm>
            <a:off x="7724275" y="5003591"/>
            <a:ext cx="308705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2400" b="1" dirty="0">
                <a:solidFill>
                  <a:srgbClr val="000000"/>
                </a:solidFill>
                <a:latin typeface="Tw Cen MT"/>
                <a:cs typeface="FreesiaUPC" panose="020B0604020202020204" pitchFamily="34" charset="-34"/>
              </a:rPr>
              <a:t>ไม่เกิน ๒๕ ธันวาคม ๒๕๖๒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488C3D-4052-418D-B17A-5807B09DD56F}"/>
              </a:ext>
            </a:extLst>
          </p:cNvPr>
          <p:cNvSpPr txBox="1"/>
          <p:nvPr/>
        </p:nvSpPr>
        <p:spPr>
          <a:xfrm>
            <a:off x="11029473" y="5003591"/>
            <a:ext cx="47219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353D-AC64-4483-AFB4-D7AF2C17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จำนวนและร้อยละของ อปท.ที่มีการโอนจ่ายเงินแล้ว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69F1E87-3E7D-4182-BB7D-97706FD571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2904" y="1406769"/>
          <a:ext cx="11042018" cy="524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076">
                  <a:extLst>
                    <a:ext uri="{9D8B030D-6E8A-4147-A177-3AD203B41FA5}">
                      <a16:colId xmlns:a16="http://schemas.microsoft.com/office/drawing/2014/main" val="2044316655"/>
                    </a:ext>
                  </a:extLst>
                </a:gridCol>
                <a:gridCol w="1015554">
                  <a:extLst>
                    <a:ext uri="{9D8B030D-6E8A-4147-A177-3AD203B41FA5}">
                      <a16:colId xmlns:a16="http://schemas.microsoft.com/office/drawing/2014/main" val="2951078738"/>
                    </a:ext>
                  </a:extLst>
                </a:gridCol>
                <a:gridCol w="1015554">
                  <a:extLst>
                    <a:ext uri="{9D8B030D-6E8A-4147-A177-3AD203B41FA5}">
                      <a16:colId xmlns:a16="http://schemas.microsoft.com/office/drawing/2014/main" val="3129845161"/>
                    </a:ext>
                  </a:extLst>
                </a:gridCol>
                <a:gridCol w="1015554">
                  <a:extLst>
                    <a:ext uri="{9D8B030D-6E8A-4147-A177-3AD203B41FA5}">
                      <a16:colId xmlns:a16="http://schemas.microsoft.com/office/drawing/2014/main" val="3382491056"/>
                    </a:ext>
                  </a:extLst>
                </a:gridCol>
                <a:gridCol w="1015554">
                  <a:extLst>
                    <a:ext uri="{9D8B030D-6E8A-4147-A177-3AD203B41FA5}">
                      <a16:colId xmlns:a16="http://schemas.microsoft.com/office/drawing/2014/main" val="1007437082"/>
                    </a:ext>
                  </a:extLst>
                </a:gridCol>
                <a:gridCol w="1015554">
                  <a:extLst>
                    <a:ext uri="{9D8B030D-6E8A-4147-A177-3AD203B41FA5}">
                      <a16:colId xmlns:a16="http://schemas.microsoft.com/office/drawing/2014/main" val="3678318078"/>
                    </a:ext>
                  </a:extLst>
                </a:gridCol>
                <a:gridCol w="1015554">
                  <a:extLst>
                    <a:ext uri="{9D8B030D-6E8A-4147-A177-3AD203B41FA5}">
                      <a16:colId xmlns:a16="http://schemas.microsoft.com/office/drawing/2014/main" val="2983088174"/>
                    </a:ext>
                  </a:extLst>
                </a:gridCol>
                <a:gridCol w="1015554">
                  <a:extLst>
                    <a:ext uri="{9D8B030D-6E8A-4147-A177-3AD203B41FA5}">
                      <a16:colId xmlns:a16="http://schemas.microsoft.com/office/drawing/2014/main" val="380731934"/>
                    </a:ext>
                  </a:extLst>
                </a:gridCol>
                <a:gridCol w="1015554">
                  <a:extLst>
                    <a:ext uri="{9D8B030D-6E8A-4147-A177-3AD203B41FA5}">
                      <a16:colId xmlns:a16="http://schemas.microsoft.com/office/drawing/2014/main" val="16670950"/>
                    </a:ext>
                  </a:extLst>
                </a:gridCol>
                <a:gridCol w="1563510">
                  <a:extLst>
                    <a:ext uri="{9D8B030D-6E8A-4147-A177-3AD203B41FA5}">
                      <a16:colId xmlns:a16="http://schemas.microsoft.com/office/drawing/2014/main" val="3941845991"/>
                    </a:ext>
                  </a:extLst>
                </a:gridCol>
              </a:tblGrid>
              <a:tr h="83195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จำนวนอปท.ที่มีกองทุน</a:t>
                      </a:r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LTC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จำนวนอปท.ที่มีโอนเงินแล้ว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คิดเป็นร้อยละ</a:t>
                      </a:r>
                      <a:endParaRPr lang="th-TH" sz="2800" b="1" i="0" u="none" strike="noStrike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965437"/>
                  </a:ext>
                </a:extLst>
              </a:tr>
              <a:tr h="4209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69238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สงขลา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72.85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3790569"/>
                  </a:ext>
                </a:extLst>
              </a:tr>
              <a:tr h="501180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สตูล 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60.87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0671403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ตรัง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9495341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พัทลุง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100.00 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63523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ปัตตานี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65.12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6165095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ยะลา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71.11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0415746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นราธิวาส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55.81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94078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 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73.75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2281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19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353D-AC64-4483-AFB4-D7AF2C17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จำนวนและร้อยละของ อปท.ที่มีการโอนจ่ายเงินแล้ว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69F1E87-3E7D-4182-BB7D-97706FD571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2157" y="984738"/>
          <a:ext cx="11087685" cy="544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423">
                  <a:extLst>
                    <a:ext uri="{9D8B030D-6E8A-4147-A177-3AD203B41FA5}">
                      <a16:colId xmlns:a16="http://schemas.microsoft.com/office/drawing/2014/main" val="2044316655"/>
                    </a:ext>
                  </a:extLst>
                </a:gridCol>
                <a:gridCol w="2289003">
                  <a:extLst>
                    <a:ext uri="{9D8B030D-6E8A-4147-A177-3AD203B41FA5}">
                      <a16:colId xmlns:a16="http://schemas.microsoft.com/office/drawing/2014/main" val="2951078738"/>
                    </a:ext>
                  </a:extLst>
                </a:gridCol>
                <a:gridCol w="2278966">
                  <a:extLst>
                    <a:ext uri="{9D8B030D-6E8A-4147-A177-3AD203B41FA5}">
                      <a16:colId xmlns:a16="http://schemas.microsoft.com/office/drawing/2014/main" val="3129845161"/>
                    </a:ext>
                  </a:extLst>
                </a:gridCol>
                <a:gridCol w="2475914">
                  <a:extLst>
                    <a:ext uri="{9D8B030D-6E8A-4147-A177-3AD203B41FA5}">
                      <a16:colId xmlns:a16="http://schemas.microsoft.com/office/drawing/2014/main" val="3382491056"/>
                    </a:ext>
                  </a:extLst>
                </a:gridCol>
                <a:gridCol w="1533379">
                  <a:extLst>
                    <a:ext uri="{9D8B030D-6E8A-4147-A177-3AD203B41FA5}">
                      <a16:colId xmlns:a16="http://schemas.microsoft.com/office/drawing/2014/main" val="3941845991"/>
                    </a:ext>
                  </a:extLst>
                </a:gridCol>
              </a:tblGrid>
              <a:tr h="1252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จังหวัด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งบที่ได้รับ</a:t>
                      </a: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โอนจ่ายไป</a:t>
                      </a: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คงเหลือ</a:t>
                      </a: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ใช้ไป</a:t>
                      </a:r>
                    </a:p>
                    <a:p>
                      <a:pPr algn="ctr" rtl="0" fontAlgn="ctr"/>
                      <a:r>
                        <a:rPr lang="th-TH" sz="32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คิดเป็นร้อยละ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8400" marR="8400" marT="840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965437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สงขลา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20,645,000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9,000,343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cs typeface="+mn-cs"/>
                        </a:rPr>
                        <a:t>      11,644,657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          43.60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33790569"/>
                  </a:ext>
                </a:extLst>
              </a:tr>
              <a:tr h="501180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สตูล 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3,175,000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1,111,090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      2,063,910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          34.99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0671403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ตรัง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8,740,000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4,122,492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cs typeface="+mn-cs"/>
                        </a:rPr>
                        <a:t>        4,617,508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          47.17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9495341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พัทลุง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20,855,000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13,602,189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cs typeface="+mn-cs"/>
                        </a:rPr>
                        <a:t>        7,252,811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          65.22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1963523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ปัตตานี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8,315,000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4,199,214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cs typeface="+mn-cs"/>
                        </a:rPr>
                        <a:t>        4,115,786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          50.50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6165095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ยะลา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6,870,000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3,254,452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cs typeface="+mn-cs"/>
                        </a:rPr>
                        <a:t>        3,615,548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          47.37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0415746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นราธิวาส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8400" marR="8400" marT="840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5,555,000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2,768,584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Inherit"/>
                          <a:cs typeface="+mn-cs"/>
                        </a:rPr>
                        <a:t>        2,786,416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          49.84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94078"/>
                  </a:ext>
                </a:extLst>
              </a:tr>
              <a:tr h="491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รวม 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74,155,000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38,058,364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36,096,636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          51.32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2281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68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F494C-0FE6-45EC-85E9-FFC7B207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ทำไม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ต้อง</a:t>
            </a:r>
            <a:r>
              <a:rPr lang="th-TH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ทำ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35E06D-BA4D-4F52-858E-DBCBFE6F5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07331"/>
            <a:ext cx="7188199" cy="3839949"/>
          </a:xfrm>
          <a:prstGeom prst="rect">
            <a:avLst/>
          </a:prstGeom>
        </p:spPr>
      </p:pic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90D7C897-D979-4788-8F60-256E5A1BB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5121061"/>
            <a:ext cx="2638425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4B299-D585-4432-9891-672D6CAC5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72" y="47340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6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4E7EE9-7A98-4751-A56A-D723542F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th-TH" sz="11500" dirty="0">
                <a:solidFill>
                  <a:srgbClr val="FFFFFF"/>
                </a:solidFill>
              </a:rPr>
              <a:t>เพราะ  </a:t>
            </a:r>
            <a:r>
              <a:rPr lang="en-US" sz="11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115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569502-DD89-4E68-AB06-940A615FC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4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อยากให้ทุกชุมชน มีระบบสนับสนุนการดูแลผู้สูงอายุที่มีภาวะพึ่งพิง ให้อยู่ในครอบครัวได้  อย่างมีความสุข เช่น </a:t>
            </a:r>
            <a:r>
              <a:rPr lang="th-TH" sz="4400" i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มีศูนย์พัฒนาคุณภาพชีวิตผู้สูงอายุในชุมชน</a:t>
            </a:r>
            <a:r>
              <a:rPr lang="th-TH" sz="4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4400" i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ศูนย์พัฒนาคุณภาพชีวิตและส่งเสริมอาชีพผู้สูงอายุ (ศพอส.)</a:t>
            </a:r>
            <a:endParaRPr lang="th-TH" sz="4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6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06BE4C-5F3A-4EF4-A2E0-FCA17F33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th-TH" sz="96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 </a:t>
            </a:r>
            <a:r>
              <a:rPr lang="en-US" sz="9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9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9DE3-AE80-48F4-BF7D-21E8E65D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243" y="126006"/>
            <a:ext cx="8030818" cy="2299143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th-TH" sz="4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ประกาศคณะกรรมการผู้สูงอายุแห่งชาติ</a:t>
            </a:r>
          </a:p>
          <a:p>
            <a:pPr marL="0" lvl="0" indent="0">
              <a:buNone/>
            </a:pPr>
            <a:r>
              <a:rPr lang="th-TH" sz="4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กำหนดสิทธิผู้สูงอายุ มาตรา ๑๑(๑๓)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B92997-A43B-4DC9-8D6A-D716FAD88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160" y="2053640"/>
            <a:ext cx="6655595" cy="4544107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A7F9823-DEB4-4412-BD16-F18FFCAC7345}"/>
              </a:ext>
            </a:extLst>
          </p:cNvPr>
          <p:cNvSpPr/>
          <p:nvPr/>
        </p:nvSpPr>
        <p:spPr>
          <a:xfrm>
            <a:off x="57829" y="4325693"/>
            <a:ext cx="5260087" cy="2272054"/>
          </a:xfrm>
          <a:prstGeom prst="wedgeRectCallout">
            <a:avLst>
              <a:gd name="adj1" fmla="val 71856"/>
              <a:gd name="adj2" fmla="val 901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“(๔) การได้รับการดูแล      ระยะยาวสำหรับผู้สูงอายุ       ที่มีภาวะพึงพิง”</a:t>
            </a:r>
          </a:p>
        </p:txBody>
      </p:sp>
    </p:spTree>
    <p:extLst>
      <p:ext uri="{BB962C8B-B14F-4D97-AF65-F5344CB8AC3E}">
        <p14:creationId xmlns:p14="http://schemas.microsoft.com/office/powerpoint/2010/main" val="35730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SO_1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IrisUP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dia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Win32_new.potx" id="{95F22252-1276-4CE0-B5B2-7173AC23E7C1}" vid="{5251F4FC-9BFF-4FAA-9D53-CA332557379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37713</TotalTime>
  <Words>3125</Words>
  <Application>Microsoft Office PowerPoint</Application>
  <PresentationFormat>Widescreen</PresentationFormat>
  <Paragraphs>555</Paragraphs>
  <Slides>47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47</vt:i4>
      </vt:variant>
    </vt:vector>
  </HeadingPairs>
  <TitlesOfParts>
    <vt:vector size="71" baseType="lpstr">
      <vt:lpstr>Calibri</vt:lpstr>
      <vt:lpstr>Inherit</vt:lpstr>
      <vt:lpstr>Gill Sans MT</vt:lpstr>
      <vt:lpstr>Wingdings 2</vt:lpstr>
      <vt:lpstr>Segoe UI Light</vt:lpstr>
      <vt:lpstr>Arial</vt:lpstr>
      <vt:lpstr>IrisUPC</vt:lpstr>
      <vt:lpstr>FreesiaUPC</vt:lpstr>
      <vt:lpstr>Tw Cen MT</vt:lpstr>
      <vt:lpstr>Calibri Light</vt:lpstr>
      <vt:lpstr>Tahoma</vt:lpstr>
      <vt:lpstr>Wingdings</vt:lpstr>
      <vt:lpstr>TH Charm of AU</vt:lpstr>
      <vt:lpstr>Verdana</vt:lpstr>
      <vt:lpstr>TH SarabunPSK</vt:lpstr>
      <vt:lpstr>Courier New</vt:lpstr>
      <vt:lpstr>Segoe UI</vt:lpstr>
      <vt:lpstr>Office Theme</vt:lpstr>
      <vt:lpstr>NHSO_1</vt:lpstr>
      <vt:lpstr>2_Solstice</vt:lpstr>
      <vt:lpstr>Median</vt:lpstr>
      <vt:lpstr>2_Office Theme</vt:lpstr>
      <vt:lpstr>3_Office Theme</vt:lpstr>
      <vt:lpstr>WelcomeDoc</vt:lpstr>
      <vt:lpstr>  ระบบบริการดูแลระยะยาวด้านสาธารณสุขสำหรับผู้สูงอายุและบุคคลที่มีภาวะพึ่งพิง  </vt:lpstr>
      <vt:lpstr>PowerPoint Presentation</vt:lpstr>
      <vt:lpstr>จำนวนอปท.ที่เข้าร่วมดำเนินการปี 2559-2561 </vt:lpstr>
      <vt:lpstr>PowerPoint Presentation</vt:lpstr>
      <vt:lpstr>จำนวนและร้อยละของ อปท.ที่มีการโอนจ่ายเงินแล้ว</vt:lpstr>
      <vt:lpstr>จำนวนและร้อยละของ อปท.ที่มีการโอนจ่ายเงินแล้ว</vt:lpstr>
      <vt:lpstr>ทำไม ต้องทำ </vt:lpstr>
      <vt:lpstr>เพราะ  1</vt:lpstr>
      <vt:lpstr>เพราะ 2</vt:lpstr>
      <vt:lpstr>ใครจะเป็นคนทำ LTC</vt:lpstr>
      <vt:lpstr>อย่างน้อยๆก็</vt:lpstr>
      <vt:lpstr>แล้วแต่ละหน่วยงานต้องทำอะไรบ้าง</vt:lpstr>
      <vt:lpstr>กระทรวงสาธารณสุข</vt:lpstr>
      <vt:lpstr>PowerPoint Presentation</vt:lpstr>
      <vt:lpstr>องค์การปกครองส่วนท้องถิ่น</vt:lpstr>
      <vt:lpstr>แล้วจะมั่นใจอย่างไง ว่าทำแล้วไม่ถูกตรวจสอบ</vt:lpstr>
      <vt:lpstr>PowerPoint Presentation</vt:lpstr>
      <vt:lpstr>พรบ.กำหนดแผนและขั้นตอนการกระจายอำนาจให้แก่องค์กรปกครองส่วนท้องถิ่น พ.ศ. ๒๕๔๒</vt:lpstr>
      <vt:lpstr>PowerPoint Presentation</vt:lpstr>
      <vt:lpstr>PowerPoint Presentation</vt:lpstr>
      <vt:lpstr>PowerPoint Presentation</vt:lpstr>
      <vt:lpstr>ข้อกฎหมายที่เกี่ยวข้อง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ภาคีเครือข่ายที่มีส่วนร่วมในการขับเคลื่อนการดูแล ผู้สูงอายุที่มีภาวะพึ่งพิง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ระบบบริการดูแลระยะยาวด้านสาธารณสุขสำหรับผู้สูงอายุและบุคคลที่มีภาวะพึ่งพิง  ในระบบหลักประกันสุขภาพแห่งชาติ  </dc:title>
  <dc:creator>Chaiyut Lakmuang</dc:creator>
  <cp:lastModifiedBy>nhso 157</cp:lastModifiedBy>
  <cp:revision>63</cp:revision>
  <dcterms:created xsi:type="dcterms:W3CDTF">2019-09-09T17:37:57Z</dcterms:created>
  <dcterms:modified xsi:type="dcterms:W3CDTF">2019-10-22T03:11:33Z</dcterms:modified>
</cp:coreProperties>
</file>