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0T04:35:13.53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6 3224 0 0,'0'0'288'0'0,"0"0"-288"0"0,0 0 0 0 0,0 0 0 0 0,0-5 248 0 0,0 5-8 0 0,0 0 0 0 0,0 0 0 0 0,0 0-128 0 0,0 0-24 0 0,0 0-8 0 0,0 0 0 0 0,0 0-208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0T04:34:22.85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43 0 1376 0 0,'0'0'65'0'0,"0"0"-6"0"0,-2 0 86 0 0,0 0 190 0 0,0 0 0 0 0,0 0 0 0 0,0 0-1 0 0,0 1 1 0 0,0-1 0 0 0,0 0 0 0 0,1 1-1 0 0,-1-1 1 0 0,0 1 0 0 0,0 0 0 0 0,1 0-1 0 0,-4 1 1 0 0,3-1-361 0 0,-1 0 3177 0 0,-5 5-3129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44601" y="282429"/>
            <a:ext cx="10145712" cy="1752600"/>
          </a:xfrm>
        </p:spPr>
        <p:txBody>
          <a:bodyPr>
            <a:normAutofit/>
          </a:bodyPr>
          <a:lstStyle/>
          <a:p>
            <a:pPr algn="ctr"/>
            <a:r>
              <a:rPr lang="th-TH" sz="9600" b="1" dirty="0"/>
              <a:t>จังหวัดพัทลุง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985" y="2035029"/>
            <a:ext cx="8291115" cy="44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680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2E749-6DDD-4D70-BF59-90A8237B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893" y="386041"/>
            <a:ext cx="9654169" cy="793481"/>
          </a:xfrm>
        </p:spPr>
        <p:txBody>
          <a:bodyPr>
            <a:normAutofit fontScale="90000"/>
          </a:bodyPr>
          <a:lstStyle/>
          <a:p>
            <a:r>
              <a:rPr lang="th-TH" sz="4800" b="1" dirty="0"/>
              <a:t>จ.ยะลา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A681D-3580-4199-B5CE-0202E19C0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491" y="1038845"/>
            <a:ext cx="9898571" cy="4609875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h-TH" sz="3200" b="1" dirty="0"/>
              <a:t>มีการสื่อสารทุกเดือน และสื่อสารผ่านหลากหลายช่องทาง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h-TH" sz="3200" b="1" dirty="0"/>
              <a:t>มีการแบ่งงานชัดเจน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h-TH" sz="3200" b="1" dirty="0"/>
              <a:t>การจัดเวทีแลกเปลี่ยน จ.</a:t>
            </a:r>
          </a:p>
          <a:p>
            <a:pPr marL="0" indent="0">
              <a:buNone/>
            </a:pPr>
            <a:r>
              <a:rPr lang="th-TH" sz="3600" b="1" dirty="0"/>
              <a:t>รูปธรรมความสำเร็จ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200" b="1" dirty="0"/>
              <a:t>เบิกจ่ายเงินมากขึ้น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200" b="1" dirty="0"/>
              <a:t>พี่เลี้ยงมีการทำงานเป็นระบบมากขึ้น ข้ามโซน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200" b="1" dirty="0"/>
              <a:t>มีการแลกเปลี่ยนระดับ อปท. สามารถสะท้อนปัญหา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976CDC5-5766-4340-B9DA-D6BD42F4B816}"/>
                  </a:ext>
                </a:extLst>
              </p14:cNvPr>
              <p14:cNvContentPartPr/>
              <p14:nvPr/>
            </p14:nvContentPartPr>
            <p14:xfrm>
              <a:off x="11868648" y="6701300"/>
              <a:ext cx="360" cy="2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976CDC5-5766-4340-B9DA-D6BD42F4B8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59648" y="6692660"/>
                <a:ext cx="18000" cy="1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2086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6315-9133-4C40-9019-CFAD78C5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270" y="212364"/>
            <a:ext cx="8911687" cy="848124"/>
          </a:xfrm>
        </p:spPr>
        <p:txBody>
          <a:bodyPr>
            <a:normAutofit/>
          </a:bodyPr>
          <a:lstStyle/>
          <a:p>
            <a:r>
              <a:rPr lang="th-TH" sz="4000" b="1" dirty="0"/>
              <a:t>จ.ยะลา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C7A5E-169C-4B65-A30E-B814A8C0C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575" y="1587123"/>
            <a:ext cx="9682145" cy="44728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h-TH" sz="3200" b="1" dirty="0"/>
              <a:t>พื้นที่บางแห่งเข้าถึงยาก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200" b="1" dirty="0"/>
              <a:t>เวลาไม่ตรงกันของหน่วยงาน พี่เลี้ยง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200" b="1" dirty="0"/>
              <a:t>พี่เลี้ยงขาดความเข้าใจเรื่อง ระบบโปรแกรม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200" b="1" dirty="0"/>
              <a:t>พี่เลี้ยงเปลี่ยนแปลงบ่อย เช่น อปท.</a:t>
            </a:r>
          </a:p>
          <a:p>
            <a:pPr marL="0" indent="0">
              <a:buNone/>
            </a:pPr>
            <a:r>
              <a:rPr lang="th-TH" sz="3500" b="1" dirty="0"/>
              <a:t>ข้อเสนอแนะ ต่อเขต </a:t>
            </a:r>
            <a:r>
              <a:rPr lang="en-US" sz="3500" b="1" dirty="0"/>
              <a:t>12 </a:t>
            </a:r>
            <a:r>
              <a:rPr lang="th-TH" sz="3500" b="1" dirty="0"/>
              <a:t>สงขลา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h-TH" sz="3200" b="1" dirty="0"/>
              <a:t>ให้แยกชัดเจนเรื่องโครงการพิเศษ เช่น แรงงานนอกระบบ/ กองทุนสุขภาวะ/บัณฑิตอาสา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h-TH" sz="3200" b="1" dirty="0"/>
              <a:t>ให้มีการจัดชี้แจงระดับอำเภอ </a:t>
            </a:r>
          </a:p>
        </p:txBody>
      </p:sp>
    </p:spTree>
    <p:extLst>
      <p:ext uri="{BB962C8B-B14F-4D97-AF65-F5344CB8AC3E}">
        <p14:creationId xmlns:p14="http://schemas.microsoft.com/office/powerpoint/2010/main" val="3504423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2E749-6DDD-4D70-BF59-90A8237B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229" y="376080"/>
            <a:ext cx="9729919" cy="761017"/>
          </a:xfrm>
        </p:spPr>
        <p:txBody>
          <a:bodyPr>
            <a:normAutofit fontScale="90000"/>
          </a:bodyPr>
          <a:lstStyle/>
          <a:p>
            <a:r>
              <a:rPr lang="th-TH" sz="4800" b="1" dirty="0"/>
              <a:t>จ.ตรัง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A681D-3580-4199-B5CE-0202E19C0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689" y="1385127"/>
            <a:ext cx="10504144" cy="47162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600" b="1" dirty="0"/>
              <a:t>บทบาทพี่เลี้ยง จ.ตรัง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h-TH" sz="3500" b="1" dirty="0"/>
              <a:t>กระตุ้นการทำงานของกองทุนฯ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h-TH" sz="3500" b="1" dirty="0"/>
              <a:t>ลดการใช้เงินผิดวัตถุประสงค์</a:t>
            </a:r>
          </a:p>
          <a:p>
            <a:pPr marL="0" indent="0">
              <a:buNone/>
            </a:pPr>
            <a:r>
              <a:rPr lang="th-TH" sz="3500" b="1" dirty="0"/>
              <a:t>รูปธรรมความสำเร็จ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500" b="1" dirty="0"/>
              <a:t>ความสัมพันธ์ที่ดีระหว่างคณะทำงาน(อปท.)อำนวยความสะดวก เอื้อต่อการทำงาน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500" b="1" dirty="0"/>
              <a:t>แยกความถนัดของพี่เลี้ยง เพื่อสนับสนุนกองทุนฯ(ไม่ต้องเก่งทุกด้าน)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b="1" dirty="0"/>
              <a:t>90%</a:t>
            </a:r>
            <a:r>
              <a:rPr lang="th-TH" sz="3500" b="1" dirty="0"/>
              <a:t>ของกองทุนมีโครงการตามจุดเน้น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500" b="1" dirty="0"/>
              <a:t>ทำงานเป็นทีมจัดเวทีแลกเปลี่ยน (มีโครงการเด่น)</a:t>
            </a:r>
          </a:p>
        </p:txBody>
      </p:sp>
    </p:spTree>
    <p:extLst>
      <p:ext uri="{BB962C8B-B14F-4D97-AF65-F5344CB8AC3E}">
        <p14:creationId xmlns:p14="http://schemas.microsoft.com/office/powerpoint/2010/main" val="845041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2E749-6DDD-4D70-BF59-90A8237B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537" y="78494"/>
            <a:ext cx="10426325" cy="761017"/>
          </a:xfrm>
        </p:spPr>
        <p:txBody>
          <a:bodyPr>
            <a:normAutofit fontScale="90000"/>
          </a:bodyPr>
          <a:lstStyle/>
          <a:p>
            <a:r>
              <a:rPr lang="th-TH" sz="4800" b="1" dirty="0"/>
              <a:t>จ.ตรัง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A681D-3580-4199-B5CE-0202E19C0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537" y="995527"/>
            <a:ext cx="9936445" cy="54972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600" b="1" dirty="0"/>
              <a:t>อุปสรรค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600" b="1" dirty="0"/>
              <a:t>จำนวนพี่เลี้ยงและความครอบคลุมพี่เลี้ยง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FF0000"/>
                </a:solidFill>
              </a:rPr>
              <a:t>ข้อเสนอแนะต่อ เขต </a:t>
            </a:r>
            <a:r>
              <a:rPr lang="en-US" sz="3600" b="1" dirty="0">
                <a:solidFill>
                  <a:srgbClr val="FF0000"/>
                </a:solidFill>
              </a:rPr>
              <a:t>12 </a:t>
            </a:r>
            <a:r>
              <a:rPr lang="th-TH" sz="3600" b="1" dirty="0">
                <a:solidFill>
                  <a:srgbClr val="FF0000"/>
                </a:solidFill>
              </a:rPr>
              <a:t>สงขลา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600" b="1" dirty="0"/>
              <a:t>การพัฒนาศักยภาพพี่เลี้ยง เรื่อง การใช้โปรแกรม การพัฒนาโครงการที่มีคุณภาพ (มีห้วงเวลา/</a:t>
            </a:r>
            <a:r>
              <a:rPr lang="en-US" sz="3600" b="1" dirty="0"/>
              <a:t>course)-</a:t>
            </a:r>
            <a:r>
              <a:rPr lang="th-TH" sz="3600" b="1" dirty="0"/>
              <a:t>ฝึกพัฒนาโครงการ</a:t>
            </a:r>
            <a:endParaRPr lang="en-US" sz="36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th-TH" sz="3600" b="1" dirty="0"/>
              <a:t>กลวิธีเพื่อแจ้งผู้บริหารองค์กรพี่เลี้ยง สนับสนุนการทำงานพี่เลี้ยง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600" b="1" dirty="0"/>
              <a:t>โปรแกรมฯเปลี่ยนแปลงบ่อย ส่งผลให้ความเข้าใจของพี่เลี้ยง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600" b="1" dirty="0"/>
              <a:t>การปรับเปลี่ยนพี่เลี้ยงรายปี เพื่อให้พัฒนาศักยภาพ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600" b="1" dirty="0">
                <a:solidFill>
                  <a:srgbClr val="FF0000"/>
                </a:solidFill>
              </a:rPr>
              <a:t>ระเบียบการเบิกจ่ายของ รพ.สต./สธ.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4BF9012-2FEB-40F0-A17E-442E9AA4DABC}"/>
                  </a:ext>
                </a:extLst>
              </p14:cNvPr>
              <p14:cNvContentPartPr/>
              <p14:nvPr/>
            </p14:nvContentPartPr>
            <p14:xfrm>
              <a:off x="11960808" y="5709500"/>
              <a:ext cx="15840" cy="5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4BF9012-2FEB-40F0-A17E-442E9AA4DA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2168" y="5700500"/>
                <a:ext cx="33480" cy="2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3584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AB475-9F46-442C-B452-33A931A6A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808" y="223722"/>
            <a:ext cx="8911687" cy="696089"/>
          </a:xfrm>
        </p:spPr>
        <p:txBody>
          <a:bodyPr/>
          <a:lstStyle/>
          <a:p>
            <a:r>
              <a:rPr lang="th-TH" b="1" dirty="0"/>
              <a:t>จ.นราธิวาส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A1245-7365-4A03-B839-FD748A3AB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450" y="844062"/>
            <a:ext cx="10172023" cy="5790216"/>
          </a:xfrm>
        </p:spPr>
        <p:txBody>
          <a:bodyPr>
            <a:normAutofit fontScale="70000" lnSpcReduction="20000"/>
          </a:bodyPr>
          <a:lstStyle/>
          <a:p>
            <a:r>
              <a:rPr lang="th-TH" sz="3000" b="1" dirty="0"/>
              <a:t>บทบาทพี่เลี้ยง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600" b="1" dirty="0"/>
              <a:t>กองทุนฯยอมรับบทบาทพี่เลี้ยง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600" b="1" dirty="0"/>
              <a:t>แบ่งพี่เลี้ยงเป็นโซน สะดวกต่อการสนับสนุนกองทุน</a:t>
            </a:r>
          </a:p>
          <a:p>
            <a:pPr marL="0" indent="0">
              <a:buNone/>
            </a:pPr>
            <a:r>
              <a:rPr lang="th-TH" sz="3000" b="1" dirty="0"/>
              <a:t>รูปธรรมความสำเร็จ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h-TH" sz="3100" b="1" dirty="0"/>
              <a:t>อธิบายประกาศฯ/ใช้โปรแกรม</a:t>
            </a:r>
          </a:p>
          <a:p>
            <a:pPr marL="0" indent="0">
              <a:buNone/>
            </a:pPr>
            <a:r>
              <a:rPr lang="th-TH" sz="2800" b="1" dirty="0"/>
              <a:t>อุปสรรคและการพัฒนา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h-TH" sz="3300" b="1" dirty="0"/>
              <a:t>กองทุนฯไม่ใช้โปรแกรมบริหารกองทุนฯ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h-TH" sz="3300" b="1" dirty="0"/>
              <a:t>การสื่อสารไม่ตรงบุคคล</a:t>
            </a:r>
          </a:p>
          <a:p>
            <a:pPr marL="0" indent="0">
              <a:buNone/>
            </a:pPr>
            <a:r>
              <a:rPr lang="th-TH" sz="2800" b="1" dirty="0"/>
              <a:t>แนวทางการพัฒนา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300" b="1" dirty="0"/>
              <a:t>ความเข้าใจประกาศฯ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300" b="1" dirty="0"/>
              <a:t>การใช้โปรแกรมฯ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300" b="1" dirty="0"/>
              <a:t>การจัดเงินเพิ่มให้กองทุนตามผลงานการเบิกจ่ายเกิน </a:t>
            </a:r>
            <a:r>
              <a:rPr lang="en-US" sz="3300" b="1" dirty="0"/>
              <a:t>70% 80% 90% </a:t>
            </a:r>
            <a:r>
              <a:rPr lang="th-TH" sz="3300" b="1" dirty="0"/>
              <a:t>กังวลเรื่องการสมทบและอำนาจการจัดสรรเงิน</a:t>
            </a:r>
            <a:endParaRPr lang="en-US" sz="33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th-TH" sz="3300" b="1" dirty="0"/>
              <a:t>การเข้าถึงข้อมูลโปรแกรม </a:t>
            </a:r>
            <a:r>
              <a:rPr lang="en-US" sz="3300" b="1" dirty="0"/>
              <a:t>LTC</a:t>
            </a:r>
            <a:endParaRPr lang="th-TH" sz="3300" b="1" dirty="0"/>
          </a:p>
        </p:txBody>
      </p:sp>
    </p:spTree>
    <p:extLst>
      <p:ext uri="{BB962C8B-B14F-4D97-AF65-F5344CB8AC3E}">
        <p14:creationId xmlns:p14="http://schemas.microsoft.com/office/powerpoint/2010/main" val="127484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69025" y="497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h-TH" sz="4800" b="1" dirty="0">
                <a:solidFill>
                  <a:schemeClr val="accent1">
                    <a:lumMod val="50000"/>
                  </a:schemeClr>
                </a:solidFill>
              </a:rPr>
              <a:t>ทบทวนบทบาทการทำงานสนับสนุนพี่เลี้ยงระดับจังหวัด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63712" y="15621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4000" dirty="0"/>
          </a:p>
          <a:p>
            <a:pPr marL="0" indent="0">
              <a:buNone/>
            </a:pPr>
            <a:r>
              <a:rPr lang="th-TH" sz="4000" dirty="0"/>
              <a:t>       </a:t>
            </a:r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บทบาทของพี่เลี้ยง ฯ เปลี่ยนไปจากเดิมที่ต้องลงไปร่วมประชุมกับกองทุน ปรับมาเป็นการทำหน้าที่ประเมินกองทุนฯ และนิเทศกองทุน เป็นรายอำเภอ ทำให้การประสานงานระหว่างพี่เลี้ยงฯ กับ กองทุนฯบางกองทุนห่างเหินไป</a:t>
            </a:r>
          </a:p>
        </p:txBody>
      </p:sp>
      <p:sp>
        <p:nvSpPr>
          <p:cNvPr id="4" name="ลูกศรขวา 3"/>
          <p:cNvSpPr/>
          <p:nvPr/>
        </p:nvSpPr>
        <p:spPr>
          <a:xfrm>
            <a:off x="1763712" y="2538190"/>
            <a:ext cx="6731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787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8000" b="1" dirty="0">
                <a:solidFill>
                  <a:schemeClr val="accent1">
                    <a:lumMod val="50000"/>
                  </a:schemeClr>
                </a:solidFill>
              </a:rPr>
              <a:t>ความสำเร็จที่เป็นรูปธรรม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1400" y="1739900"/>
            <a:ext cx="10463212" cy="4559300"/>
          </a:xfrm>
        </p:spPr>
        <p:txBody>
          <a:bodyPr/>
          <a:lstStyle/>
          <a:p>
            <a:pPr marL="0" indent="0">
              <a:buNone/>
            </a:pPr>
            <a:endParaRPr lang="th-TH" dirty="0"/>
          </a:p>
          <a:p>
            <a:r>
              <a:rPr lang="th-TH" sz="4000" b="1" dirty="0">
                <a:solidFill>
                  <a:schemeClr val="accent1">
                    <a:lumMod val="75000"/>
                  </a:schemeClr>
                </a:solidFill>
              </a:rPr>
              <a:t>มีการประเมินกองทุนฯ</a:t>
            </a:r>
          </a:p>
          <a:p>
            <a:r>
              <a:rPr lang="th-TH" sz="4000" b="1" dirty="0">
                <a:solidFill>
                  <a:schemeClr val="accent1">
                    <a:lumMod val="75000"/>
                  </a:schemeClr>
                </a:solidFill>
              </a:rPr>
              <a:t>มีการนิเทศกองทุน ฯ</a:t>
            </a:r>
          </a:p>
          <a:p>
            <a:r>
              <a:rPr lang="th-TH" sz="4000" b="1" dirty="0">
                <a:solidFill>
                  <a:schemeClr val="accent1">
                    <a:lumMod val="75000"/>
                  </a:schemeClr>
                </a:solidFill>
              </a:rPr>
              <a:t>กองทุนฯมีการเบิกจ่ายงบประมาณได้มากขึ้น</a:t>
            </a:r>
          </a:p>
          <a:p>
            <a:r>
              <a:rPr lang="th-TH" sz="4000" b="1" dirty="0">
                <a:solidFill>
                  <a:schemeClr val="accent1">
                    <a:lumMod val="75000"/>
                  </a:schemeClr>
                </a:solidFill>
              </a:rPr>
              <a:t>กองทุนฯมีการจัดทำแผนงาน มากขึ้น</a:t>
            </a:r>
          </a:p>
          <a:p>
            <a:r>
              <a:rPr lang="th-TH" sz="4000" b="1" dirty="0">
                <a:solidFill>
                  <a:schemeClr val="accent1">
                    <a:lumMod val="75000"/>
                  </a:schemeClr>
                </a:solidFill>
              </a:rPr>
              <a:t>กองทุน ฯ มีโครงการที่แก้ไขปัญหาสุขภาพมากขึ้น </a:t>
            </a:r>
          </a:p>
        </p:txBody>
      </p:sp>
    </p:spTree>
    <p:extLst>
      <p:ext uri="{BB962C8B-B14F-4D97-AF65-F5344CB8AC3E}">
        <p14:creationId xmlns:p14="http://schemas.microsoft.com/office/powerpoint/2010/main" val="176469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95401" y="624110"/>
            <a:ext cx="10209212" cy="1280890"/>
          </a:xfrm>
        </p:spPr>
        <p:txBody>
          <a:bodyPr>
            <a:noAutofit/>
          </a:bodyPr>
          <a:lstStyle/>
          <a:p>
            <a:pPr algn="ctr"/>
            <a:r>
              <a:rPr lang="th-TH" sz="8000" b="1" dirty="0">
                <a:solidFill>
                  <a:schemeClr val="accent1">
                    <a:lumMod val="50000"/>
                  </a:schemeClr>
                </a:solidFill>
              </a:rPr>
              <a:t>ความสำเร็จที่เป็นรูปธรรม (ต่อ)</a:t>
            </a:r>
            <a:endParaRPr lang="th-TH" sz="8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62000" y="2133600"/>
            <a:ext cx="10742612" cy="3777622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กองทุนฯ มีโครงการที่หลากหลายมากขึ้น</a:t>
            </a:r>
          </a:p>
          <a:p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มีเวทีในการรับทราบปัญหาของกองทุน ฯ ( นิเทศกองทุนฯ รายอำเภอ)</a:t>
            </a:r>
          </a:p>
          <a:p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มีการปรับเปลี่ยนพฤติกรรมของประชาชนด้านการบริโภค</a:t>
            </a:r>
          </a:p>
        </p:txBody>
      </p:sp>
    </p:spTree>
    <p:extLst>
      <p:ext uri="{BB962C8B-B14F-4D97-AF65-F5344CB8AC3E}">
        <p14:creationId xmlns:p14="http://schemas.microsoft.com/office/powerpoint/2010/main" val="266312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49301" y="624110"/>
            <a:ext cx="10755312" cy="1280890"/>
          </a:xfrm>
        </p:spPr>
        <p:txBody>
          <a:bodyPr>
            <a:noAutofit/>
          </a:bodyPr>
          <a:lstStyle/>
          <a:p>
            <a:pPr algn="ctr"/>
            <a:r>
              <a:rPr lang="th-TH" sz="8000" b="1" dirty="0">
                <a:solidFill>
                  <a:schemeClr val="accent1">
                    <a:lumMod val="50000"/>
                  </a:schemeClr>
                </a:solidFill>
              </a:rPr>
              <a:t>อุปสรรคและแนวทางการพัฒนา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49301" y="2133600"/>
            <a:ext cx="10755311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/>
              <a:t>        </a:t>
            </a:r>
            <a:r>
              <a:rPr lang="th-TH" sz="4000" b="1" dirty="0">
                <a:solidFill>
                  <a:schemeClr val="accent1">
                    <a:lumMod val="75000"/>
                  </a:schemeClr>
                </a:solidFill>
              </a:rPr>
              <a:t>ความสำพันธ์ระหว่างกองทุน ฯ กับพี่เลี่ยง ฯ บางกองทุนฯห่างเหิน กัน</a:t>
            </a:r>
          </a:p>
          <a:p>
            <a:pPr marL="0" indent="0">
              <a:buNone/>
            </a:pPr>
            <a:r>
              <a:rPr lang="th-TH" sz="4000" b="1" dirty="0"/>
              <a:t>            ควรมีกลไกในการเสริมสร้างความสัมพันธ์ระหว่างพี่เลี้ยงฯกับกองทุนฯ </a:t>
            </a:r>
          </a:p>
          <a:p>
            <a:pPr marL="0" indent="0">
              <a:buNone/>
            </a:pPr>
            <a:r>
              <a:rPr lang="th-TH" sz="4000" b="1" dirty="0"/>
              <a:t>        </a:t>
            </a:r>
            <a:r>
              <a:rPr lang="th-TH" sz="4000" b="1" dirty="0">
                <a:solidFill>
                  <a:schemeClr val="accent1">
                    <a:lumMod val="75000"/>
                  </a:schemeClr>
                </a:solidFill>
              </a:rPr>
              <a:t>พี่เลี้ยงฯบางคนไม่พัฒนาศักยภาพของตนเอง</a:t>
            </a:r>
          </a:p>
          <a:p>
            <a:pPr marL="0" indent="0">
              <a:buNone/>
            </a:pPr>
            <a:r>
              <a:rPr lang="th-TH" sz="4000" b="1" dirty="0"/>
              <a:t>             พี่เลี้ยงฯ ควรพัฒนาศักยภาพของตนเองเพื่อให้กองทุน ฯ มีความมั่นใจใน  </a:t>
            </a:r>
          </a:p>
          <a:p>
            <a:pPr marL="0" indent="0">
              <a:buNone/>
            </a:pPr>
            <a:r>
              <a:rPr lang="th-TH" sz="4000" b="1" dirty="0"/>
              <a:t>             ตัวพี่เลี้ยง ฯ</a:t>
            </a:r>
          </a:p>
        </p:txBody>
      </p:sp>
      <p:sp>
        <p:nvSpPr>
          <p:cNvPr id="4" name="ลูกศรขวา 3"/>
          <p:cNvSpPr/>
          <p:nvPr/>
        </p:nvSpPr>
        <p:spPr>
          <a:xfrm>
            <a:off x="1778000" y="3009900"/>
            <a:ext cx="228600" cy="39370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>
            <a:off x="901700" y="3746500"/>
            <a:ext cx="457199" cy="396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901700" y="2387600"/>
            <a:ext cx="457199" cy="393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ขวา 6"/>
          <p:cNvSpPr/>
          <p:nvPr/>
        </p:nvSpPr>
        <p:spPr>
          <a:xfrm>
            <a:off x="1778000" y="4546600"/>
            <a:ext cx="317500" cy="31750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508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28701" y="624110"/>
            <a:ext cx="10475912" cy="1280890"/>
          </a:xfrm>
        </p:spPr>
        <p:txBody>
          <a:bodyPr>
            <a:normAutofit/>
          </a:bodyPr>
          <a:lstStyle/>
          <a:p>
            <a:pPr algn="ctr"/>
            <a:r>
              <a:rPr lang="th-TH" sz="7200" b="1" dirty="0">
                <a:solidFill>
                  <a:schemeClr val="accent1">
                    <a:lumMod val="50000"/>
                  </a:schemeClr>
                </a:solidFill>
              </a:rPr>
              <a:t>ข้อเสนอต่อ </a:t>
            </a:r>
            <a:r>
              <a:rPr lang="th-TH" sz="7200" b="1" dirty="0" err="1">
                <a:solidFill>
                  <a:schemeClr val="accent1">
                    <a:lumMod val="50000"/>
                  </a:schemeClr>
                </a:solidFill>
              </a:rPr>
              <a:t>สปสช</a:t>
            </a:r>
            <a:r>
              <a:rPr lang="th-TH" sz="7200" b="1" dirty="0">
                <a:solidFill>
                  <a:schemeClr val="accent1">
                    <a:lumMod val="50000"/>
                  </a:schemeClr>
                </a:solidFill>
              </a:rPr>
              <a:t>. เขต ๑๒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3100" y="2133600"/>
            <a:ext cx="10831512" cy="3777622"/>
          </a:xfrm>
        </p:spPr>
        <p:txBody>
          <a:bodyPr>
            <a:normAutofit/>
          </a:bodyPr>
          <a:lstStyle/>
          <a:p>
            <a:r>
              <a:rPr lang="th-TH" sz="6000" b="1" dirty="0">
                <a:solidFill>
                  <a:schemeClr val="accent1">
                    <a:lumMod val="75000"/>
                  </a:schemeClr>
                </a:solidFill>
              </a:rPr>
              <a:t>ทีมพี่เลี้ยงฯ ระดับจังหวัดต้องได้รับการพัฒนาศักยภาพให้มากกว่านี้ อย่างต่อเนื่องเพื่อให้เกิดความมั่นใจในการลงไปแนะนำกองทุนฯ</a:t>
            </a:r>
          </a:p>
        </p:txBody>
      </p:sp>
    </p:spTree>
    <p:extLst>
      <p:ext uri="{BB962C8B-B14F-4D97-AF65-F5344CB8AC3E}">
        <p14:creationId xmlns:p14="http://schemas.microsoft.com/office/powerpoint/2010/main" val="294266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1401" y="624110"/>
            <a:ext cx="10463212" cy="1280890"/>
          </a:xfrm>
        </p:spPr>
        <p:txBody>
          <a:bodyPr>
            <a:normAutofit/>
          </a:bodyPr>
          <a:lstStyle/>
          <a:p>
            <a:pPr algn="ctr"/>
            <a:r>
              <a:rPr lang="th-TH" sz="6600" b="1" dirty="0">
                <a:solidFill>
                  <a:schemeClr val="accent1">
                    <a:lumMod val="50000"/>
                  </a:schemeClr>
                </a:solidFill>
              </a:rPr>
              <a:t>สิ่งที่พบจากกองทุนฯ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82700" y="1905000"/>
            <a:ext cx="9269412" cy="3777622"/>
          </a:xfrm>
        </p:spPr>
        <p:txBody>
          <a:bodyPr>
            <a:normAutofit/>
          </a:bodyPr>
          <a:lstStyle/>
          <a:p>
            <a:r>
              <a:rPr lang="th-TH" sz="3600" b="1" dirty="0"/>
              <a:t>ก</a:t>
            </a:r>
            <a:r>
              <a:rPr lang="th-TH" sz="3600" b="1" dirty="0">
                <a:solidFill>
                  <a:schemeClr val="accent1">
                    <a:lumMod val="75000"/>
                  </a:schemeClr>
                </a:solidFill>
              </a:rPr>
              <a:t>องทุน ฯ ขาดความเข้าใจเรื่องการจัดทำแผนงาน ต้องพัฒนาการจัดทำแผนงานของกองทุนฯ</a:t>
            </a:r>
          </a:p>
          <a:p>
            <a:r>
              <a:rPr lang="th-TH" sz="3600" b="1" dirty="0">
                <a:solidFill>
                  <a:schemeClr val="accent1">
                    <a:lumMod val="75000"/>
                  </a:schemeClr>
                </a:solidFill>
              </a:rPr>
              <a:t>หน่วยขอรับงบประมาณ ดำเนินการตามโครงการที่ขอล่าช้า ไม่ได้สรุป ถอดบทเรียน ขาดการประเมินโครงการ</a:t>
            </a:r>
          </a:p>
          <a:p>
            <a:r>
              <a:rPr lang="th-TH" sz="3600" b="1" dirty="0">
                <a:solidFill>
                  <a:schemeClr val="accent1">
                    <a:lumMod val="75000"/>
                  </a:schemeClr>
                </a:solidFill>
              </a:rPr>
              <a:t>ศักยภาพของกองทุนฯ มีไม่เท่ากัน</a:t>
            </a:r>
          </a:p>
          <a:p>
            <a:r>
              <a:rPr lang="th-TH" sz="3600" b="1" dirty="0">
                <a:solidFill>
                  <a:schemeClr val="accent1">
                    <a:lumMod val="75000"/>
                  </a:schemeClr>
                </a:solidFill>
              </a:rPr>
              <a:t>กรรมการกองทุน ฯ ขาดความรู้ความเข้าใจในบทบาทหน้าที่</a:t>
            </a:r>
          </a:p>
        </p:txBody>
      </p:sp>
    </p:spTree>
    <p:extLst>
      <p:ext uri="{BB962C8B-B14F-4D97-AF65-F5344CB8AC3E}">
        <p14:creationId xmlns:p14="http://schemas.microsoft.com/office/powerpoint/2010/main" val="1732067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30301" y="624110"/>
            <a:ext cx="10374312" cy="1280890"/>
          </a:xfrm>
        </p:spPr>
        <p:txBody>
          <a:bodyPr>
            <a:normAutofit/>
          </a:bodyPr>
          <a:lstStyle/>
          <a:p>
            <a:pPr algn="ctr"/>
            <a:r>
              <a:rPr lang="th-TH" sz="7200" b="1" dirty="0">
                <a:solidFill>
                  <a:schemeClr val="accent1">
                    <a:lumMod val="50000"/>
                  </a:schemeClr>
                </a:solidFill>
              </a:rPr>
              <a:t>สิ่งที่พบจากกองทุนฯ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27101" y="2260600"/>
            <a:ext cx="10577512" cy="276860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กองทุนฯ ไม่ได้แต่งตั้งคณะอนุกรรมการ </a:t>
            </a:r>
          </a:p>
          <a:p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การอนุมัติโครงการของกองทุนฯล่าช้าทำให้ดำเนินการโครงการได้ช้า</a:t>
            </a:r>
          </a:p>
          <a:p>
            <a:r>
              <a:rPr lang="th-TH" sz="4400" b="1" dirty="0" err="1">
                <a:solidFill>
                  <a:schemeClr val="accent1">
                    <a:lumMod val="75000"/>
                  </a:schemeClr>
                </a:solidFill>
              </a:rPr>
              <a:t>ศพด</a:t>
            </a:r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.ไม่ของบประมาณของกองทุนฯ เพราะคิดว่ายุ่งยากในการเบิกจ่าย</a:t>
            </a:r>
          </a:p>
        </p:txBody>
      </p:sp>
    </p:spTree>
    <p:extLst>
      <p:ext uri="{BB962C8B-B14F-4D97-AF65-F5344CB8AC3E}">
        <p14:creationId xmlns:p14="http://schemas.microsoft.com/office/powerpoint/2010/main" val="4102792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วิธีกล่าวคำขอบคุณ ภาษาอังกฤษ ในโอกาสต่าง ๆ พร้อมคำแปล » Best Review As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660525"/>
            <a:ext cx="8839200" cy="3733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48463967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690</TotalTime>
  <Words>678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Courier New</vt:lpstr>
      <vt:lpstr>Wingdings</vt:lpstr>
      <vt:lpstr>Wingdings 3</vt:lpstr>
      <vt:lpstr>ช่อ</vt:lpstr>
      <vt:lpstr>จังหวัดพัทลุง</vt:lpstr>
      <vt:lpstr>ทบทวนบทบาทการทำงานสนับสนุนพี่เลี้ยงระดับจังหวัด</vt:lpstr>
      <vt:lpstr>ความสำเร็จที่เป็นรูปธรรม</vt:lpstr>
      <vt:lpstr>ความสำเร็จที่เป็นรูปธรรม (ต่อ)</vt:lpstr>
      <vt:lpstr>อุปสรรคและแนวทางการพัฒนา</vt:lpstr>
      <vt:lpstr>ข้อเสนอต่อ สปสช. เขต ๑๒</vt:lpstr>
      <vt:lpstr>สิ่งที่พบจากกองทุนฯ</vt:lpstr>
      <vt:lpstr>สิ่งที่พบจากกองทุนฯ</vt:lpstr>
      <vt:lpstr>PowerPoint Presentation</vt:lpstr>
      <vt:lpstr>จ.ยะลา</vt:lpstr>
      <vt:lpstr>จ.ยะลา</vt:lpstr>
      <vt:lpstr>จ.ตรัง</vt:lpstr>
      <vt:lpstr>จ.ตรัง</vt:lpstr>
      <vt:lpstr>จ.นราธิวาส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ฝน โก-ลก</dc:creator>
  <cp:lastModifiedBy>nhso 158</cp:lastModifiedBy>
  <cp:revision>17</cp:revision>
  <dcterms:created xsi:type="dcterms:W3CDTF">2020-09-09T13:37:53Z</dcterms:created>
  <dcterms:modified xsi:type="dcterms:W3CDTF">2020-09-10T13:55:10Z</dcterms:modified>
</cp:coreProperties>
</file>