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6" r:id="rId6"/>
    <p:sldId id="269" r:id="rId7"/>
    <p:sldId id="277" r:id="rId8"/>
    <p:sldId id="258" r:id="rId9"/>
    <p:sldId id="278" r:id="rId10"/>
    <p:sldId id="279" r:id="rId11"/>
    <p:sldId id="268" r:id="rId12"/>
    <p:sldId id="281" r:id="rId13"/>
    <p:sldId id="280" r:id="rId14"/>
    <p:sldId id="282" r:id="rId15"/>
    <p:sldId id="284" r:id="rId16"/>
    <p:sldId id="283" r:id="rId17"/>
    <p:sldId id="286" r:id="rId18"/>
    <p:sldId id="287" r:id="rId19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01/10/62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01/10/62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8656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1770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98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90332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pPr rtl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pPr/>
              <a:t>01/10/62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43472" y="1700808"/>
            <a:ext cx="8458200" cy="1828800"/>
          </a:xfrm>
        </p:spPr>
        <p:txBody>
          <a:bodyPr rtlCol="0">
            <a:noAutofit/>
          </a:bodyPr>
          <a:lstStyle/>
          <a:p>
            <a:pPr algn="ctr"/>
            <a:r>
              <a:rPr lang="th-TH" sz="60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สรุปผล</a:t>
            </a:r>
            <a:br>
              <a:rPr lang="th-TH" sz="60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r>
              <a:rPr lang="th-TH" sz="60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โครงการสุขภาพดี ชีวีมีสุข </a:t>
            </a:r>
            <a:br>
              <a:rPr lang="th-TH" sz="60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</a:br>
            <a:r>
              <a:rPr lang="th-TH" sz="6000" b="1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ประจำปี 2562</a:t>
            </a:r>
            <a:endParaRPr lang="en-US" sz="6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063552" y="3789040"/>
            <a:ext cx="9937104" cy="914400"/>
          </a:xfrm>
        </p:spPr>
        <p:txBody>
          <a:bodyPr rtlCol="0">
            <a:noAutofit/>
          </a:bodyPr>
          <a:lstStyle/>
          <a:p>
            <a:pPr rtl="0"/>
            <a:r>
              <a:rPr lang="th-TH" sz="4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โรงพยาบาลส่งเสริมสุขภาพตำบลควนโดน</a:t>
            </a:r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ตัวแทนรูปภาพ 10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421" b="12421"/>
          <a:stretch>
            <a:fillRect/>
          </a:stretch>
        </p:blipFill>
        <p:spPr/>
      </p:pic>
      <p:pic>
        <p:nvPicPr>
          <p:cNvPr id="8" name="ตัวแทนรูปภาพ 7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8374" b="28374"/>
          <a:stretch>
            <a:fillRect/>
          </a:stretch>
        </p:blipFill>
        <p:spPr>
          <a:xfrm rot="5400000">
            <a:off x="1633210" y="-71508"/>
            <a:ext cx="1512170" cy="2752546"/>
          </a:xfrm>
        </p:spPr>
      </p:pic>
      <p:pic>
        <p:nvPicPr>
          <p:cNvPr id="9" name="ตัวแทนรูปภาพ 8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28374" b="28374"/>
          <a:stretch>
            <a:fillRect/>
          </a:stretch>
        </p:blipFill>
        <p:spPr>
          <a:xfrm>
            <a:off x="1013021" y="2634386"/>
            <a:ext cx="2752545" cy="1587658"/>
          </a:xfrm>
        </p:spPr>
      </p:pic>
      <p:pic>
        <p:nvPicPr>
          <p:cNvPr id="10" name="ตัวแทนรูปภาพ 9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1553" b="11553"/>
          <a:stretch>
            <a:fillRect/>
          </a:stretch>
        </p:blipFill>
        <p:spPr/>
      </p:pic>
      <p:pic>
        <p:nvPicPr>
          <p:cNvPr id="12" name="ตัวแทนรูปภาพ 11"/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t="12398" b="12398"/>
          <a:stretch>
            <a:fillRect/>
          </a:stretch>
        </p:blipFill>
        <p:spPr>
          <a:xfrm>
            <a:off x="4397218" y="3606361"/>
            <a:ext cx="4748594" cy="2677481"/>
          </a:xfrm>
        </p:spPr>
      </p:pic>
    </p:spTree>
    <p:extLst>
      <p:ext uri="{BB962C8B-B14F-4D97-AF65-F5344CB8AC3E}">
        <p14:creationId xmlns:p14="http://schemas.microsoft.com/office/powerpoint/2010/main" xmlns="" val="55725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ตัวแทนเนื้อหา 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04664"/>
            <a:ext cx="459649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ตัวแทนรูปภาพ 7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553" b="11553"/>
          <a:stretch>
            <a:fillRect/>
          </a:stretch>
        </p:blipFill>
        <p:spPr/>
      </p:pic>
      <p:pic>
        <p:nvPicPr>
          <p:cNvPr id="9" name="ตัวแทนรูปภาพ 8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1553" b="11553"/>
          <a:stretch>
            <a:fillRect/>
          </a:stretch>
        </p:blipFill>
        <p:spPr/>
      </p:pic>
      <p:pic>
        <p:nvPicPr>
          <p:cNvPr id="10" name="ตัวแทนรูปภาพ 9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1553" b="11553"/>
          <a:stretch>
            <a:fillRect/>
          </a:stretch>
        </p:blipFill>
        <p:spPr/>
      </p:pic>
      <p:pic>
        <p:nvPicPr>
          <p:cNvPr id="3076" name="ตัวแทนเนื้อหา 7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576862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27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ตัวแทนเนื้อหา 1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47" y="436315"/>
            <a:ext cx="2638119" cy="1842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ตัวแทนเนื้อหา 1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841" y="365126"/>
            <a:ext cx="4176464" cy="2748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ตัวแทนเนื้อหา 9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717032"/>
            <a:ext cx="4392487" cy="2511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ตัวแทนเนื้อหา 30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708" y="2564904"/>
            <a:ext cx="2611172" cy="1765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ตัวแทนเนื้อหา 28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433" y="4725144"/>
            <a:ext cx="278213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79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</a:t>
            </a:r>
            <a:endParaRPr lang="en-US" sz="4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83432" y="1556792"/>
            <a:ext cx="10945216" cy="34747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จากกิจกรรมจากประชาชนกลุ่มเสี่ยง มีระดับการดูแลสุขภาพที่ดีขึ้น โดยจากการติดตามพฤติกรรมสุขภาพ จำนวน ๓ ครั้ง พบว่า มีการปรับเปลี่ยนพฤติกรรมสุขภาพในระดับสีที่ดีขึ้นที่ดีขึ้น จำนวน ๖๙ คน  คิดเป็นร้อยละ ๕๕.๒๐ ระดับสีเท่าเดิม ๕๖  คน คิดเป็นร้อยละ ๔๔.๘๐ ไม่มีผู้ป่วยรายใหม่จากการเข้าร่วมโครงการในกลุ่มเป้าหมายที่ติดตาม</a:t>
            </a:r>
            <a:endParaRPr lang="en-US" sz="2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87105-41F5-4619-B74B-5044DA6ACFC8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31504" y="206084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2400" dirty="0">
                <a:latin typeface="TH Kodchasal" panose="02000506000000020004" pitchFamily="2" charset="-34"/>
                <a:ea typeface="Times New Roman" panose="02020603050405020304" pitchFamily="18" charset="0"/>
                <a:cs typeface="TH Kodchasal" panose="02000506000000020004" pitchFamily="2" charset="-34"/>
              </a:rPr>
              <a:t> </a:t>
            </a:r>
            <a:endParaRPr lang="en-US" sz="2400" dirty="0">
              <a:effectLst/>
              <a:latin typeface="TH Kodchasal" panose="02000506000000020004" pitchFamily="2" charset="-34"/>
              <a:ea typeface="Times New Roman" panose="02020603050405020304" pitchFamily="18" charset="0"/>
              <a:cs typeface="TH Kodchasal" panose="02000506000000020004" pitchFamily="2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8358737"/>
              </p:ext>
            </p:extLst>
          </p:nvPr>
        </p:nvGraphicFramePr>
        <p:xfrm>
          <a:off x="1127448" y="3212976"/>
          <a:ext cx="10297144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4186978">
                  <a:extLst>
                    <a:ext uri="{9D8B030D-6E8A-4147-A177-3AD203B41FA5}">
                      <a16:colId xmlns:a16="http://schemas.microsoft.com/office/drawing/2014/main" xmlns="" val="2701497704"/>
                    </a:ext>
                  </a:extLst>
                </a:gridCol>
                <a:gridCol w="1194266">
                  <a:extLst>
                    <a:ext uri="{9D8B030D-6E8A-4147-A177-3AD203B41FA5}">
                      <a16:colId xmlns:a16="http://schemas.microsoft.com/office/drawing/2014/main" xmlns="" val="654241119"/>
                    </a:ext>
                  </a:extLst>
                </a:gridCol>
                <a:gridCol w="681198">
                  <a:extLst>
                    <a:ext uri="{9D8B030D-6E8A-4147-A177-3AD203B41FA5}">
                      <a16:colId xmlns:a16="http://schemas.microsoft.com/office/drawing/2014/main" xmlns="" val="1067214464"/>
                    </a:ext>
                  </a:extLst>
                </a:gridCol>
                <a:gridCol w="596590">
                  <a:extLst>
                    <a:ext uri="{9D8B030D-6E8A-4147-A177-3AD203B41FA5}">
                      <a16:colId xmlns:a16="http://schemas.microsoft.com/office/drawing/2014/main" xmlns="" val="1241667709"/>
                    </a:ext>
                  </a:extLst>
                </a:gridCol>
                <a:gridCol w="744110">
                  <a:extLst>
                    <a:ext uri="{9D8B030D-6E8A-4147-A177-3AD203B41FA5}">
                      <a16:colId xmlns:a16="http://schemas.microsoft.com/office/drawing/2014/main" xmlns="" val="2466392988"/>
                    </a:ext>
                  </a:extLst>
                </a:gridCol>
                <a:gridCol w="808108">
                  <a:extLst>
                    <a:ext uri="{9D8B030D-6E8A-4147-A177-3AD203B41FA5}">
                      <a16:colId xmlns:a16="http://schemas.microsoft.com/office/drawing/2014/main" xmlns="" val="1892392803"/>
                    </a:ext>
                  </a:extLst>
                </a:gridCol>
                <a:gridCol w="860173">
                  <a:extLst>
                    <a:ext uri="{9D8B030D-6E8A-4147-A177-3AD203B41FA5}">
                      <a16:colId xmlns:a16="http://schemas.microsoft.com/office/drawing/2014/main" xmlns="" val="1196336934"/>
                    </a:ext>
                  </a:extLst>
                </a:gridCol>
                <a:gridCol w="1225721">
                  <a:extLst>
                    <a:ext uri="{9D8B030D-6E8A-4147-A177-3AD203B41FA5}">
                      <a16:colId xmlns:a16="http://schemas.microsoft.com/office/drawing/2014/main" xmlns="" val="132364127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กลุ่มโรค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274239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โรคความดันโลหิตสูง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๖๙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๔๑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๒๓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๕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529948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โรคเบาหวาน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๕๖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๔๒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๑๒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๐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๐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222384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รวม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๑๒๕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๘๓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๓๕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๗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IT๙" panose="020B0500040200020003" pitchFamily="34" charset="-34"/>
                        </a:rPr>
                        <a:t>๐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067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467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27448" y="336696"/>
            <a:ext cx="10058400" cy="13716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th-TH" altLang="en-US" sz="3200" b="1" dirty="0">
                <a:latin typeface="TH Kodchasal" panose="02000506000000020004" pitchFamily="2" charset="-34"/>
                <a:ea typeface="Times New Roman" panose="02020603050405020304" pitchFamily="18" charset="0"/>
                <a:cs typeface="TH Kodchasal" panose="02000506000000020004" pitchFamily="2" charset="-34"/>
              </a:rPr>
              <a:t>ผลสัมฤทธิ์ตามวัตถุประสงค์/ตัวชี้วัด</a:t>
            </a:r>
            <a:r>
              <a:rPr lang="en-US" alt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alt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r>
              <a:rPr lang="th-TH" altLang="en-US" sz="3200" dirty="0">
                <a:latin typeface="TH Kodchasal" panose="02000506000000020004" pitchFamily="2" charset="-34"/>
                <a:ea typeface="Times New Roman" panose="02020603050405020304" pitchFamily="18" charset="0"/>
                <a:cs typeface="TH Kodchasal" panose="02000506000000020004" pitchFamily="2" charset="-34"/>
              </a:rPr>
              <a:t>๑</a:t>
            </a:r>
            <a:r>
              <a:rPr lang="en-US" altLang="en-US" sz="3200" dirty="0">
                <a:latin typeface="TH Kodchasal" panose="02000506000000020004" pitchFamily="2" charset="-34"/>
                <a:ea typeface="Times New Roman" panose="02020603050405020304" pitchFamily="18" charset="0"/>
                <a:cs typeface="TH Kodchasal" panose="02000506000000020004" pitchFamily="2" charset="-34"/>
              </a:rPr>
              <a:t>. </a:t>
            </a:r>
            <a:r>
              <a:rPr lang="th-TH" altLang="en-US" sz="3200" dirty="0">
                <a:latin typeface="TH Kodchasal" panose="02000506000000020004" pitchFamily="2" charset="-34"/>
                <a:ea typeface="Times New Roman" panose="02020603050405020304" pitchFamily="18" charset="0"/>
                <a:cs typeface="TH Kodchasal" panose="02000506000000020004" pitchFamily="2" charset="-34"/>
              </a:rPr>
              <a:t>การบรรลุตามวัตถุประสงค์</a:t>
            </a:r>
            <a:endParaRPr lang="en-US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41570" y="1764502"/>
            <a:ext cx="8170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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บรรลุตามวัตถุประสงค์</a:t>
            </a:r>
            <a:endParaRPr lang="en-US" altLang="en-US" sz="2800" dirty="0">
              <a:latin typeface="JasmineUPC" panose="02020603050405020304" pitchFamily="18" charset="-34"/>
              <a:cs typeface="JasmineUPC" panose="02020603050405020304" pitchFamily="18" charset="-34"/>
              <a:sym typeface="Wingdings" panose="05000000000000000000" pitchFamily="2" charset="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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ไม่บรรลุตามวัตถุประสงค์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  </a:t>
            </a:r>
            <a:endParaRPr lang="en-US" altLang="en-US" sz="2800" dirty="0">
              <a:latin typeface="JasmineUPC" panose="02020603050405020304" pitchFamily="18" charset="-34"/>
              <a:cs typeface="JasmineUPC" panose="02020603050405020304" pitchFamily="18" charset="-34"/>
              <a:sym typeface="Wingdings" panose="05000000000000000000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 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๒</a:t>
            </a:r>
            <a:r>
              <a:rPr lang="en-US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.  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จำนวนผู้เข้าร่วมใน แผนงาน/โครงการ/กิจกรรม .....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๒๒๕</a:t>
            </a:r>
            <a:r>
              <a:rPr lang="th-TH" altLang="en-US" sz="40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.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... คน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1343472" y="1905074"/>
            <a:ext cx="184558" cy="237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241570" y="3205703"/>
            <a:ext cx="6719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th-TH" sz="28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๓</a:t>
            </a:r>
            <a:r>
              <a:rPr lang="en-US" sz="28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. </a:t>
            </a:r>
            <a:r>
              <a:rPr lang="th-TH" sz="28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การเบิกจ่ายงบประมาณ</a:t>
            </a:r>
            <a:endParaRPr lang="en-US" sz="2800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57150">
              <a:spcAft>
                <a:spcPts val="0"/>
              </a:spcAft>
            </a:pPr>
            <a:r>
              <a:rPr lang="th-TH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	งบประมาณที่ได้รับการอนุมัติ.........๓๕,๐๐๐....บาท</a:t>
            </a:r>
            <a:endParaRPr lang="en-US" sz="2800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57150">
              <a:spcAft>
                <a:spcPts val="0"/>
              </a:spcAft>
            </a:pPr>
            <a:r>
              <a:rPr lang="th-TH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	งบประมาณเบิกจ่ายจริง 	..............</a:t>
            </a:r>
            <a:r>
              <a:rPr 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</a:t>
            </a:r>
            <a:r>
              <a:rPr lang="th-TH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๓๕,๐๐๐...บาท </a:t>
            </a:r>
            <a:endParaRPr lang="en-US" sz="2800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57150">
              <a:spcAft>
                <a:spcPts val="0"/>
              </a:spcAft>
            </a:pPr>
            <a:r>
              <a:rPr lang="th-TH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   คิดเป็นร้อยละ ....๑๐๐.........</a:t>
            </a:r>
            <a:endParaRPr lang="en-US" sz="2800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457200">
              <a:spcAft>
                <a:spcPts val="0"/>
              </a:spcAft>
            </a:pPr>
            <a:r>
              <a:rPr lang="th-TH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งบประมาณเหลือส่งคืนกองทุนฯ	..........-.......บาท </a:t>
            </a:r>
            <a:endParaRPr lang="en-US" sz="2800" dirty="0">
              <a:latin typeface="JasmineUPC" panose="02020603050405020304" pitchFamily="18" charset="-34"/>
              <a:ea typeface="Times New Roman" panose="02020603050405020304" pitchFamily="18" charset="0"/>
              <a:cs typeface="JasmineUPC" panose="02020603050405020304" pitchFamily="18" charset="-34"/>
            </a:endParaRPr>
          </a:p>
          <a:p>
            <a:pPr marL="457200">
              <a:spcAft>
                <a:spcPts val="0"/>
              </a:spcAft>
            </a:pPr>
            <a:r>
              <a:rPr lang="th-TH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คิดเป็นร้อยละ .......-............</a:t>
            </a:r>
            <a:endParaRPr lang="en-US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25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2301" y="1020940"/>
            <a:ext cx="10058400" cy="393192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2800" b="1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ปัญหา/อุปสรรคในการดำเนินงาน</a:t>
            </a:r>
            <a:endParaRPr lang="en-US" altLang="en-US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	</a:t>
            </a:r>
            <a:r>
              <a:rPr lang="en-US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</a:t>
            </a:r>
            <a:r>
              <a:rPr lang="en-US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  <a:sym typeface="Wingdings" panose="05000000000000000000" pitchFamily="2" charset="2"/>
              </a:rPr>
              <a:t></a:t>
            </a:r>
            <a:r>
              <a:rPr lang="th-TH" altLang="en-US" sz="2800" dirty="0">
                <a:latin typeface="JasmineUPC" panose="02020603050405020304" pitchFamily="18" charset="-34"/>
                <a:ea typeface="Times New Roman" panose="02020603050405020304" pitchFamily="18" charset="0"/>
                <a:cs typeface="JasmineUPC" panose="02020603050405020304" pitchFamily="18" charset="-34"/>
              </a:rPr>
              <a:t> ไม่มี</a:t>
            </a:r>
            <a:endParaRPr lang="en-US" altLang="en-US" sz="2800" dirty="0">
              <a:latin typeface="JasmineUPC" panose="02020603050405020304" pitchFamily="18" charset="-34"/>
              <a:cs typeface="JasmineUPC" panose="02020603050405020304" pitchFamily="18" charset="-34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70137" y="1853800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Algerian" panose="04020705040A02060702" pitchFamily="82" charset="0"/>
                <a:ea typeface="Times New Roman" panose="02020603050405020304" pitchFamily="18" charset="0"/>
                <a:cs typeface="TH SarabunIT๙" panose="020B0500040200020003" pitchFamily="34" charset="-34"/>
                <a:sym typeface="Wingdings" panose="05000000000000000000" pitchFamily="2" charset="2"/>
              </a:rPr>
              <a:t>  </a:t>
            </a:r>
            <a:r>
              <a:rPr lang="th-TH" altLang="en-US" sz="3600" dirty="0">
                <a:latin typeface="Algerian" panose="04020705040A02060702" pitchFamily="82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มี</a:t>
            </a:r>
            <a:endParaRPr lang="en-US" sz="3600" dirty="0">
              <a:latin typeface="Algerian" panose="04020705040A02060702" pitchFamily="82" charset="0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2250007" y="1434975"/>
            <a:ext cx="244600" cy="29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1303090" y="27935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ข้อเสนอแนะ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ควรมีการสนับสนุนกิจกรรมต่อเนื่องทุกปี</a:t>
            </a:r>
            <a:endParaRPr lang="en-US" alt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 flipV="1">
            <a:off x="2356869" y="1394982"/>
            <a:ext cx="137738" cy="208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ตัวแทนเนื้อหา 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26813"/>
            <a:ext cx="2871787" cy="316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ตัวแทนเนื้อหา 1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513613"/>
            <a:ext cx="2984500" cy="2795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795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87105-41F5-4619-B74B-5044DA6ACFC8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55440" y="54868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ตำบลควนโดน อำเภอควนโดน  จังหวัดสตูล พบว่า อัตราการป่วยด้วยโรคเบาหวาน โรคความดันโลหิตสูง ซึ่งเป็นกลุ่มโรคไม่ติดต่อเรื้อรังที่มักพบผู้ป่วยมากที่สุดในอันดับต้นของกลุ่มโรคไม่ติดต่อเรื้อรัง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จากผลการดำเนินงานคัดกรองโรคความดันโลหิตสูงและโรคเบาหวานในประชาชน อายุ 35 ปีขึ้นไป ของโรงพยาบาลส่งเสริมสุขภาพตำบลควนโดน ปี 2562 (มกราคม 62)   กลุ่มเป้าหมายการคัดกรองโรคความดันโลหิตสูง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73 คน กลุ่มเป้าหมายการคัดกรองโรคเบาหวาน  3,304  คน พบว่า  ผลการคัดกรองโรคความดันโลหิตสูง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2,099 คน  พบกลุ่มเสี่ยง ร้อยละ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4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50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ผลการคัดกรองโรคเบาหวาน 2,453 คน   พบกลุ่มเสี่ยง ร้อยละ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14.80               </a:t>
            </a:r>
          </a:p>
        </p:txBody>
      </p:sp>
      <p:pic>
        <p:nvPicPr>
          <p:cNvPr id="6" name="ตัวแทนเนื้อหา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6461" y="116632"/>
            <a:ext cx="286779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ตัวแทนเนื้อหา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246" y="2636912"/>
            <a:ext cx="2861640" cy="220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80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5480" y="332656"/>
            <a:ext cx="9829800" cy="1082674"/>
          </a:xfrm>
        </p:spPr>
        <p:txBody>
          <a:bodyPr rtlCol="0">
            <a:normAutofit/>
          </a:bodyPr>
          <a:lstStyle/>
          <a:p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วัตถุประสงค์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thaiDist">
              <a:buNone/>
            </a:pP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 เพื่อให้ประชาชนมีความรู้ ความเข้าใจเกี่ยวกับการปรับเปลี่ยนพฤติกรรมสุขภาพลดโรคด้วย </a:t>
            </a: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</a:t>
            </a: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 อย่างถูกต้องและเหมาะสม</a:t>
            </a:r>
          </a:p>
          <a:p>
            <a:pPr marL="0" indent="0" algn="thaiDist">
              <a:buNone/>
            </a:pP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เพื่อสร้างการมีส่วนร่วมของประชาชนในการพัฒนาหมู่บ้านปรับเปลี่ยนพฤติกรรมลดโรค</a:t>
            </a:r>
          </a:p>
          <a:p>
            <a:pPr marL="0" indent="0" algn="thaiDist">
              <a:buNone/>
            </a:pPr>
            <a:r>
              <a:rPr lang="en-US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  </a:t>
            </a:r>
            <a:r>
              <a:rPr lang="th-TH" sz="4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สร้างเครือข่ายกลุ่มเสี่ยงสูงป้องกันโรคความดันโลหิตสูงและภาวะแทรกซ้อนของกองทุนสุขภาพตำบลควนโดน</a:t>
            </a:r>
            <a:endParaRPr lang="en-US" sz="4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กลุ่มเป้าหมาย</a:t>
            </a:r>
            <a:endParaRPr lang="en-US" sz="4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กลุ่มเสี่ยงและกลุ่มสงสัยป่วย ด้วยโรคไม่ติดต่อจำนวน 125 คน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กลุ่มแกนนำ </a:t>
            </a:r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100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คน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87105-41F5-4619-B74B-5044DA6ACFC8}" type="datetime1">
              <a:rPr lang="th-TH" smtClean="0"/>
              <a:pPr rtl="0"/>
              <a:t>01/10/62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6656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20136" y="260648"/>
            <a:ext cx="7315200" cy="807368"/>
          </a:xfrm>
        </p:spPr>
        <p:txBody>
          <a:bodyPr rtlCol="0"/>
          <a:lstStyle/>
          <a:p>
            <a:r>
              <a:rPr lang="th-TH" b="1" dirty="0"/>
              <a:t>วิธีดำเนินการ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19536" y="98072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400" b="1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ขั้นเตรียมการ</a:t>
            </a:r>
            <a:endParaRPr lang="en-US" sz="4400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44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1. </a:t>
            </a:r>
            <a:r>
              <a:rPr lang="th-TH" sz="44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สำรวจและรวบรวมข้อมูล วิเคราะห์ข้อมูล จัดทำและเสนอโครงการเตรียมวัสดุ/อุปกรณ์</a:t>
            </a:r>
            <a:endParaRPr lang="en-US" sz="4400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en-US" sz="44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2. </a:t>
            </a:r>
            <a:r>
              <a:rPr lang="th-TH" sz="44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จัดพัฒนาทักษะการเรียนรู้แก่กลุ่มแกนนำ อสม./จนท.เพื่อการดำเนินงานโครงการและจัดกิจกรรมแลกเปลี่ยนเรียนรู้และการจัดทำฐานการเรียนรู้ในชุมชน</a:t>
            </a:r>
            <a:r>
              <a:rPr lang="en-US" sz="44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/>
            </a:r>
            <a:br>
              <a:rPr lang="en-US" sz="44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endParaRPr lang="en-US" sz="4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320136" y="260648"/>
            <a:ext cx="7315200" cy="807368"/>
          </a:xfrm>
        </p:spPr>
        <p:txBody>
          <a:bodyPr rtlCol="0"/>
          <a:lstStyle/>
          <a:p>
            <a:r>
              <a:rPr lang="th-TH" b="1" dirty="0"/>
              <a:t>วิธีดำเนินการ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15480" y="1556792"/>
            <a:ext cx="102971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</a:t>
            </a:r>
            <a:r>
              <a:rPr lang="th-TH" sz="3200" b="1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. ขั้นดำเนินการ</a:t>
            </a:r>
            <a:endParaRPr lang="en-US" sz="3200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32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2.1</a:t>
            </a:r>
            <a:r>
              <a:rPr lang="th-TH" sz="32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จัดเวทีแลกเปลี่ยนเรียนรู้ หนุนเสริมทักษะชีวิตให้แก่กลุ่มเป้าหมายและการเรียนรู้จากคนต้นแบบ เพื่อการปรับเปลี่ยนพฤติกรรมสุขภาพ ลดโรค ๓ อ๒ ส ตามวิถีชุมชนตำบลควนโดน  ในกลุ่มเสี่ยงและกลุ่มสงสัยป่วยด้วยโรคไม่ติดต่อเรื้อรัง</a:t>
            </a:r>
            <a:endParaRPr lang="en-US" sz="3200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32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2.2</a:t>
            </a:r>
            <a:r>
              <a:rPr lang="th-TH" sz="32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. ประเมินผลการปรับเปลี่ยนพฤติกรรมสุขภาพ ลดโรค โดยใช้แบบประเมินพฤติกรรมสุขภาพของกรมสนับสนุนบริการสุขภาพ ก่อนและหลังการจัดกิจกรรมแลกเปลี่ยนเรียนรู้ฯ </a:t>
            </a:r>
            <a:endParaRPr lang="en-US" sz="3200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32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2.3. </a:t>
            </a:r>
            <a:r>
              <a:rPr lang="th-TH" sz="3200" dirty="0">
                <a:solidFill>
                  <a:srgbClr val="333333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จัดกลุ่มบัดดี้ เพื่อการเสริมหนุนและการร่วมกิจกรรมเพื่อการปรับเปลี่ยนพฤติกรรมสุขภาพ</a:t>
            </a:r>
            <a:endParaRPr lang="en-US" sz="3200" dirty="0">
              <a:latin typeface="TH SarabunIT๙" panose="020B0500040200020003" pitchFamily="34" charset="-34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r>
              <a:rPr lang="en-US" sz="3200" dirty="0"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5.</a:t>
            </a:r>
            <a:r>
              <a:rPr lang="th-TH" sz="3200" dirty="0"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ติดตามผลการปรับเปลี่ยนพฤติกรรมสุขภาพ</a:t>
            </a:r>
            <a:endParaRPr lang="en-US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10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</a:t>
            </a:r>
            <a:endParaRPr lang="en-US" sz="4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15480" y="1556792"/>
            <a:ext cx="91440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 1   จัดพัฒนาทักษะการเรียนรู้แก่กลุ่มแกนนำ</a:t>
            </a:r>
            <a:r>
              <a:rPr lang="en-US" sz="32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2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</a:t>
            </a:r>
            <a:r>
              <a:rPr lang="en-US" sz="32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 </a:t>
            </a:r>
            <a:r>
              <a:rPr lang="th-TH" sz="32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</a:t>
            </a:r>
            <a:endParaRPr lang="en-US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sz="4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87105-41F5-4619-B74B-5044DA6ACFC8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15480" y="20608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8600" algn="thaiDist">
              <a:spcAft>
                <a:spcPts val="0"/>
              </a:spcAft>
            </a:pPr>
            <a:r>
              <a:rPr lang="th-TH" sz="24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จัดประชุมชี้แจงโครงการฯคณะทำงาน อาสาสมัครสาธารณสุขประจำหมู่บ้าน  จำนวน  ๑๐๐ คน จำนวน ๑  วัน เข้าร่วมกิจกรรม ครบ ร้อยละ ๑๐๐   โดยมีการกำหนดเนื้อหา การประชุมเชิงปฏิบัติการ  ประกอบด้วยเนื้อหา  ดังนี้  การตัดเลือกแกนนำ โดยคัดเลือกแกนนำของแต่ละหมู่บ้านในการรับผิดชอบโดยตรงในการประสานานโรคไม่ติดต่อ จำนวน ๓ คนต่อหมู่บ้าน  มีการวิเคราะห์บริบทสุขภาพของคนในพื้นที่ เพื่อการออกแบบในการให้ความรู้ คำแนะนำ มีการพัฒนาองค์ความรู้แบบเข้าข้น เรื่อง ๓ อ ๒ ส และการฝึกทบทวนการตรวจสุขภาพ การวัดความดันโลหิต การตรวจน้ำตาลในเลือด  โดยจากการประเมินกลุ่มเป้าหมาย มีความรู้ในการเข้าร่วมกิจกรรมเพิ่มขึ้น ร้อยละ ๘๕ มีการประเมินสุขภาพตนเองในชีวิตประจำวัน  การวิเคราะห์สุขภาพ การรับประทานอาหารที่เหมาะสมกับบริบทพื้นที่  เมนูหรือเทคนิคลดน้ำหนักที่ปลอดภัย การออกกำลังกายเพื่อสุขภาพ  การจัดทำเมนูชุมชน และมีการเยี่ยมติดตามกลุ่มเสี่ยงในชุมชน </a:t>
            </a:r>
            <a:endParaRPr lang="en-US" sz="24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11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รูปภาพ 5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536" b="11536"/>
          <a:stretch>
            <a:fillRect/>
          </a:stretch>
        </p:blipFill>
        <p:spPr/>
      </p:pic>
      <p:pic>
        <p:nvPicPr>
          <p:cNvPr id="14" name="ตัวแทนรูปภาพ 13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1536" b="11536"/>
          <a:stretch>
            <a:fillRect/>
          </a:stretch>
        </p:blipFill>
        <p:spPr/>
      </p:pic>
      <p:pic>
        <p:nvPicPr>
          <p:cNvPr id="16" name="ตัวแทนรูปภาพ 15"/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11536" b="11536"/>
          <a:stretch>
            <a:fillRect/>
          </a:stretch>
        </p:blipFill>
        <p:spPr/>
      </p:pic>
      <p:pic>
        <p:nvPicPr>
          <p:cNvPr id="18" name="ตัวแทนรูปภาพ 17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2404" b="12404"/>
          <a:stretch>
            <a:fillRect/>
          </a:stretch>
        </p:blipFill>
        <p:spPr/>
      </p:pic>
      <p:pic>
        <p:nvPicPr>
          <p:cNvPr id="20" name="ตัวแทนรูปภาพ 19"/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12381" b="12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0796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ผลการดำเนินงาน</a:t>
            </a:r>
            <a:endParaRPr lang="en-US" sz="4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83432" y="1556792"/>
            <a:ext cx="10945216" cy="3474720"/>
          </a:xfrm>
        </p:spPr>
        <p:txBody>
          <a:bodyPr>
            <a:normAutofit/>
          </a:bodyPr>
          <a:lstStyle/>
          <a:p>
            <a:r>
              <a:rPr lang="th-TH" sz="28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กิจกรรมที่ </a:t>
            </a:r>
            <a:r>
              <a:rPr lang="en-US" sz="28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  </a:t>
            </a:r>
            <a:r>
              <a:rPr lang="th-TH" sz="280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จัดเวทีแลกเปลี่ยนเรียนรู้ หนุนเสริมทักษะชีวิต</a:t>
            </a: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th-TH" dirty="0"/>
              <a:t>ฐานการเรียนรู้ในชุมชนตามโซนหมู่บ้าน) </a:t>
            </a:r>
            <a:endParaRPr lang="en-US" sz="4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87105-41F5-4619-B74B-5044DA6ACFC8}" type="datetime1">
              <a:rPr lang="th-TH" smtClean="0"/>
              <a:pPr rtl="0"/>
              <a:t>01/10/62</a:t>
            </a:fld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31504" y="206084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thaiDist">
              <a:spcAft>
                <a:spcPts val="0"/>
              </a:spcAft>
              <a:tabLst>
                <a:tab pos="914400" algn="l"/>
              </a:tabLst>
            </a:pPr>
            <a:r>
              <a:rPr lang="th-TH" sz="2400" dirty="0">
                <a:latin typeface="TH Kodchasal" panose="02000506000000020004" pitchFamily="2" charset="-34"/>
                <a:ea typeface="Times New Roman" panose="02020603050405020304" pitchFamily="18" charset="0"/>
                <a:cs typeface="TH Kodchasal" panose="02000506000000020004" pitchFamily="2" charset="-34"/>
              </a:rPr>
              <a:t> </a:t>
            </a:r>
            <a:r>
              <a:rPr lang="th-TH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โดยมีการ ประสานกลุ่มเป้าหมายที่จะเข้าร่วมกิจกรรม คือ กลุ่มเสี่ยงจากการคัดกรองโรคไม่ติดต่อในชุมชนจำนวน  </a:t>
            </a:r>
            <a:r>
              <a:rPr lang="en-US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125</a:t>
            </a:r>
            <a:r>
              <a:rPr lang="th-TH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 คน โดยมีรายชื่อ คัดเลือกมาเฉพาะกลุ่มเป้าหมายที่มีความเสี่ยง เพื่อเข้ารับการประชุมเชิงปฏิบัติการ ในการปรับเปลี่ยนพฤติกรรมเพื่อลดปัจจัยเสี่ยงต่อโรคเบาหวาน/ความดันโลหิตสูงให้เหมาะสมกับการดำรงชีวิตและวิถีชุมชน โดยมีการจัดกลุ่มบัดดี้ตามโซน มีการวิเคราะห์สุขภาพตนเองตามโซนสี โดยเน้นการปรับเปลี่ยนพฤติกรรมสุขภาพตาม </a:t>
            </a:r>
            <a:r>
              <a:rPr lang="en-US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3</a:t>
            </a:r>
            <a:r>
              <a:rPr lang="th-TH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 อ </a:t>
            </a:r>
            <a:r>
              <a:rPr lang="en-US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2</a:t>
            </a:r>
            <a:r>
              <a:rPr lang="th-TH" sz="2800" dirty="0"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ส มีการจัดทำเมนูอาหาร  การออกกำลังกายแบบง่ายๆ ในการยืดเหยียด และการแกว่งแขนพิชิตโรค พิชิตพุง   ตามแบบวิถีชุมชนโดยสร้างการมีส่วนร่วม </a:t>
            </a:r>
            <a:endParaRPr lang="en-US" sz="2800" dirty="0">
              <a:effectLst/>
              <a:latin typeface="TH SarabunIT๙" panose="020B0500040200020003" pitchFamily="34" charset="-34"/>
              <a:ea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1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terms/"/>
    <ds:schemaRef ds:uri="40262f94-9f35-4ac3-9a90-690165a166b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4f35948-e619-41b3-aa29-22878b09cfd2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58</TotalTime>
  <Words>913</Words>
  <Application>Microsoft Office PowerPoint</Application>
  <PresentationFormat>กำหนดเอง</PresentationFormat>
  <Paragraphs>87</Paragraphs>
  <Slides>15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เพื่อนเด็กๆ 16x9</vt:lpstr>
      <vt:lpstr>สรุปผล โครงการสุขภาพดี ชีวีมีสุข   ประจำปี 2562</vt:lpstr>
      <vt:lpstr>ภาพนิ่ง 2</vt:lpstr>
      <vt:lpstr>วัตถุประสงค์</vt:lpstr>
      <vt:lpstr>กลุ่มเป้าหมาย</vt:lpstr>
      <vt:lpstr>วิธีดำเนินการ</vt:lpstr>
      <vt:lpstr>วิธีดำเนินการ</vt:lpstr>
      <vt:lpstr>ผลการดำเนินงาน</vt:lpstr>
      <vt:lpstr>ภาพนิ่ง 8</vt:lpstr>
      <vt:lpstr>ผลการดำเนินงาน</vt:lpstr>
      <vt:lpstr>ภาพนิ่ง 10</vt:lpstr>
      <vt:lpstr>ภาพนิ่ง 11</vt:lpstr>
      <vt:lpstr>ภาพนิ่ง 12</vt:lpstr>
      <vt:lpstr>ผลการดำเนินงาน</vt:lpstr>
      <vt:lpstr>ผลสัมฤทธิ์ตามวัตถุประสงค์/ตัวชี้วัด ๑. การบรรลุตามวัตถุประสงค์</vt:lpstr>
      <vt:lpstr>ภาพนิ่ง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 โครงการสุขภาพดี ชีวีมีสุข   ประจำปี 2562</dc:title>
  <dc:creator>TIDA PCU</dc:creator>
  <cp:keywords/>
  <cp:lastModifiedBy>Mr.Robin ThaiSaKonWindows Se7en V5</cp:lastModifiedBy>
  <cp:revision>8</cp:revision>
  <dcterms:created xsi:type="dcterms:W3CDTF">2019-09-29T12:24:51Z</dcterms:created>
  <dcterms:modified xsi:type="dcterms:W3CDTF">2019-10-01T08:37:13Z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