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8" r:id="rId4"/>
    <p:sldId id="261" r:id="rId5"/>
    <p:sldId id="257" r:id="rId6"/>
    <p:sldId id="260" r:id="rId7"/>
    <p:sldId id="265" r:id="rId8"/>
    <p:sldId id="262" r:id="rId9"/>
    <p:sldId id="264" r:id="rId10"/>
    <p:sldId id="272" r:id="rId11"/>
    <p:sldId id="258" r:id="rId12"/>
    <p:sldId id="266" r:id="rId13"/>
    <p:sldId id="267" r:id="rId14"/>
    <p:sldId id="268" r:id="rId15"/>
    <p:sldId id="269" r:id="rId16"/>
    <p:sldId id="271" r:id="rId17"/>
    <p:sldId id="259" r:id="rId18"/>
    <p:sldId id="273" r:id="rId19"/>
    <p:sldId id="274" r:id="rId20"/>
    <p:sldId id="276" r:id="rId2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3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ครั้งที่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TH SarabunIT๙" panose="020B0500040200020003" pitchFamily="34" charset="-34"/>
                    <a:ea typeface="+mn-ea"/>
                    <a:cs typeface="TH SarabunIT๙" panose="020B0500040200020003" pitchFamily="34" charset="-34"/>
                  </a:defRPr>
                </a:pPr>
                <a:endParaRPr lang="th-TH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#16</c:v>
                </c:pt>
                <c:pt idx="1">
                  <c:v>#11</c:v>
                </c:pt>
                <c:pt idx="2">
                  <c:v>#26</c:v>
                </c:pt>
                <c:pt idx="3">
                  <c:v>#36</c:v>
                </c:pt>
                <c:pt idx="4">
                  <c:v>#31</c:v>
                </c:pt>
                <c:pt idx="5">
                  <c:v>#46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1.04</c:v>
                </c:pt>
                <c:pt idx="1">
                  <c:v>0.93</c:v>
                </c:pt>
                <c:pt idx="2">
                  <c:v>1.7800000000000002</c:v>
                </c:pt>
                <c:pt idx="3">
                  <c:v>1.32</c:v>
                </c:pt>
                <c:pt idx="4">
                  <c:v>0.56999999999999995</c:v>
                </c:pt>
                <c:pt idx="5">
                  <c:v>1.46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ครั้งที่ 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TH SarabunIT๙" panose="020B0500040200020003" pitchFamily="34" charset="-34"/>
                    <a:ea typeface="+mn-ea"/>
                    <a:cs typeface="TH SarabunIT๙" panose="020B0500040200020003" pitchFamily="34" charset="-34"/>
                  </a:defRPr>
                </a:pPr>
                <a:endParaRPr lang="th-TH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#16</c:v>
                </c:pt>
                <c:pt idx="1">
                  <c:v>#11</c:v>
                </c:pt>
                <c:pt idx="2">
                  <c:v>#26</c:v>
                </c:pt>
                <c:pt idx="3">
                  <c:v>#36</c:v>
                </c:pt>
                <c:pt idx="4">
                  <c:v>#31</c:v>
                </c:pt>
                <c:pt idx="5">
                  <c:v>#46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0.64000000000000012</c:v>
                </c:pt>
                <c:pt idx="1">
                  <c:v>0.36000000000000004</c:v>
                </c:pt>
                <c:pt idx="2">
                  <c:v>0.64000000000000012</c:v>
                </c:pt>
                <c:pt idx="3">
                  <c:v>0.68000000000000016</c:v>
                </c:pt>
                <c:pt idx="4">
                  <c:v>0.32000000000000006</c:v>
                </c:pt>
                <c:pt idx="5">
                  <c:v>0.6100000000000001</c:v>
                </c:pt>
              </c:numCache>
            </c:numRef>
          </c:val>
        </c:ser>
        <c:dLbls>
          <c:showVal val="1"/>
        </c:dLbls>
        <c:gapWidth val="100"/>
        <c:overlap val="-24"/>
        <c:axId val="64959616"/>
        <c:axId val="64961152"/>
      </c:barChart>
      <c:catAx>
        <c:axId val="649596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64961152"/>
        <c:crosses val="autoZero"/>
        <c:auto val="1"/>
        <c:lblAlgn val="ctr"/>
        <c:lblOffset val="100"/>
      </c:catAx>
      <c:valAx>
        <c:axId val="649611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64959616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lt1">
                  <a:lumMod val="85000"/>
                </a:schemeClr>
              </a:solidFill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defRPr>
          </a:pPr>
          <a:endParaRPr lang="th-TH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th-TH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chart>
    <c:autoTitleDeleted val="1"/>
    <c:plotArea>
      <c:layout>
        <c:manualLayout>
          <c:layoutTarget val="inner"/>
          <c:xMode val="edge"/>
          <c:yMode val="edge"/>
          <c:x val="3.9557229259386054E-2"/>
          <c:y val="0.13751195609258576"/>
          <c:w val="0.60336340236005792"/>
          <c:h val="0.69567107864293709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ครั้งที่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TH SarabunIT๙" panose="020B0500040200020003" pitchFamily="34" charset="-34"/>
                    <a:ea typeface="+mn-ea"/>
                    <a:cs typeface="TH SarabunIT๙" panose="020B0500040200020003" pitchFamily="34" charset="-34"/>
                  </a:defRPr>
                </a:pPr>
                <a:endParaRPr lang="th-TH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1"/>
                <c:pt idx="0">
                  <c:v>ค่าเฉลี่ย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1.0900000000000001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ครั้งที่ 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TH SarabunIT๙" panose="020B0500040200020003" pitchFamily="34" charset="-34"/>
                    <a:ea typeface="+mn-ea"/>
                    <a:cs typeface="TH SarabunIT๙" panose="020B0500040200020003" pitchFamily="34" charset="-34"/>
                  </a:defRPr>
                </a:pPr>
                <a:endParaRPr lang="th-TH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1"/>
                <c:pt idx="0">
                  <c:v>ค่าเฉลี่ย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0.52</c:v>
                </c:pt>
              </c:numCache>
            </c:numRef>
          </c:val>
        </c:ser>
        <c:dLbls/>
        <c:gapWidth val="100"/>
        <c:overlap val="-24"/>
        <c:axId val="64929792"/>
        <c:axId val="64931328"/>
      </c:barChart>
      <c:catAx>
        <c:axId val="649297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64931328"/>
        <c:crosses val="autoZero"/>
        <c:auto val="1"/>
        <c:lblAlgn val="ctr"/>
        <c:lblOffset val="100"/>
      </c:catAx>
      <c:valAx>
        <c:axId val="64931328"/>
        <c:scaling>
          <c:orientation val="minMax"/>
          <c:max val="2"/>
          <c:min val="0"/>
        </c:scaling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64929792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209733162910443"/>
          <c:y val="0.4236733620785148"/>
          <c:w val="0.1386540129015045"/>
          <c:h val="0.2406827509147760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lt1">
                  <a:lumMod val="85000"/>
                </a:schemeClr>
              </a:solidFill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defRPr>
          </a:pPr>
          <a:endParaRPr lang="th-TH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solidFill>
        <a:schemeClr val="tx1"/>
      </a:solidFill>
    </a:ln>
    <a:effectLst/>
  </c:spPr>
  <c:txPr>
    <a:bodyPr/>
    <a:lstStyle/>
    <a:p>
      <a:pPr>
        <a:defRPr/>
      </a:pPr>
      <a:endParaRPr lang="th-TH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chart>
    <c:autoTitleDeleted val="1"/>
    <c:plotArea>
      <c:layout>
        <c:manualLayout>
          <c:layoutTarget val="inner"/>
          <c:xMode val="edge"/>
          <c:yMode val="edge"/>
          <c:x val="6.1022480885541498E-2"/>
          <c:y val="0.11518112359922394"/>
          <c:w val="0.77834949979078716"/>
          <c:h val="0.76680873791004078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ก่อน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rgbClr val="FF0000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H SarabunIT๙" panose="020B0500040200020003" pitchFamily="34" charset="-34"/>
                    <a:ea typeface="+mn-ea"/>
                    <a:cs typeface="TH SarabunIT๙" panose="020B0500040200020003" pitchFamily="34" charset="-34"/>
                  </a:defRPr>
                </a:pPr>
                <a:endParaRPr lang="th-TH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5"/>
                <c:pt idx="0">
                  <c:v>การเลือกแปรง</c:v>
                </c:pt>
                <c:pt idx="1">
                  <c:v>การใช้ยาสีฟัน</c:v>
                </c:pt>
                <c:pt idx="2">
                  <c:v>ท่าทางในการแปรงฟัน</c:v>
                </c:pt>
                <c:pt idx="3">
                  <c:v>วิธีการแปรงฟัน</c:v>
                </c:pt>
                <c:pt idx="4">
                  <c:v>ความสะอาด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28</c:v>
                </c:pt>
                <c:pt idx="1">
                  <c:v>37</c:v>
                </c:pt>
                <c:pt idx="2">
                  <c:v>33.33</c:v>
                </c:pt>
                <c:pt idx="3">
                  <c:v>40.67</c:v>
                </c:pt>
                <c:pt idx="4">
                  <c:v>36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หลัง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miter lim="800000"/>
            </a:ln>
            <a:effectLst>
              <a:glow rad="63500">
                <a:schemeClr val="accent2">
                  <a:satMod val="175000"/>
                  <a:alpha val="2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H SarabunIT๙" panose="020B0500040200020003" pitchFamily="34" charset="-34"/>
                    <a:ea typeface="+mn-ea"/>
                    <a:cs typeface="TH SarabunIT๙" panose="020B0500040200020003" pitchFamily="34" charset="-34"/>
                  </a:defRPr>
                </a:pPr>
                <a:endParaRPr lang="th-TH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5"/>
                <c:pt idx="0">
                  <c:v>การเลือกแปรง</c:v>
                </c:pt>
                <c:pt idx="1">
                  <c:v>การใช้ยาสีฟัน</c:v>
                </c:pt>
                <c:pt idx="2">
                  <c:v>ท่าทางในการแปรงฟัน</c:v>
                </c:pt>
                <c:pt idx="3">
                  <c:v>วิธีการแปรงฟัน</c:v>
                </c:pt>
                <c:pt idx="4">
                  <c:v>ความสะอาด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80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dLbls/>
        <c:gapWidth val="315"/>
        <c:overlap val="-40"/>
        <c:axId val="85655552"/>
        <c:axId val="85657088"/>
      </c:barChart>
      <c:catAx>
        <c:axId val="856555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85657088"/>
        <c:crosses val="autoZero"/>
        <c:auto val="1"/>
        <c:lblAlgn val="ctr"/>
        <c:lblOffset val="100"/>
      </c:catAx>
      <c:valAx>
        <c:axId val="85657088"/>
        <c:scaling>
          <c:orientation val="minMax"/>
          <c:max val="100"/>
        </c:scaling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lt1">
                    <a:lumMod val="7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856555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8806788961162465"/>
          <c:y val="0.30937610454531461"/>
          <c:w val="7.9221917912434867E-2"/>
          <c:h val="0.252357320897618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lt1">
                  <a:lumMod val="75000"/>
                </a:schemeClr>
              </a:solidFill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defRPr>
          </a:pPr>
          <a:endParaRPr lang="th-TH"/>
        </a:p>
      </c:txPr>
    </c:legend>
    <c:plotVisOnly val="1"/>
    <c:dispBlanksAs val="gap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h-TH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211C-CE50-44E5-AE03-D3B66764BD55}" type="datetimeFigureOut">
              <a:rPr lang="th-TH" smtClean="0"/>
              <a:pPr/>
              <a:t>01/10/62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87D7-7EDD-4BBB-B6F3-C422666EDE7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933816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211C-CE50-44E5-AE03-D3B66764BD55}" type="datetimeFigureOut">
              <a:rPr lang="th-TH" smtClean="0"/>
              <a:pPr/>
              <a:t>01/10/62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87D7-7EDD-4BBB-B6F3-C422666EDE7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0913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211C-CE50-44E5-AE03-D3B66764BD55}" type="datetimeFigureOut">
              <a:rPr lang="th-TH" smtClean="0"/>
              <a:pPr/>
              <a:t>01/10/62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87D7-7EDD-4BBB-B6F3-C422666EDE7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90104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211C-CE50-44E5-AE03-D3B66764BD55}" type="datetimeFigureOut">
              <a:rPr lang="th-TH" smtClean="0"/>
              <a:pPr/>
              <a:t>01/10/62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87D7-7EDD-4BBB-B6F3-C422666EDE7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3223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211C-CE50-44E5-AE03-D3B66764BD55}" type="datetimeFigureOut">
              <a:rPr lang="th-TH" smtClean="0"/>
              <a:pPr/>
              <a:t>01/10/62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87D7-7EDD-4BBB-B6F3-C422666EDE7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82450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211C-CE50-44E5-AE03-D3B66764BD55}" type="datetimeFigureOut">
              <a:rPr lang="th-TH" smtClean="0"/>
              <a:pPr/>
              <a:t>01/10/62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87D7-7EDD-4BBB-B6F3-C422666EDE7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4875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211C-CE50-44E5-AE03-D3B66764BD55}" type="datetimeFigureOut">
              <a:rPr lang="th-TH" smtClean="0"/>
              <a:pPr/>
              <a:t>01/10/62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87D7-7EDD-4BBB-B6F3-C422666EDE7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0670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211C-CE50-44E5-AE03-D3B66764BD55}" type="datetimeFigureOut">
              <a:rPr lang="th-TH" smtClean="0"/>
              <a:pPr/>
              <a:t>01/10/62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87D7-7EDD-4BBB-B6F3-C422666EDE7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43631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211C-CE50-44E5-AE03-D3B66764BD55}" type="datetimeFigureOut">
              <a:rPr lang="th-TH" smtClean="0"/>
              <a:pPr/>
              <a:t>01/10/62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87D7-7EDD-4BBB-B6F3-C422666EDE7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53098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211C-CE50-44E5-AE03-D3B66764BD55}" type="datetimeFigureOut">
              <a:rPr lang="th-TH" smtClean="0"/>
              <a:pPr/>
              <a:t>01/10/62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87D7-7EDD-4BBB-B6F3-C422666EDE7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9099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211C-CE50-44E5-AE03-D3B66764BD55}" type="datetimeFigureOut">
              <a:rPr lang="th-TH" smtClean="0"/>
              <a:pPr/>
              <a:t>01/10/62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87D7-7EDD-4BBB-B6F3-C422666EDE7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46789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7211C-CE50-44E5-AE03-D3B66764BD55}" type="datetimeFigureOut">
              <a:rPr lang="th-TH" smtClean="0"/>
              <a:pPr/>
              <a:t>01/10/62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387D7-7EDD-4BBB-B6F3-C422666EDE7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23416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382137" y="441996"/>
            <a:ext cx="11352701" cy="10464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6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สรุปผลโครงการเด็กควนโดนฟันดี</a:t>
            </a:r>
            <a:r>
              <a:rPr lang="en-US" sz="6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…</a:t>
            </a:r>
            <a:r>
              <a:rPr lang="th-TH" sz="6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เริ่มที่ผู้ปกครอง</a:t>
            </a:r>
            <a:endParaRPr lang="th-TH" sz="6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6670623" y="6086006"/>
            <a:ext cx="4856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7030A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โรงพยาบาลส่งเสริมสุขภาพตำบลควนโดน</a:t>
            </a:r>
            <a:endParaRPr lang="th-TH" sz="3200" b="1" dirty="0">
              <a:solidFill>
                <a:srgbClr val="7030A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33679" y="1563893"/>
            <a:ext cx="2923082" cy="3121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15" t="22791" b="-242"/>
          <a:stretch/>
        </p:blipFill>
        <p:spPr>
          <a:xfrm>
            <a:off x="3056761" y="1733265"/>
            <a:ext cx="3357633" cy="3363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4924" y="3911033"/>
            <a:ext cx="2952282" cy="2946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5810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86604" y="1605866"/>
            <a:ext cx="7588154" cy="4221728"/>
          </a:xfrm>
        </p:spPr>
        <p:txBody>
          <a:bodyPr>
            <a:norm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กิจกรรมอบรมเชิงปฏิบัติการให้แก่ผู้ปกครองเด็ก อายุ 0 - 2 ปี รวมทั้งฝึกแปรงฟันแบบลงมือปฏิบัติ </a:t>
            </a:r>
          </a:p>
          <a:p>
            <a:pPr marL="0" indent="0">
              <a:buNone/>
            </a:pP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มีกลุ่มเป้าหมาย คือผู้ปกครองเด็กและเด็ก จำนวน </a:t>
            </a:r>
            <a:r>
              <a:rPr lang="en-US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150 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คน เป็นการให้ความรู้แก่ผู้ปกครอง และฝึกปฏิบัติการแปรงฟันให้บุตรหลานด้วยวิธีถูไปถูมา 2 นาที โดยบีบยาสีฟันแตะพอชื้น เมื่อแปรงฟันเสร็จจะใช้หลอดปลายแหลมตรวจประสิทธิภาพการแปรงฟัน</a:t>
            </a:r>
            <a:endParaRPr lang="th-TH" dirty="0">
              <a:solidFill>
                <a:schemeClr val="bg1"/>
              </a:solidFill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81114" y="1296537"/>
            <a:ext cx="2470584" cy="238081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8990" y="3542399"/>
            <a:ext cx="2525581" cy="312453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011" r="38245"/>
          <a:stretch/>
        </p:blipFill>
        <p:spPr>
          <a:xfrm>
            <a:off x="7382781" y="354842"/>
            <a:ext cx="2393942" cy="235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6927" y="4355161"/>
            <a:ext cx="2529859" cy="231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ลูกศรขวาท้ายขีด 7"/>
          <p:cNvSpPr/>
          <p:nvPr/>
        </p:nvSpPr>
        <p:spPr>
          <a:xfrm>
            <a:off x="524656" y="209863"/>
            <a:ext cx="3716477" cy="14808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ชื่อเรื่อง 1"/>
          <p:cNvSpPr>
            <a:spLocks noGrp="1"/>
          </p:cNvSpPr>
          <p:nvPr>
            <p:ph type="title"/>
          </p:nvPr>
        </p:nvSpPr>
        <p:spPr>
          <a:xfrm>
            <a:off x="1017457" y="496595"/>
            <a:ext cx="2760063" cy="897490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ผลการดำเนินงาน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5" t="1193" r="3134" b="2985"/>
          <a:stretch/>
        </p:blipFill>
        <p:spPr>
          <a:xfrm>
            <a:off x="1651379" y="4490113"/>
            <a:ext cx="2720079" cy="217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55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757" y="1049487"/>
            <a:ext cx="3241327" cy="253732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4453" y="1049487"/>
            <a:ext cx="3400977" cy="2550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109" y="4006753"/>
            <a:ext cx="3225064" cy="2420322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54453" y="4006753"/>
            <a:ext cx="3400977" cy="2420322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13710" y="3954213"/>
            <a:ext cx="3453684" cy="2472862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55072" y="968916"/>
            <a:ext cx="3447737" cy="2738858"/>
          </a:xfrm>
          <a:prstGeom prst="rect">
            <a:avLst/>
          </a:prstGeom>
        </p:spPr>
      </p:pic>
      <p:sp>
        <p:nvSpPr>
          <p:cNvPr id="18" name="กล่องข้อความ 17"/>
          <p:cNvSpPr txBox="1"/>
          <p:nvPr/>
        </p:nvSpPr>
        <p:spPr>
          <a:xfrm>
            <a:off x="4430589" y="261030"/>
            <a:ext cx="3624483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ประมวลภาพกิจกรรม</a:t>
            </a:r>
            <a:endParaRPr lang="th-TH" sz="4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9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275" y="891398"/>
            <a:ext cx="1804828" cy="2406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141" y="1585633"/>
            <a:ext cx="2104767" cy="23509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637" y="1043490"/>
            <a:ext cx="3005794" cy="2254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0833" y="3807502"/>
            <a:ext cx="2136588" cy="2848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139" y="4478723"/>
            <a:ext cx="3012472" cy="22593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9756" y="4242215"/>
            <a:ext cx="2667687" cy="2000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กล่องข้อความ 15"/>
          <p:cNvSpPr txBox="1"/>
          <p:nvPr/>
        </p:nvSpPr>
        <p:spPr>
          <a:xfrm>
            <a:off x="3599128" y="335604"/>
            <a:ext cx="3624483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ประมวลภาพกิจกรรม</a:t>
            </a:r>
            <a:endParaRPr lang="th-TH" sz="4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13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614" y="3721307"/>
            <a:ext cx="3445200" cy="255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2056" y="494134"/>
            <a:ext cx="3542674" cy="261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7059" y="4077325"/>
            <a:ext cx="3467724" cy="260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133" y="419035"/>
            <a:ext cx="3584759" cy="2688569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0876" y="1203222"/>
            <a:ext cx="3365284" cy="2639797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80" t="37515" r="17213" b="1065"/>
          <a:stretch/>
        </p:blipFill>
        <p:spPr>
          <a:xfrm>
            <a:off x="8164651" y="3672590"/>
            <a:ext cx="3447737" cy="265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กล่องข้อความ 13"/>
          <p:cNvSpPr txBox="1"/>
          <p:nvPr/>
        </p:nvSpPr>
        <p:spPr>
          <a:xfrm>
            <a:off x="4430589" y="261030"/>
            <a:ext cx="3624483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ประมวลภาพกิจกรรม</a:t>
            </a:r>
            <a:endParaRPr lang="th-TH" sz="4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7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65" b="-1"/>
          <a:stretch/>
        </p:blipFill>
        <p:spPr>
          <a:xfrm>
            <a:off x="3977746" y="3836776"/>
            <a:ext cx="3922071" cy="2509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2557" y="612723"/>
            <a:ext cx="3754630" cy="252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2557" y="3432747"/>
            <a:ext cx="3754630" cy="2509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160" y="1314681"/>
            <a:ext cx="4037912" cy="2522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951" y="612724"/>
            <a:ext cx="3467724" cy="2522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767" y="3432747"/>
            <a:ext cx="3467724" cy="2297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กล่องข้อความ 15"/>
          <p:cNvSpPr txBox="1"/>
          <p:nvPr/>
        </p:nvSpPr>
        <p:spPr>
          <a:xfrm>
            <a:off x="4430589" y="261030"/>
            <a:ext cx="3624483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ประมวลภาพกิจกรรม</a:t>
            </a:r>
            <a:endParaRPr lang="th-TH" sz="4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11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518" y="1019331"/>
            <a:ext cx="2998033" cy="2744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9762" y="1019331"/>
            <a:ext cx="3187908" cy="261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192" y="4053590"/>
            <a:ext cx="3227881" cy="242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9829" y="3926798"/>
            <a:ext cx="3287841" cy="2465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213" y="1019331"/>
            <a:ext cx="3279902" cy="261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3" t="30283" b="8715"/>
          <a:stretch/>
        </p:blipFill>
        <p:spPr>
          <a:xfrm>
            <a:off x="4145223" y="3949907"/>
            <a:ext cx="3279902" cy="252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กล่องข้อความ 9"/>
          <p:cNvSpPr txBox="1"/>
          <p:nvPr/>
        </p:nvSpPr>
        <p:spPr>
          <a:xfrm>
            <a:off x="4430589" y="261030"/>
            <a:ext cx="3624483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ประมวลภาพกิจกรรม</a:t>
            </a:r>
            <a:endParaRPr lang="th-TH" sz="4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13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ัวแทนเนื้อหา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749518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1768840" y="697841"/>
            <a:ext cx="9473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แผนภูมิแสดงผลการประเมินทักษะการแปรงฟันของผู้ปกครอง</a:t>
            </a:r>
            <a:endParaRPr lang="th-TH" sz="4400" b="1" dirty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1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44446" y="1690688"/>
            <a:ext cx="10509354" cy="1232369"/>
          </a:xfrm>
        </p:spPr>
        <p:txBody>
          <a:bodyPr>
            <a:no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กิจกรรมเจ้าหน้าที่</a:t>
            </a:r>
            <a:r>
              <a:rPr lang="th-TH" sz="3200" b="1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และอสม</a:t>
            </a:r>
            <a:r>
              <a:rPr lang="en-US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ออกตรวจฟันเด็กที่ได้รับการฝึกแปรงฟัน เพื่อติดตามและเฝ้าระวังการเกิดโรคฟันผุในเด็ก</a:t>
            </a:r>
            <a:endParaRPr lang="th-TH" sz="3200" b="1" dirty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457" y="2782794"/>
            <a:ext cx="2697248" cy="3595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1133" y="4528102"/>
            <a:ext cx="3159358" cy="2329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6918" y="2735305"/>
            <a:ext cx="2820404" cy="358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ลูกศรขวาท้ายขีด 8"/>
          <p:cNvSpPr/>
          <p:nvPr/>
        </p:nvSpPr>
        <p:spPr>
          <a:xfrm>
            <a:off x="524656" y="209863"/>
            <a:ext cx="3716477" cy="14808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1017457" y="496595"/>
            <a:ext cx="2760063" cy="897490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ผลการดำเนินงาน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1133" y="2158583"/>
            <a:ext cx="3159358" cy="2369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919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3949" y="560141"/>
            <a:ext cx="2715260" cy="2767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6412" y="3627934"/>
            <a:ext cx="2765206" cy="274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9756" y="500431"/>
            <a:ext cx="2788171" cy="2782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269" y="3510510"/>
            <a:ext cx="2705896" cy="286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6411" y="560141"/>
            <a:ext cx="2824176" cy="2767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5735" y="3627934"/>
            <a:ext cx="2842192" cy="2840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6708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84814" y="770477"/>
            <a:ext cx="1009777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ผลสัมฤทธิ์ตามวัตถุประสงค์/ตัวชี้วัด</a:t>
            </a:r>
          </a:p>
          <a:p>
            <a:r>
              <a:rPr lang="th-TH" sz="40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	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√</a:t>
            </a:r>
            <a:r>
              <a:rPr lang="th-TH" sz="40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บรรลุตามวัตถุประสงค์ของโครงการ</a:t>
            </a:r>
          </a:p>
          <a:p>
            <a:r>
              <a:rPr lang="th-TH" sz="40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การเบิกจ่ายงบประมาณ</a:t>
            </a:r>
          </a:p>
          <a:p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	งบประมาณที่ได้รับการอนุมัติ	 </a:t>
            </a:r>
            <a:r>
              <a:rPr lang="en-US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26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,</a:t>
            </a:r>
            <a:r>
              <a:rPr lang="en-US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00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0 บาท</a:t>
            </a:r>
          </a:p>
          <a:p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	งบประมาณเบิกจ่ายจริง 		 26,000 บาทคิด เป็น</a:t>
            </a:r>
            <a:r>
              <a:rPr lang="th-TH" sz="3200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ร้อยละ...........100.......</a:t>
            </a:r>
          </a:p>
          <a:p>
            <a:r>
              <a:rPr lang="th-TH" sz="3200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	งบประมาณเหลือส่งคืนกองทุนฯ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............-.............</a:t>
            </a:r>
            <a:r>
              <a:rPr lang="th-TH" sz="3200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บาท  คิดเป็นร้อยละ 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..........-..........</a:t>
            </a:r>
          </a:p>
          <a:p>
            <a:r>
              <a:rPr lang="th-TH" sz="40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ปัญหา/อุปสรรคในการดำเนินงาน</a:t>
            </a:r>
          </a:p>
          <a:p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	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√ มี</a:t>
            </a:r>
          </a:p>
          <a:p>
            <a:endParaRPr lang="th-TH" sz="32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1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91070" y="1596788"/>
            <a:ext cx="7206018" cy="4572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7824" y="1675499"/>
            <a:ext cx="6968319" cy="4465993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	เด็ก</a:t>
            </a:r>
            <a:r>
              <a:rPr lang="th-TH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อายุต่ำกว่า 3 ปีมีฟันผุเพิ่มขึ้นอย่างต่อเนื่อง โดยปี 2559 ถึง 2561 พบว่าเด็กในเขตตำบลควนโดนมีอัตราโรคฟันผุ ร้อยละ 40.02 ร้อยละ 41.09 และร้อยละ 45.16 ตามลำดับ และมีผู้ปกครองบางส่วนยังใช้ผ้าเช็ดทำความสะอาดฟันให้ลูก ซึ่งการใช้วิธีดังกล่าวจะทำให้เด็กฟันผุได้ง่าย เพราะฟันไม่ได้รับฟลูออไรด์ และมีเชื้อแบคทีเรียอยู่ในช่องปาก </a:t>
            </a:r>
            <a:endParaRPr lang="th-TH" dirty="0" smtClean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0" indent="0" algn="thaiDist">
              <a:buNone/>
            </a:pPr>
            <a:r>
              <a:rPr lang="th-TH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	</a:t>
            </a:r>
            <a:r>
              <a:rPr lang="th-TH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โรงพยาบาล</a:t>
            </a:r>
            <a:r>
              <a:rPr lang="th-TH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ส่งเสริมสุขภาพตำบลควนโดน  ได้เห็นความสำคัญของปัญหาดังกล่าวจึงจัดทำโครงการเด็กควนโดนฟันดี เริ่มที่ผู้ปกครอง ปีงบประมาณ 2562 ขึ้น โดยมีเป้าหมายหลักคือเพื่อให้ผู้ปกครองเด็กมีความรู้ในการดูแลสุขภาพช่องปากของเด็ก สามารถแปรงฟันอย่างถูกวิธีให้เด็กได้ มีทัศนคติที่ดีทางด้านทันตก</a:t>
            </a:r>
            <a:r>
              <a:rPr lang="th-TH" dirty="0" err="1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รรม</a:t>
            </a:r>
            <a:r>
              <a:rPr lang="th-TH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ตลอดจนเด็กในเขตตำบลควนโดนมีอัตราฟันผุลดลง</a:t>
            </a:r>
          </a:p>
        </p:txBody>
      </p:sp>
      <p:sp>
        <p:nvSpPr>
          <p:cNvPr id="4" name="รูปห้าเหลี่ยม 3"/>
          <p:cNvSpPr/>
          <p:nvPr/>
        </p:nvSpPr>
        <p:spPr>
          <a:xfrm>
            <a:off x="578893" y="354842"/>
            <a:ext cx="3957850" cy="90075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หลักการและเหตุผล</a:t>
            </a:r>
            <a:endParaRPr lang="th-TH" sz="4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5" name="ตัวแทนเนื้อหา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2" t="4878" r="6260" b="4529"/>
          <a:stretch/>
        </p:blipFill>
        <p:spPr>
          <a:xfrm>
            <a:off x="9132637" y="0"/>
            <a:ext cx="3059363" cy="23296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2981" y="1596788"/>
            <a:ext cx="3070717" cy="23749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8954" y="3085230"/>
            <a:ext cx="2833046" cy="22314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2981" y="4430172"/>
            <a:ext cx="3023787" cy="24278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179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3020457"/>
              </p:ext>
            </p:extLst>
          </p:nvPr>
        </p:nvGraphicFramePr>
        <p:xfrm>
          <a:off x="1184221" y="494675"/>
          <a:ext cx="9803570" cy="594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01785"/>
                <a:gridCol w="4901785"/>
              </a:tblGrid>
              <a:tr h="386386">
                <a:tc>
                  <a:txBody>
                    <a:bodyPr/>
                    <a:lstStyle/>
                    <a:p>
                      <a:pPr algn="ctr"/>
                      <a:r>
                        <a:rPr lang="th-TH" sz="4000" dirty="0" smtClean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ปัญหา/อุปสรรค (ระบุ)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dirty="0" smtClean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แนวทางการแก้ไข (ระบุ)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เด็กบางส่วนไม่ให้ความร่วมมือในการทำกิจกรรมแปรงฟัน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ใช้วิธีการจับเด็กนอน และพาดขาเด็กไม่ให้ดิ้น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ผู้ปกครองส่วนใหญ่ไม่ทราบหลักการเลือกแปรงสีฟันที่ถูกต้อง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สอนวิธีการเลือกแปรงสีฟันที่ถูกต้อง</a:t>
                      </a:r>
                      <a:r>
                        <a:rPr lang="th-TH" sz="3200" baseline="0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เหมาะสม ตลอดจนการบีบยาสีฟันในเด็ก</a:t>
                      </a:r>
                      <a:endParaRPr lang="th-TH" sz="3200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ผู้ปกครองบางส่วนที่เข้าประชุมมีทักษะการแปรงฟันไม่ถูกต้อง</a:t>
                      </a:r>
                    </a:p>
                    <a:p>
                      <a:endParaRPr lang="th-TH" sz="3200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ต้องใช้ระยะเวลาในการฝึก และเปลี่ยนรูปแบบเป็นการฝึกตัวต่อตัว ตลอดจนใช้การสื่อสารที่เข้าใจง่าย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ทัศนคติของผู้ปกครองในการดูแลฟันน้ำนม</a:t>
                      </a:r>
                    </a:p>
                    <a:p>
                      <a:endParaRPr lang="th-TH" sz="3200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ปลูกจิตสำนึกให้แก่ผู้ปกครองให้ตระหนักถึงโรคฟันผุ</a:t>
                      </a:r>
                      <a:r>
                        <a:rPr lang="th-TH" sz="3200" baseline="0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และการลุกลามของเชื้อโรคจากฟันน้ำนมสู่ฟันแท้</a:t>
                      </a:r>
                      <a:endParaRPr lang="th-TH" sz="3200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0698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3"/>
          <p:cNvSpPr/>
          <p:nvPr/>
        </p:nvSpPr>
        <p:spPr>
          <a:xfrm>
            <a:off x="578893" y="354842"/>
            <a:ext cx="3957850" cy="90075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วัตถุประสงค์</a:t>
            </a:r>
            <a:endParaRPr lang="th-TH" sz="4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21933" y="1529659"/>
            <a:ext cx="956848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1.  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ผู้ปกครอง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มีความรู้และทัศนคติที่ดีเกี่ยวกับ</a:t>
            </a:r>
            <a:r>
              <a:rPr lang="th-TH" sz="3600" dirty="0" err="1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ทันต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สุขภาพใน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เด็ก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2.  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ผู้ปกครอง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สามารถทำความสะอาดช่องปากของเด็กได้อย่างถูกต้อง </a:t>
            </a:r>
            <a:endParaRPr lang="th-TH" sz="3600" dirty="0" smtClean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3.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เพื่อ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ลดอัตราฟันผุในเด็กก่อน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ปฐมวัย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4.  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เพื่อให้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เด็กได้รับบริการทางทันตก</a:t>
            </a:r>
            <a:r>
              <a:rPr lang="th-TH" sz="3600" dirty="0" err="1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รรม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และได้เคลือบฟลูออไรด์วานิชทุก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คน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5.  </a:t>
            </a:r>
            <a:r>
              <a:rPr lang="th-TH" sz="36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เพื่อให้อ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สม.เข้ามามีส่วนร่วมในการดูแลสุขภาพช่องปากของเด็กก่อนปฐมวัย</a:t>
            </a:r>
            <a:endParaRPr lang="th-TH" sz="3600" dirty="0" smtClean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dirty="0" smtClean="0"/>
          </a:p>
          <a:p>
            <a:endParaRPr lang="th-TH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94898" y="0"/>
            <a:ext cx="1197102" cy="179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0316" y="5075466"/>
            <a:ext cx="1197102" cy="179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9281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ลูกศรขวาท้ายขีด 12"/>
          <p:cNvSpPr/>
          <p:nvPr/>
        </p:nvSpPr>
        <p:spPr>
          <a:xfrm>
            <a:off x="524656" y="209863"/>
            <a:ext cx="3716477" cy="14808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17457" y="496595"/>
            <a:ext cx="2760063" cy="897490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ผลการดำเนินงาน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" name="ตัวแทนเนื้อหา 2"/>
          <p:cNvSpPr>
            <a:spLocks noGrp="1"/>
          </p:cNvSpPr>
          <p:nvPr>
            <p:ph idx="1"/>
          </p:nvPr>
        </p:nvSpPr>
        <p:spPr>
          <a:xfrm>
            <a:off x="524656" y="1522436"/>
            <a:ext cx="7871454" cy="15207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กิจกรรมอบรมเชิงปฏิบัติการให้แก่แกนนำ</a:t>
            </a:r>
            <a:r>
              <a:rPr lang="th-TH" sz="3200" b="1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อสม</a:t>
            </a:r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.ด้าน</a:t>
            </a:r>
            <a:r>
              <a:rPr lang="th-TH" sz="3200" b="1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ทันต</a:t>
            </a:r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สาธารณสุข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เป้าหมาย คือ 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อสม</a:t>
            </a:r>
            <a:r>
              <a:rPr lang="en-US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ในเขต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อบต</a:t>
            </a:r>
            <a:r>
              <a:rPr lang="en-US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ควนโดน จำนวน </a:t>
            </a:r>
            <a:r>
              <a:rPr lang="en-US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28 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คน</a:t>
            </a:r>
          </a:p>
          <a:p>
            <a:pPr>
              <a:lnSpc>
                <a:spcPct val="100000"/>
              </a:lnSpc>
            </a:pPr>
            <a:endParaRPr lang="th-TH" sz="3200" b="1" dirty="0" smtClean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421" y="2874910"/>
            <a:ext cx="3403099" cy="27823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582" y="3641666"/>
            <a:ext cx="3709734" cy="27823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99" t="9180" r="17845" b="7760"/>
          <a:stretch/>
        </p:blipFill>
        <p:spPr>
          <a:xfrm>
            <a:off x="8161378" y="2610913"/>
            <a:ext cx="3646531" cy="278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8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86603" y="1815151"/>
            <a:ext cx="8052177" cy="39305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กิจกรรมอบรมเชิงปฏิบัติการให้แก่แกนนำ</a:t>
            </a:r>
            <a:r>
              <a:rPr lang="th-TH" sz="3200" b="1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อสม</a:t>
            </a:r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.ด้าน</a:t>
            </a:r>
            <a:r>
              <a:rPr lang="th-TH" sz="3200" b="1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ทันต</a:t>
            </a:r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สาธารณสุข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	ใช้เจ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ลย้อม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สีฟัน เป็นตัววัดคราบจุลินท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รีย์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โดย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ให้อสม</a:t>
            </a:r>
            <a:r>
              <a:rPr lang="en-US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แปรงฟัน </a:t>
            </a:r>
            <a:r>
              <a:rPr lang="en-US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2 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นาที บีบยาสี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ฟันบ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ริ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มาณ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เต็มแปรงสีฟัน เมื่อแปรงฟันเสร็จจะหยดเจ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ลย้อม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สีฟันให้คนละ 1 หยดบนแปรงสีฟันของอสม</a:t>
            </a:r>
            <a:r>
              <a:rPr lang="en-US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ทุกคน จากนั้นป้าย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เจล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ให้ติดฟันทั่วทุกซี่ ทุกด้าน และบ้วนน้ำ 1 ครั้ง เมื่อบ้วนน้ำเสร็จแล้วก็ตรวจประสิทธิ ภาพการแปรงฟันโดย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ทันต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บุคลากร หากเจ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ลย้อม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สียังติดบนตัวฟัน แสดงว่ายังแปรงฟันไม่สะอาด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endParaRPr lang="th-TH" sz="32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75260" y="2000422"/>
            <a:ext cx="3548419" cy="3560014"/>
          </a:xfrm>
          <a:prstGeom prst="rect">
            <a:avLst/>
          </a:prstGeom>
        </p:spPr>
      </p:pic>
      <p:sp>
        <p:nvSpPr>
          <p:cNvPr id="7" name="ลูกศรขวาท้ายขีด 6"/>
          <p:cNvSpPr/>
          <p:nvPr/>
        </p:nvSpPr>
        <p:spPr>
          <a:xfrm>
            <a:off x="524656" y="209863"/>
            <a:ext cx="3716477" cy="14808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1017457" y="496595"/>
            <a:ext cx="2760063" cy="897490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ผลการดำเนินงาน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5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15956" y="306189"/>
            <a:ext cx="7180289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เกณฑ์การประเมินคราบจุลินท</a:t>
            </a:r>
            <a:r>
              <a:rPr lang="th-TH" sz="3200" b="1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รีย์</a:t>
            </a:r>
            <a:r>
              <a:rPr lang="th-TH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(</a:t>
            </a:r>
            <a:r>
              <a:rPr lang="en-US" sz="32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Plaque Index)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0 ไม่พบคราบจุลินท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รีย์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หรือคราบติดสีบนผิวฟัน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 มีคราบจุลินท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รีย์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น้อยกว่า 1 ใน 3 ของผิวฟัน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 มีคราบจุลินท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รีย์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มากกว่า 1 ใน 3 แต่ไม่เกิน 2 ใน 3 ของผิวฟัน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3 มีคราบจุลินท</a:t>
            </a:r>
            <a:r>
              <a:rPr lang="th-TH" sz="3200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รีย์</a:t>
            </a:r>
            <a:r>
              <a:rPr lang="th-TH" sz="3200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มากกว่า 2 ใน 3 ของผิวฟัน</a:t>
            </a:r>
          </a:p>
          <a:p>
            <a:pPr marL="0" indent="0">
              <a:buNone/>
            </a:pP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endParaRPr lang="th-TH" sz="32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5788" y="3725430"/>
            <a:ext cx="4037462" cy="2853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4" t="258" r="5353" b="1632"/>
          <a:stretch/>
        </p:blipFill>
        <p:spPr>
          <a:xfrm>
            <a:off x="8334530" y="194872"/>
            <a:ext cx="3474921" cy="439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377" y="3785695"/>
            <a:ext cx="3643310" cy="273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4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85348">
            <a:off x="434539" y="3771878"/>
            <a:ext cx="3406833" cy="255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8658">
            <a:off x="455230" y="1049548"/>
            <a:ext cx="3227221" cy="2420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040" y="1144789"/>
            <a:ext cx="3551126" cy="2663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3827" y="4022465"/>
            <a:ext cx="3392409" cy="254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50721">
            <a:off x="8591187" y="932464"/>
            <a:ext cx="3390219" cy="2542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26945">
            <a:off x="8325387" y="3606760"/>
            <a:ext cx="3622361" cy="271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กล่องข้อความ 10"/>
          <p:cNvSpPr txBox="1"/>
          <p:nvPr/>
        </p:nvSpPr>
        <p:spPr>
          <a:xfrm>
            <a:off x="4430589" y="261030"/>
            <a:ext cx="3624483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ประมวลภาพกิจกรรม</a:t>
            </a:r>
            <a:endParaRPr lang="th-TH" sz="4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31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ัวแทนเนื้อหา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193802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สี่เหลี่ยมผืนผ้า 11"/>
          <p:cNvSpPr/>
          <p:nvPr/>
        </p:nvSpPr>
        <p:spPr>
          <a:xfrm>
            <a:off x="1828800" y="268709"/>
            <a:ext cx="9134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แผนภูมิแสดงผลการประเมินคราบจุลินท</a:t>
            </a:r>
            <a:r>
              <a:rPr lang="th-TH" sz="3600" b="1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รีย์</a:t>
            </a:r>
            <a:r>
              <a:rPr lang="th-TH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(</a:t>
            </a:r>
            <a:r>
              <a:rPr lang="en-US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Plaque Index)</a:t>
            </a:r>
            <a:r>
              <a:rPr lang="th-TH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แต่ละซี่ฟัน</a:t>
            </a:r>
          </a:p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ของแกนนำ</a:t>
            </a:r>
            <a:r>
              <a:rPr lang="th-TH" sz="3600" b="1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อสม</a:t>
            </a:r>
            <a:r>
              <a:rPr lang="th-TH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.ด้าน</a:t>
            </a:r>
            <a:r>
              <a:rPr lang="th-TH" sz="3600" b="1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ทันต</a:t>
            </a:r>
            <a:r>
              <a:rPr lang="th-TH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สาธารณสุข</a:t>
            </a:r>
            <a:endParaRPr lang="th-TH" sz="3600" b="1" dirty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11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ัวแทนเนื้อหา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5240474"/>
              </p:ext>
            </p:extLst>
          </p:nvPr>
        </p:nvGraphicFramePr>
        <p:xfrm>
          <a:off x="1992444" y="1735683"/>
          <a:ext cx="734643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สี่เหลี่ยมผืนผ้า 3"/>
          <p:cNvSpPr/>
          <p:nvPr/>
        </p:nvSpPr>
        <p:spPr>
          <a:xfrm>
            <a:off x="1528998" y="373639"/>
            <a:ext cx="8049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แผนภูมิแสดงผลการประเมินคราบจุลินท</a:t>
            </a:r>
            <a:r>
              <a:rPr lang="th-TH" sz="3600" b="1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รีย์</a:t>
            </a:r>
            <a:r>
              <a:rPr lang="th-TH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(</a:t>
            </a:r>
            <a:r>
              <a:rPr lang="en-US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Plaque Index)</a:t>
            </a:r>
            <a:endParaRPr lang="th-TH" sz="3600" b="1" dirty="0" smtClean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ของแกนนำ</a:t>
            </a:r>
            <a:r>
              <a:rPr lang="th-TH" sz="3600" b="1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อสม</a:t>
            </a:r>
            <a:r>
              <a:rPr lang="th-TH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.ด้าน</a:t>
            </a:r>
            <a:r>
              <a:rPr lang="th-TH" sz="3600" b="1" dirty="0" err="1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ทันต</a:t>
            </a:r>
            <a:r>
              <a:rPr lang="th-TH" sz="36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สาธารณสุข</a:t>
            </a:r>
            <a:endParaRPr lang="th-TH" sz="3600" b="1" dirty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9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ม่วง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</TotalTime>
  <Words>507</Words>
  <Application>Microsoft Office PowerPoint</Application>
  <PresentationFormat>กำหนดเอง</PresentationFormat>
  <Paragraphs>58</Paragraphs>
  <Slides>20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20</vt:i4>
      </vt:variant>
    </vt:vector>
  </HeadingPairs>
  <TitlesOfParts>
    <vt:vector size="21" baseType="lpstr">
      <vt:lpstr>Office Theme</vt:lpstr>
      <vt:lpstr>ภาพนิ่ง 1</vt:lpstr>
      <vt:lpstr>ภาพนิ่ง 2</vt:lpstr>
      <vt:lpstr>ภาพนิ่ง 3</vt:lpstr>
      <vt:lpstr>ผลการดำเนินงาน</vt:lpstr>
      <vt:lpstr>ผลการดำเนินงาน</vt:lpstr>
      <vt:lpstr>ภาพนิ่ง 6</vt:lpstr>
      <vt:lpstr>ภาพนิ่ง 7</vt:lpstr>
      <vt:lpstr>ภาพนิ่ง 8</vt:lpstr>
      <vt:lpstr>ภาพนิ่ง 9</vt:lpstr>
      <vt:lpstr>ผลการดำเนินงาน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ผลการดำเนินงาน</vt:lpstr>
      <vt:lpstr>ภาพนิ่ง 18</vt:lpstr>
      <vt:lpstr>ภาพนิ่ง 19</vt:lpstr>
      <vt:lpstr>ภาพนิ่ง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lenovo</dc:creator>
  <cp:lastModifiedBy>Mr.Robin ThaiSaKonWindows Se7en V5</cp:lastModifiedBy>
  <cp:revision>65</cp:revision>
  <dcterms:created xsi:type="dcterms:W3CDTF">2019-09-29T17:29:42Z</dcterms:created>
  <dcterms:modified xsi:type="dcterms:W3CDTF">2019-10-01T08:41:15Z</dcterms:modified>
</cp:coreProperties>
</file>