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313" r:id="rId3"/>
    <p:sldId id="314" r:id="rId4"/>
    <p:sldId id="315" r:id="rId5"/>
    <p:sldId id="358" r:id="rId6"/>
    <p:sldId id="325" r:id="rId7"/>
    <p:sldId id="362" r:id="rId8"/>
    <p:sldId id="363" r:id="rId9"/>
    <p:sldId id="326" r:id="rId10"/>
    <p:sldId id="328" r:id="rId11"/>
    <p:sldId id="333" r:id="rId12"/>
    <p:sldId id="336" r:id="rId13"/>
    <p:sldId id="330" r:id="rId14"/>
    <p:sldId id="337" r:id="rId15"/>
    <p:sldId id="360" r:id="rId16"/>
    <p:sldId id="343" r:id="rId17"/>
    <p:sldId id="339" r:id="rId18"/>
    <p:sldId id="335" r:id="rId19"/>
    <p:sldId id="344" r:id="rId20"/>
    <p:sldId id="345" r:id="rId21"/>
    <p:sldId id="365" r:id="rId22"/>
    <p:sldId id="364" r:id="rId23"/>
    <p:sldId id="346" r:id="rId24"/>
    <p:sldId id="340" r:id="rId25"/>
    <p:sldId id="347" r:id="rId26"/>
    <p:sldId id="348" r:id="rId27"/>
    <p:sldId id="349" r:id="rId28"/>
    <p:sldId id="351" r:id="rId29"/>
    <p:sldId id="367" r:id="rId30"/>
    <p:sldId id="357" r:id="rId31"/>
    <p:sldId id="350" r:id="rId32"/>
    <p:sldId id="338" r:id="rId33"/>
    <p:sldId id="334" r:id="rId34"/>
    <p:sldId id="354" r:id="rId35"/>
    <p:sldId id="353" r:id="rId36"/>
    <p:sldId id="366" r:id="rId37"/>
    <p:sldId id="355" r:id="rId38"/>
    <p:sldId id="356" r:id="rId3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F05"/>
    <a:srgbClr val="008000"/>
    <a:srgbClr val="99CC00"/>
    <a:srgbClr val="99FF33"/>
    <a:srgbClr val="003300"/>
    <a:srgbClr val="339966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สไตล์ธีม 2 - เน้น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สไตล์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สไตล์ธีม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สไตล์ธีม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8BB7E-7618-48E9-A020-9CA3A19D6B82}" type="datetimeFigureOut">
              <a:rPr lang="th-TH" smtClean="0"/>
              <a:pPr/>
              <a:t>02/12/63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B1EFF-AB28-4AFB-A134-7986A293BA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46689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80FF9-B188-4B22-9FC4-65FDDB758B04}" type="datetimeFigureOut">
              <a:rPr lang="th-TH" smtClean="0"/>
              <a:pPr/>
              <a:t>02/12/63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66BC4-B4A7-48A4-9998-6437CAB03BF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9078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D66A-DA1F-45DC-BD32-00713907EFF7}" type="datetimeFigureOut">
              <a:rPr lang="th-TH" smtClean="0"/>
              <a:pPr/>
              <a:t>02/12/63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5C52-F975-4D84-9616-A555120467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D66A-DA1F-45DC-BD32-00713907EFF7}" type="datetimeFigureOut">
              <a:rPr lang="th-TH" smtClean="0"/>
              <a:pPr/>
              <a:t>02/12/63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5C52-F975-4D84-9616-A555120467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D66A-DA1F-45DC-BD32-00713907EFF7}" type="datetimeFigureOut">
              <a:rPr lang="th-TH" smtClean="0"/>
              <a:pPr/>
              <a:t>02/12/63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5C52-F975-4D84-9616-A555120467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D66A-DA1F-45DC-BD32-00713907EFF7}" type="datetimeFigureOut">
              <a:rPr lang="th-TH" smtClean="0"/>
              <a:pPr/>
              <a:t>02/12/63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5C52-F975-4D84-9616-A555120467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D66A-DA1F-45DC-BD32-00713907EFF7}" type="datetimeFigureOut">
              <a:rPr lang="th-TH" smtClean="0"/>
              <a:pPr/>
              <a:t>02/12/63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5C52-F975-4D84-9616-A555120467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D66A-DA1F-45DC-BD32-00713907EFF7}" type="datetimeFigureOut">
              <a:rPr lang="th-TH" smtClean="0"/>
              <a:pPr/>
              <a:t>02/12/63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5C52-F975-4D84-9616-A555120467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D66A-DA1F-45DC-BD32-00713907EFF7}" type="datetimeFigureOut">
              <a:rPr lang="th-TH" smtClean="0"/>
              <a:pPr/>
              <a:t>02/12/63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5C52-F975-4D84-9616-A555120467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D66A-DA1F-45DC-BD32-00713907EFF7}" type="datetimeFigureOut">
              <a:rPr lang="th-TH" smtClean="0"/>
              <a:pPr/>
              <a:t>02/12/63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5C52-F975-4D84-9616-A555120467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D66A-DA1F-45DC-BD32-00713907EFF7}" type="datetimeFigureOut">
              <a:rPr lang="th-TH" smtClean="0"/>
              <a:pPr/>
              <a:t>02/12/63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5C52-F975-4D84-9616-A555120467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D66A-DA1F-45DC-BD32-00713907EFF7}" type="datetimeFigureOut">
              <a:rPr lang="th-TH" smtClean="0"/>
              <a:pPr/>
              <a:t>02/12/63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5C52-F975-4D84-9616-A555120467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D66A-DA1F-45DC-BD32-00713907EFF7}" type="datetimeFigureOut">
              <a:rPr lang="th-TH" smtClean="0"/>
              <a:pPr/>
              <a:t>02/12/63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5C52-F975-4D84-9616-A555120467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D66A-DA1F-45DC-BD32-00713907EFF7}" type="datetimeFigureOut">
              <a:rPr lang="th-TH" smtClean="0"/>
              <a:pPr/>
              <a:t>02/12/63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D5C52-F975-4D84-9616-A555120467D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6"/>
          <p:cNvSpPr txBox="1"/>
          <p:nvPr/>
        </p:nvSpPr>
        <p:spPr>
          <a:xfrm>
            <a:off x="214283" y="1981037"/>
            <a:ext cx="8715435" cy="31085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เรียนประธาน คณะกรรมการกองทุนสุขภาพตำบลดาโต๊ะ</a:t>
            </a:r>
            <a:endParaRPr lang="th-TH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5214950"/>
            <a:ext cx="7745514" cy="1209316"/>
          </a:xfrm>
          <a:prstGeom prst="rect">
            <a:avLst/>
          </a:prstGeom>
          <a:solidFill>
            <a:srgbClr val="094F05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โรงพยาบาลส่งเสริมสุขภาพ</a:t>
            </a:r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ตำบลดาโต๊ะ</a:t>
            </a:r>
            <a:endParaRPr lang="th-TH" sz="36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สำนักงานสาธารณสุขอำเภอหนองจิก</a:t>
            </a:r>
            <a:endParaRPr lang="th-TH" sz="36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1266" name="รูปภาพ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71414"/>
            <a:ext cx="1785950" cy="178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71462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42852"/>
            <a:ext cx="8229600" cy="986354"/>
          </a:xfrm>
        </p:spPr>
        <p:txBody>
          <a:bodyPr>
            <a:normAutofit fontScale="90000"/>
          </a:bodyPr>
          <a:lstStyle/>
          <a:p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1 โครงการปรับเปลี่ยนพฤติกรรมสุขภาพกลุ่มเสี่ยง</a:t>
            </a:r>
            <a:b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</a:b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โรคเบาหวานและความดันโลหิตสูง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สี่เหลี่ยมมุมมน 9"/>
          <p:cNvSpPr/>
          <p:nvPr/>
        </p:nvSpPr>
        <p:spPr>
          <a:xfrm>
            <a:off x="3500430" y="1357298"/>
            <a:ext cx="2214578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atin typeface="4804_KwangMD_PukluK" pitchFamily="2" charset="0"/>
                <a:cs typeface="4804_KwangMD_PukluK" pitchFamily="2" charset="0"/>
              </a:rPr>
              <a:t>ภาพกิจกรรม</a:t>
            </a:r>
            <a:endParaRPr lang="th-TH" sz="4400" dirty="0"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1038" name="Picture 14" descr="C:\Users\ASUS550J\Downloads\b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57430"/>
            <a:ext cx="1928826" cy="1446620"/>
          </a:xfrm>
          <a:prstGeom prst="rect">
            <a:avLst/>
          </a:prstGeom>
          <a:noFill/>
        </p:spPr>
      </p:pic>
      <p:pic>
        <p:nvPicPr>
          <p:cNvPr id="1039" name="Picture 15" descr="C:\Users\ASUS550J\Downloads\ปรับเปลี่ยนรอบ2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072074"/>
            <a:ext cx="2492014" cy="1285884"/>
          </a:xfrm>
          <a:prstGeom prst="rect">
            <a:avLst/>
          </a:prstGeom>
          <a:noFill/>
        </p:spPr>
      </p:pic>
      <p:pic>
        <p:nvPicPr>
          <p:cNvPr id="1040" name="Picture 16" descr="C:\Users\ASUS550J\Downloads\ปรับเปลี่ยนรอบ2_8.jpg"/>
          <p:cNvPicPr>
            <a:picLocks noChangeAspect="1" noChangeArrowheads="1"/>
          </p:cNvPicPr>
          <p:nvPr/>
        </p:nvPicPr>
        <p:blipFill>
          <a:blip r:embed="rId5" cstate="print"/>
          <a:srcRect r="12500"/>
          <a:stretch>
            <a:fillRect/>
          </a:stretch>
        </p:blipFill>
        <p:spPr bwMode="auto">
          <a:xfrm>
            <a:off x="6143636" y="2357430"/>
            <a:ext cx="2630454" cy="1355153"/>
          </a:xfrm>
          <a:prstGeom prst="rect">
            <a:avLst/>
          </a:prstGeom>
          <a:noFill/>
        </p:spPr>
      </p:pic>
      <p:pic>
        <p:nvPicPr>
          <p:cNvPr id="1041" name="Picture 17" descr="C:\Users\ASUS550J\Downloads\ปรับเปลี่ยนรอบ2_2.jpg"/>
          <p:cNvPicPr>
            <a:picLocks noChangeAspect="1" noChangeArrowheads="1"/>
          </p:cNvPicPr>
          <p:nvPr/>
        </p:nvPicPr>
        <p:blipFill>
          <a:blip r:embed="rId6" cstate="print"/>
          <a:srcRect l="10156" r="26562"/>
          <a:stretch>
            <a:fillRect/>
          </a:stretch>
        </p:blipFill>
        <p:spPr bwMode="auto">
          <a:xfrm>
            <a:off x="3357554" y="2632068"/>
            <a:ext cx="2428892" cy="1727200"/>
          </a:xfrm>
          <a:prstGeom prst="rect">
            <a:avLst/>
          </a:prstGeom>
          <a:noFill/>
        </p:spPr>
      </p:pic>
      <p:pic>
        <p:nvPicPr>
          <p:cNvPr id="1042" name="Picture 18" descr="C:\Users\ASUS550J\Downloads\ปรับเปลี่ยนรอบ2_3.jpg"/>
          <p:cNvPicPr>
            <a:picLocks noChangeAspect="1" noChangeArrowheads="1"/>
          </p:cNvPicPr>
          <p:nvPr/>
        </p:nvPicPr>
        <p:blipFill>
          <a:blip r:embed="rId7" cstate="print"/>
          <a:srcRect l="5468" r="7226"/>
          <a:stretch>
            <a:fillRect/>
          </a:stretch>
        </p:blipFill>
        <p:spPr bwMode="auto">
          <a:xfrm>
            <a:off x="6143636" y="4357694"/>
            <a:ext cx="2693331" cy="1390641"/>
          </a:xfrm>
          <a:prstGeom prst="rect">
            <a:avLst/>
          </a:prstGeom>
          <a:noFill/>
        </p:spPr>
      </p:pic>
      <p:pic>
        <p:nvPicPr>
          <p:cNvPr id="1026" name="Picture 2" descr="C:\Users\ASUS550J\Downloads\home BP_๒๐๑๐๒๒_0.jpg"/>
          <p:cNvPicPr>
            <a:picLocks noChangeAspect="1" noChangeArrowheads="1"/>
          </p:cNvPicPr>
          <p:nvPr/>
        </p:nvPicPr>
        <p:blipFill>
          <a:blip r:embed="rId8" cstate="print"/>
          <a:srcRect b="17241"/>
          <a:stretch>
            <a:fillRect/>
          </a:stretch>
        </p:blipFill>
        <p:spPr bwMode="auto">
          <a:xfrm>
            <a:off x="1000100" y="4214818"/>
            <a:ext cx="1714512" cy="1891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27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A13A54D9-7C17-4437-A6B7-AA7449C7C90B}"/>
              </a:ext>
            </a:extLst>
          </p:cNvPr>
          <p:cNvSpPr txBox="1">
            <a:spLocks/>
          </p:cNvSpPr>
          <p:nvPr/>
        </p:nvSpPr>
        <p:spPr>
          <a:xfrm>
            <a:off x="395536" y="1844824"/>
            <a:ext cx="8408909" cy="44416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 fontScale="92500"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7000" b="1" dirty="0" smtClean="0">
                <a:latin typeface="4804_KwangMD_PukluK" pitchFamily="2" charset="0"/>
                <a:cs typeface="4804_KwangMD_PukluK" pitchFamily="2" charset="0"/>
              </a:rPr>
              <a:t>โครงการ</a:t>
            </a:r>
            <a:r>
              <a:rPr lang="th-TH" sz="7000" dirty="0" smtClean="0">
                <a:latin typeface="4804_KwangMD_PukluK" pitchFamily="2" charset="0"/>
                <a:cs typeface="4804_KwangMD_PukluK" pitchFamily="2" charset="0"/>
              </a:rPr>
              <a:t>ส่งเสริมคุณภาพหญิงตั้งครรภ์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7000" dirty="0" smtClean="0">
                <a:latin typeface="4804_KwangMD_PukluK" pitchFamily="2" charset="0"/>
                <a:cs typeface="4804_KwangMD_PukluK" pitchFamily="2" charset="0"/>
              </a:rPr>
              <a:t>และหลังคลอด ห่างไกล ไร้ภาวะโลหิตจาง 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7000" dirty="0" smtClean="0">
                <a:latin typeface="4804_KwangMD_PukluK" pitchFamily="2" charset="0"/>
                <a:cs typeface="4804_KwangMD_PukluK" pitchFamily="2" charset="0"/>
              </a:rPr>
              <a:t>วงเงิน 20</a:t>
            </a:r>
            <a:r>
              <a:rPr lang="en-US" sz="7000" dirty="0" smtClean="0">
                <a:latin typeface="4804_KwangMD_PukluK" pitchFamily="2" charset="0"/>
                <a:cs typeface="4804_KwangMD_PukluK" pitchFamily="2" charset="0"/>
              </a:rPr>
              <a:t>,</a:t>
            </a:r>
            <a:r>
              <a:rPr lang="th-TH" sz="7000" dirty="0" smtClean="0">
                <a:latin typeface="4804_KwangMD_PukluK" pitchFamily="2" charset="0"/>
                <a:cs typeface="4804_KwangMD_PukluK" pitchFamily="2" charset="0"/>
              </a:rPr>
              <a:t>000 บาท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2100" dirty="0" smtClean="0"/>
              <a:t> </a:t>
            </a:r>
            <a:endParaRPr lang="th-TH" sz="21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0"/>
            <a:ext cx="9144000" cy="10989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66382"/>
            <a:ext cx="8229600" cy="986354"/>
          </a:xfrm>
        </p:spPr>
        <p:txBody>
          <a:bodyPr>
            <a:normAutofit fontScale="90000"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โครงการกองทุนหลักประกันสุขภาพระดับท้องถิ่น</a:t>
            </a:r>
            <a:endParaRPr lang="th-TH" sz="4800" dirty="0">
              <a:solidFill>
                <a:schemeClr val="bg1"/>
              </a:solidFill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3646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54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985870" y="357166"/>
            <a:ext cx="8229600" cy="1130370"/>
          </a:xfrm>
        </p:spPr>
        <p:txBody>
          <a:bodyPr>
            <a:normAutofit fontScale="90000"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2 โครงการส่งเสริมคุณภาพหญิงตั้งครรภ์</a:t>
            </a:r>
            <a:b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</a:b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และหลังคลอดห่างไกล ไร้ภาวะโลหิตจาง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200" dirty="0" smtClean="0">
                <a:latin typeface="TH SarabunIT๙" pitchFamily="34" charset="-34"/>
                <a:cs typeface="TH SarabunIT๙" pitchFamily="34" charset="-34"/>
              </a:rPr>
            </a:br>
            <a:endParaRPr lang="th-TH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63" y="142852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906662"/>
              </p:ext>
            </p:extLst>
          </p:nvPr>
        </p:nvGraphicFramePr>
        <p:xfrm>
          <a:off x="285720" y="1500174"/>
          <a:ext cx="8526676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3349606"/>
                <a:gridCol w="3240360"/>
                <a:gridCol w="1936710"/>
              </a:tblGrid>
              <a:tr h="56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เป้าหมาย/วัตถุประสงค์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ตัวชี้วัด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ผลการประเมินตามตัวชี้วัด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ข้อ</a:t>
                      </a:r>
                      <a:r>
                        <a:rPr lang="th-TH" sz="2800" dirty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ที่ </a:t>
                      </a:r>
                      <a:r>
                        <a:rPr lang="th-TH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1.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เพื่อให้หญิงตั้งครรภ์รายใหม่มีความรู้และมีพฤติกรรมการบริโภคอาหารที่ถูกต้อง มีสุขภาพร่างกายสมบูรณ์แข็งแรง ตลอดระยะเวลาการตั้งครรภ์จนถึงคลอด</a:t>
                      </a:r>
                      <a:endParaRPr lang="en-US" sz="28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ข้อที่ 1.ร้อยละร้อยของหญิงตั้งครรภ์รายใหม่มีความรู้และมีพฤติกรรมการบริโภคอาหารที่ถูกต้อง มีสุขภาพร่างกายสมบูรณ์แข็งแรง ตลอดระยะเวลาการตั้งครรภ์จนถึงคลอด</a:t>
                      </a:r>
                      <a:endParaRPr lang="en-US" sz="2800" dirty="0">
                        <a:effectLst/>
                        <a:latin typeface="4804_KwangMD_PukluK" pitchFamily="2" charset="0"/>
                        <a:ea typeface="Times New Roman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  <a:tabLst>
                          <a:tab pos="450215" algn="l"/>
                        </a:tabLst>
                      </a:pPr>
                      <a:r>
                        <a:rPr lang="th-TH" sz="3200" dirty="0" smtClean="0">
                          <a:effectLst/>
                          <a:latin typeface="TH NiramitIT๙" pitchFamily="2" charset="-34"/>
                          <a:ea typeface="Times New Roman"/>
                          <a:cs typeface="TH NiramitIT๙" pitchFamily="2" charset="-34"/>
                        </a:rPr>
                        <a:t>-</a:t>
                      </a:r>
                      <a:endParaRPr kumimoji="0" lang="th-TH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NiramitIT๙" pitchFamily="2" charset="-34"/>
                        <a:ea typeface="Cordia New"/>
                        <a:cs typeface="TH NiramitIT๙" pitchFamily="2" charset="-34"/>
                      </a:endParaRPr>
                    </a:p>
                    <a:p>
                      <a:pPr marL="179705" algn="ctr">
                        <a:spcAft>
                          <a:spcPts val="600"/>
                        </a:spcAft>
                        <a:tabLst>
                          <a:tab pos="450215" algn="l"/>
                        </a:tabLst>
                      </a:pPr>
                      <a:endParaRPr lang="en-US" sz="3200" dirty="0">
                        <a:effectLst/>
                        <a:latin typeface="TH NiramitIT๙" pitchFamily="2" charset="-34"/>
                        <a:ea typeface="Times New Roman"/>
                        <a:cs typeface="TH NiramitIT๙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ข้อที่ </a:t>
                      </a:r>
                      <a:r>
                        <a:rPr lang="en-US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2</a:t>
                      </a:r>
                      <a:r>
                        <a:rPr lang="th-TH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.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เพื่อให้หญิงตั้งครรภ์รายใหม่ตระหนักและเล็งเห็นถึงความสำคัญของการรับประทานยาเสริมธาตุเหล็ก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ข้อที่ 2. ร้อยละร้อยหญิงตั้งครรภ์รายใหม่ตระหนักและเล็งเห็นถึงความสำคัญของการรับประทานยาเสริมธาตุเหล็ก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h-TH" sz="3200" dirty="0" smtClean="0">
                          <a:effectLst/>
                          <a:latin typeface="TH NiramitIT๙" pitchFamily="2" charset="-34"/>
                          <a:ea typeface="Cordia New"/>
                          <a:cs typeface="TH NiramitIT๙" pitchFamily="2" charset="-34"/>
                        </a:rPr>
                        <a:t>-</a:t>
                      </a:r>
                      <a:endParaRPr lang="en-US" sz="3200" dirty="0">
                        <a:effectLst/>
                        <a:latin typeface="TH NiramitIT๙" pitchFamily="2" charset="-34"/>
                        <a:ea typeface="Cordia New"/>
                        <a:cs typeface="TH NiramitIT๙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97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56630"/>
            <a:ext cx="8229600" cy="986354"/>
          </a:xfrm>
        </p:spPr>
        <p:txBody>
          <a:bodyPr>
            <a:normAutofit fontScale="90000"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2 โครงการส่งเสริมคุณภาพหญิงตั้งครรภ์</a:t>
            </a:r>
            <a:b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</a:b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และหลังคลอดห่างไกล ไร้ภาวะโลหิตจาง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577831"/>
              </p:ext>
            </p:extLst>
          </p:nvPr>
        </p:nvGraphicFramePr>
        <p:xfrm>
          <a:off x="108012" y="1484784"/>
          <a:ext cx="8856984" cy="3322320"/>
        </p:xfrm>
        <a:graphic>
          <a:graphicData uri="http://schemas.openxmlformats.org/drawingml/2006/table">
            <a:tbl>
              <a:tblPr firstRow="1" firstCol="1" bandRow="1"/>
              <a:tblGrid>
                <a:gridCol w="4249674"/>
                <a:gridCol w="4607310"/>
              </a:tblGrid>
              <a:tr h="265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ชนิดกิจกรรม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งบประมาณ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กิจกรรมที่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1.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จัดประชุมให้ความรู้ในการปฏิบัติตัว เพื่อให้หญิงตั้งครรภ์เกิดการเรียนรู้และปรับเปลี่ยนพฤติกรรม การป้องกันและแก้ไขภาวะโลหิตจางให้แก่ตนเอง</a:t>
                      </a:r>
                      <a:endParaRPr lang="en-US" sz="20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ค่าอาหาร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กลางวัน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50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100 คน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 </a:t>
                      </a:r>
                      <a:endParaRPr lang="th-TH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=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5,000 บาท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ค่าอาหารว่าง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25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2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มื้อ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</a:t>
                      </a:r>
                      <a:r>
                        <a:rPr lang="th-TH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100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คน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=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5,000 บาท</a:t>
                      </a:r>
                    </a:p>
                    <a:p>
                      <a:pPr>
                        <a:buFontTx/>
                        <a:buChar char="-"/>
                      </a:pPr>
                      <a:endParaRPr lang="th-TH" sz="2800" u="none" dirty="0" smtClean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u="sng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รวมเป็นเงิน  10,000  บาท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th-TH" sz="22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69767" y="5118099"/>
            <a:ext cx="354524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u="sng" dirty="0" smtClean="0">
                <a:latin typeface="4804_KwangMD_PukluK" pitchFamily="2" charset="0"/>
                <a:cs typeface="4804_KwangMD_PukluK" pitchFamily="2" charset="0"/>
              </a:rPr>
              <a:t>ดำเนินการแล้ว </a:t>
            </a:r>
          </a:p>
          <a:p>
            <a:pPr algn="ctr"/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วันที่ 2 มิถุนายน 2563</a:t>
            </a:r>
          </a:p>
        </p:txBody>
      </p:sp>
    </p:spTree>
    <p:extLst>
      <p:ext uri="{BB962C8B-B14F-4D97-AF65-F5344CB8AC3E}">
        <p14:creationId xmlns:p14="http://schemas.microsoft.com/office/powerpoint/2010/main" xmlns="" val="2001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56630"/>
            <a:ext cx="8229600" cy="986354"/>
          </a:xfrm>
        </p:spPr>
        <p:txBody>
          <a:bodyPr>
            <a:normAutofit fontScale="90000"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2 โครงการส่งเสริมคุณภาพหญิงตั้งครรภ์</a:t>
            </a:r>
            <a:b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</a:b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และหลังคลอดห่างไกล ไร้ภาวะโลหิตจาง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577831"/>
              </p:ext>
            </p:extLst>
          </p:nvPr>
        </p:nvGraphicFramePr>
        <p:xfrm>
          <a:off x="108012" y="1500174"/>
          <a:ext cx="8856984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4249674"/>
                <a:gridCol w="4607310"/>
              </a:tblGrid>
              <a:tr h="265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ชนิดกิจกรรม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งบประมาณ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316">
                <a:tc>
                  <a:txBody>
                    <a:bodyPr/>
                    <a:lstStyle/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กิจกรรมที่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2. ติดตามหญิงตั้งครรภ์และหลังคลอด ในเรื่องการรับประทานยาเสริมธาตุเหล็ก การบริโภคอาหารที่ถูกต้อง 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       - เจาะเลือดดูความเข้มข้นของเลือด หลังได้รับการอบรมให้ความรู้เรื่องหญิงตั้งครรภ์และหลังคลอดห่างไกล ไร้ภาวะโลหิตจาง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       - แลกเปลี่ยนเรียนรู้ระหว่างหญิงตั้งครรภ์และหลังคลอดที่มีผลเลือดดีขึ้นและไม่ดีขึ้น หลังรับประทานยาเสริม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ธาตุเหล็ก</a:t>
                      </a:r>
                      <a:endParaRPr lang="en-US" sz="20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ค่าอาหาร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กลางวัน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50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100 คน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 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=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5,000 บาท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ค่าอาหารว่าง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25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2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มื้อ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</a:t>
                      </a:r>
                      <a:r>
                        <a:rPr lang="th-TH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100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คน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=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5,000 บาท</a:t>
                      </a:r>
                    </a:p>
                    <a:p>
                      <a:pPr>
                        <a:buFontTx/>
                        <a:buChar char="-"/>
                      </a:pPr>
                      <a:endParaRPr lang="th-TH" sz="2800" u="none" dirty="0" smtClean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u="sng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รวมเป็นเงิน 10,000 บาท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th-TH" sz="22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84081" y="5761041"/>
            <a:ext cx="354524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u="sng" dirty="0" smtClean="0">
                <a:latin typeface="4804_KwangMD_PukluK" pitchFamily="2" charset="0"/>
                <a:cs typeface="4804_KwangMD_PukluK" pitchFamily="2" charset="0"/>
              </a:rPr>
              <a:t>ดำเนินการแล้ว </a:t>
            </a:r>
          </a:p>
          <a:p>
            <a:pPr algn="ctr"/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วันที่ 7 กรกฎาคม 2563</a:t>
            </a:r>
          </a:p>
        </p:txBody>
      </p:sp>
    </p:spTree>
    <p:extLst>
      <p:ext uri="{BB962C8B-B14F-4D97-AF65-F5344CB8AC3E}">
        <p14:creationId xmlns:p14="http://schemas.microsoft.com/office/powerpoint/2010/main" xmlns="" val="2001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56630"/>
            <a:ext cx="8229600" cy="986354"/>
          </a:xfrm>
        </p:spPr>
        <p:txBody>
          <a:bodyPr>
            <a:normAutofit fontScale="90000"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2 โครงการส่งเสริมคุณภาพหญิงตั้งครรภ์</a:t>
            </a:r>
            <a:b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</a:b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และหลังคลอดห่างไกล ไร้ภาวะโลหิตจาง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577831"/>
              </p:ext>
            </p:extLst>
          </p:nvPr>
        </p:nvGraphicFramePr>
        <p:xfrm>
          <a:off x="108012" y="1500174"/>
          <a:ext cx="8856984" cy="3060468"/>
        </p:xfrm>
        <a:graphic>
          <a:graphicData uri="http://schemas.openxmlformats.org/drawingml/2006/table">
            <a:tbl>
              <a:tblPr firstRow="1" firstCol="1" bandRow="1"/>
              <a:tblGrid>
                <a:gridCol w="4428492"/>
                <a:gridCol w="4428492"/>
              </a:tblGrid>
              <a:tr h="650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ค่าปกติความเข้มข้นของเลือดใน           หญิงตั้งครรภ์ และหลัง</a:t>
                      </a: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คลอด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ผลการตรวจความเข้มข้นของเลือดใน     หญิงตั้งครรภ์ และหลังคลอด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028">
                <a:tc>
                  <a:txBody>
                    <a:bodyPr/>
                    <a:lstStyle/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- ค่าเลือดปกติ 33-52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ค่าเลือดจาง น้อยกว่า 33</a:t>
                      </a:r>
                    </a:p>
                    <a:p>
                      <a:pPr>
                        <a:buFontTx/>
                        <a:buNone/>
                      </a:pPr>
                      <a:endParaRPr lang="th-TH" sz="2800" kern="1200" dirty="0" smtClean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       กลุ่มเป้าหมาย 100 คน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endParaRPr lang="en-US" sz="20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ค่าเลือด (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HCT</a:t>
                      </a:r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ปกติ 33-52) เพิ่มขึ้นหลังจากอบรม</a:t>
                      </a:r>
                      <a:r>
                        <a:rPr lang="th-TH" sz="24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4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24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68 </a:t>
                      </a:r>
                      <a:r>
                        <a:rPr lang="th-TH" sz="24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คน คิดเป็นร้อยละ 68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4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ค่า</a:t>
                      </a:r>
                      <a:r>
                        <a:rPr lang="th-TH" sz="24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เลือด 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HCT </a:t>
                      </a:r>
                      <a:r>
                        <a:rPr lang="th-TH" sz="24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เท่าเดิม(แต่อยู่ในเกณฑ์ปกติ) </a:t>
                      </a:r>
                      <a:endParaRPr lang="th-TH" sz="2400" kern="1200" baseline="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th-TH" sz="24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29 คน คิดเป็นร้อยละ 29 </a:t>
                      </a:r>
                      <a:endParaRPr lang="th-TH" sz="24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ค่าเลือดจาง</a:t>
                      </a:r>
                      <a:r>
                        <a:rPr lang="th-TH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(น้อยกว่า 33)</a:t>
                      </a:r>
                      <a:r>
                        <a:rPr lang="th-TH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3คน คิดเป็นร้อยละ 3</a:t>
                      </a:r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endParaRPr lang="th-TH" sz="2400" kern="1200" dirty="0" smtClean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th-TH" sz="22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84081" y="5500702"/>
            <a:ext cx="354524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u="sng" dirty="0" smtClean="0">
                <a:latin typeface="4804_KwangMD_PukluK" pitchFamily="2" charset="0"/>
                <a:cs typeface="4804_KwangMD_PukluK" pitchFamily="2" charset="0"/>
              </a:rPr>
              <a:t>ดำเนินการแล้ว </a:t>
            </a:r>
          </a:p>
          <a:p>
            <a:pPr algn="ctr"/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วันที่ 7 กรกฎาคม 2563</a:t>
            </a:r>
          </a:p>
        </p:txBody>
      </p:sp>
    </p:spTree>
    <p:extLst>
      <p:ext uri="{BB962C8B-B14F-4D97-AF65-F5344CB8AC3E}">
        <p14:creationId xmlns:p14="http://schemas.microsoft.com/office/powerpoint/2010/main" xmlns="" val="2001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71462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42852"/>
            <a:ext cx="8229600" cy="986354"/>
          </a:xfrm>
        </p:spPr>
        <p:txBody>
          <a:bodyPr>
            <a:normAutofit fontScale="90000"/>
          </a:bodyPr>
          <a:lstStyle/>
          <a:p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2 โครงการส่งเสริมคุณภาพหญิงตั้งครรภ์</a:t>
            </a:r>
            <a:b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</a:b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และหลังคลอดห่างไกล ไร้ภาวะโลหิตจาง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สี่เหลี่ยมมุมมน 8"/>
          <p:cNvSpPr/>
          <p:nvPr/>
        </p:nvSpPr>
        <p:spPr>
          <a:xfrm>
            <a:off x="3571868" y="1357298"/>
            <a:ext cx="2214578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atin typeface="4804_KwangMD_PukluK" pitchFamily="2" charset="0"/>
                <a:cs typeface="4804_KwangMD_PukluK" pitchFamily="2" charset="0"/>
              </a:rPr>
              <a:t>ภาพกิจกรรม</a:t>
            </a:r>
            <a:endParaRPr lang="th-TH" sz="4400" dirty="0"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11" name="Picture 2" descr="C:\Users\ASUS550J\Downloads\ANC 1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37" y="2428868"/>
            <a:ext cx="2095471" cy="1571603"/>
          </a:xfrm>
          <a:prstGeom prst="rect">
            <a:avLst/>
          </a:prstGeom>
          <a:noFill/>
        </p:spPr>
      </p:pic>
      <p:pic>
        <p:nvPicPr>
          <p:cNvPr id="12" name="Picture 3" descr="C:\Users\ASUS550J\Downloads\ANC 1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571613"/>
            <a:ext cx="1714512" cy="1285884"/>
          </a:xfrm>
          <a:prstGeom prst="rect">
            <a:avLst/>
          </a:prstGeom>
          <a:noFill/>
        </p:spPr>
      </p:pic>
      <p:pic>
        <p:nvPicPr>
          <p:cNvPr id="13" name="Picture 4" descr="C:\Users\ASUS550J\Downloads\ANC 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429264"/>
            <a:ext cx="2428892" cy="1094899"/>
          </a:xfrm>
          <a:prstGeom prst="rect">
            <a:avLst/>
          </a:prstGeom>
          <a:noFill/>
        </p:spPr>
      </p:pic>
      <p:pic>
        <p:nvPicPr>
          <p:cNvPr id="14" name="Picture 6" descr="C:\Users\ASUS550J\Downloads\ANC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571612"/>
            <a:ext cx="1714512" cy="1285884"/>
          </a:xfrm>
          <a:prstGeom prst="rect">
            <a:avLst/>
          </a:prstGeom>
          <a:noFill/>
        </p:spPr>
      </p:pic>
      <p:pic>
        <p:nvPicPr>
          <p:cNvPr id="15" name="Picture 7" descr="C:\Users\ASUS550J\Downloads\ANC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724" y="4500570"/>
            <a:ext cx="2119284" cy="1589464"/>
          </a:xfrm>
          <a:prstGeom prst="rect">
            <a:avLst/>
          </a:prstGeom>
          <a:noFill/>
        </p:spPr>
      </p:pic>
      <p:pic>
        <p:nvPicPr>
          <p:cNvPr id="16" name="Picture 9" descr="C:\Users\ASUS550J\Downloads\ANC 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3" y="3000372"/>
            <a:ext cx="2428891" cy="1093001"/>
          </a:xfrm>
          <a:prstGeom prst="rect">
            <a:avLst/>
          </a:prstGeom>
          <a:noFill/>
        </p:spPr>
      </p:pic>
      <p:pic>
        <p:nvPicPr>
          <p:cNvPr id="17" name="Picture 10" descr="C:\Users\ASUS550J\Downloads\ANC 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4214818"/>
            <a:ext cx="2428892" cy="1094899"/>
          </a:xfrm>
          <a:prstGeom prst="rect">
            <a:avLst/>
          </a:prstGeom>
          <a:noFill/>
        </p:spPr>
      </p:pic>
      <p:pic>
        <p:nvPicPr>
          <p:cNvPr id="18" name="Picture 11" descr="C:\Users\ASUS550J\Downloads\เกษตร ม.2 63_10.jpg"/>
          <p:cNvPicPr>
            <a:picLocks noChangeAspect="1" noChangeArrowheads="1"/>
          </p:cNvPicPr>
          <p:nvPr/>
        </p:nvPicPr>
        <p:blipFill>
          <a:blip r:embed="rId10" cstate="print"/>
          <a:srcRect t="20339"/>
          <a:stretch>
            <a:fillRect/>
          </a:stretch>
        </p:blipFill>
        <p:spPr bwMode="auto">
          <a:xfrm>
            <a:off x="6572264" y="4929198"/>
            <a:ext cx="2032694" cy="1214446"/>
          </a:xfrm>
          <a:prstGeom prst="rect">
            <a:avLst/>
          </a:prstGeom>
          <a:noFill/>
        </p:spPr>
      </p:pic>
      <p:pic>
        <p:nvPicPr>
          <p:cNvPr id="19" name="Picture 12" descr="C:\Users\ASUS550J\Downloads\63712.jpg"/>
          <p:cNvPicPr>
            <a:picLocks noChangeAspect="1" noChangeArrowheads="1"/>
          </p:cNvPicPr>
          <p:nvPr/>
        </p:nvPicPr>
        <p:blipFill>
          <a:blip r:embed="rId11" cstate="print"/>
          <a:srcRect r="10742"/>
          <a:stretch>
            <a:fillRect/>
          </a:stretch>
        </p:blipFill>
        <p:spPr bwMode="auto">
          <a:xfrm>
            <a:off x="6715140" y="3143247"/>
            <a:ext cx="1714512" cy="1440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27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A13A54D9-7C17-4437-A6B7-AA7449C7C90B}"/>
              </a:ext>
            </a:extLst>
          </p:cNvPr>
          <p:cNvSpPr txBox="1">
            <a:spLocks/>
          </p:cNvSpPr>
          <p:nvPr/>
        </p:nvSpPr>
        <p:spPr>
          <a:xfrm>
            <a:off x="395536" y="1714488"/>
            <a:ext cx="8408909" cy="44416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6500" b="1" dirty="0" smtClean="0">
                <a:latin typeface="4804_KwangMD_PukluK" pitchFamily="2" charset="0"/>
                <a:cs typeface="4804_KwangMD_PukluK" pitchFamily="2" charset="0"/>
              </a:rPr>
              <a:t>โครงการ</a:t>
            </a:r>
            <a:r>
              <a:rPr lang="th-TH" sz="6500" dirty="0" smtClean="0">
                <a:latin typeface="4804_KwangMD_PukluK" pitchFamily="2" charset="0"/>
                <a:cs typeface="4804_KwangMD_PukluK" pitchFamily="2" charset="0"/>
              </a:rPr>
              <a:t>เฝ้าระวังและป้องกันโรคไข้เลือดออก 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6500" dirty="0" smtClean="0">
                <a:latin typeface="4804_KwangMD_PukluK" pitchFamily="2" charset="0"/>
                <a:cs typeface="4804_KwangMD_PukluK" pitchFamily="2" charset="0"/>
              </a:rPr>
              <a:t>วงเงิน </a:t>
            </a:r>
            <a:r>
              <a:rPr lang="en-US" sz="6500" dirty="0" smtClean="0">
                <a:latin typeface="4804_KwangMD_PukluK" pitchFamily="2" charset="0"/>
                <a:cs typeface="4804_KwangMD_PukluK" pitchFamily="2" charset="0"/>
              </a:rPr>
              <a:t>14,</a:t>
            </a:r>
            <a:r>
              <a:rPr lang="th-TH" sz="6500" dirty="0" smtClean="0">
                <a:latin typeface="4804_KwangMD_PukluK" pitchFamily="2" charset="0"/>
                <a:cs typeface="4804_KwangMD_PukluK" pitchFamily="2" charset="0"/>
              </a:rPr>
              <a:t>375 บาท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2100" dirty="0" smtClean="0"/>
              <a:t> </a:t>
            </a:r>
            <a:endParaRPr lang="th-TH" sz="21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0"/>
            <a:ext cx="9144000" cy="10989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66382"/>
            <a:ext cx="8229600" cy="986354"/>
          </a:xfrm>
        </p:spPr>
        <p:txBody>
          <a:bodyPr>
            <a:normAutofit fontScale="90000"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โครงการกองทุนหลักประกันสุขภาพระดับท้องถิ่น</a:t>
            </a:r>
            <a:endParaRPr lang="th-TH" sz="4800" dirty="0">
              <a:solidFill>
                <a:schemeClr val="bg1"/>
              </a:solidFill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3646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54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0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985870" y="357166"/>
            <a:ext cx="8229600" cy="1130370"/>
          </a:xfrm>
        </p:spPr>
        <p:txBody>
          <a:bodyPr>
            <a:normAutofit fontScale="90000"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3 โครงการเฝ้าระวังและป้องกันโรคไข้เลือดออก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200" dirty="0" smtClean="0">
                <a:latin typeface="TH SarabunIT๙" pitchFamily="34" charset="-34"/>
                <a:cs typeface="TH SarabunIT๙" pitchFamily="34" charset="-34"/>
              </a:rPr>
            </a:br>
            <a:endParaRPr lang="th-TH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906662"/>
              </p:ext>
            </p:extLst>
          </p:nvPr>
        </p:nvGraphicFramePr>
        <p:xfrm>
          <a:off x="260166" y="1428736"/>
          <a:ext cx="8526676" cy="5354283"/>
        </p:xfrm>
        <a:graphic>
          <a:graphicData uri="http://schemas.openxmlformats.org/drawingml/2006/table">
            <a:tbl>
              <a:tblPr firstRow="1" firstCol="1" bandRow="1"/>
              <a:tblGrid>
                <a:gridCol w="3349606"/>
                <a:gridCol w="3240360"/>
                <a:gridCol w="1936710"/>
              </a:tblGrid>
              <a:tr h="828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เป้าหมาย/วัตถุประสงค์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ตัวชี้วัด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ผลการประเมินตามตัวชี้วัด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ข้อ</a:t>
                      </a:r>
                      <a:r>
                        <a:rPr lang="th-TH" sz="2600" dirty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ที่ </a:t>
                      </a:r>
                      <a:r>
                        <a:rPr lang="th-TH" sz="26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1.</a:t>
                      </a:r>
                      <a:r>
                        <a:rPr lang="th-TH" sz="26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เพื่อให้ประชาชนมีส่วนร่วมในการกำจัดลูกน้ำยุงลาย และแหล่งเพาะพันธุ์ ยุงลาย ทั้งในบ้านเรือนและชุมชน</a:t>
                      </a:r>
                      <a:endParaRPr lang="en-US" sz="26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th-TH" sz="26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ข้อที่ 1. ร้อยละของประชาชนมีส่วนร่วมในการกำจัดลูกน้ำยุงลาย และแหล่งเพาะพันธุ์ ยุงลาย ทั้งในบ้านเรือนและชุมชน</a:t>
                      </a:r>
                      <a:endParaRPr lang="en-US" sz="2600" dirty="0">
                        <a:effectLst/>
                        <a:latin typeface="4804_KwangMD_PukluK" pitchFamily="2" charset="0"/>
                        <a:ea typeface="Times New Roman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  <a:tabLst>
                          <a:tab pos="450215" algn="l"/>
                        </a:tabLst>
                      </a:pPr>
                      <a:r>
                        <a:rPr lang="th-TH" sz="3200" dirty="0" smtClean="0">
                          <a:effectLst/>
                          <a:latin typeface="TH NiramitIT๙" pitchFamily="2" charset="-34"/>
                          <a:ea typeface="Times New Roman"/>
                          <a:cs typeface="TH NiramitIT๙" pitchFamily="2" charset="-34"/>
                        </a:rPr>
                        <a:t>-</a:t>
                      </a:r>
                      <a:endParaRPr kumimoji="0" lang="th-TH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NiramitIT๙" pitchFamily="2" charset="-34"/>
                        <a:ea typeface="Cordia New"/>
                        <a:cs typeface="TH NiramitIT๙" pitchFamily="2" charset="-34"/>
                      </a:endParaRPr>
                    </a:p>
                    <a:p>
                      <a:pPr marL="179705" algn="ctr">
                        <a:spcAft>
                          <a:spcPts val="600"/>
                        </a:spcAft>
                        <a:tabLst>
                          <a:tab pos="450215" algn="l"/>
                        </a:tabLst>
                      </a:pPr>
                      <a:endParaRPr lang="en-US" sz="3200" dirty="0">
                        <a:effectLst/>
                        <a:latin typeface="TH NiramitIT๙" pitchFamily="2" charset="-34"/>
                        <a:ea typeface="Times New Roman"/>
                        <a:cs typeface="TH NiramitIT๙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ข้อที่ </a:t>
                      </a:r>
                      <a:r>
                        <a:rPr lang="en-US" sz="26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2</a:t>
                      </a:r>
                      <a:r>
                        <a:rPr lang="th-TH" sz="26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. </a:t>
                      </a:r>
                      <a:r>
                        <a:rPr lang="th-TH" sz="26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เพื่อให้ประชาชนมีความรู้ ตระหนัก และเห็นความสำคัญของการป้องกันและควบคุมโรคไข้เลือดออกและมีพฤติกรรมในการป้องกันและควบคุมโรคไข้เลือดออกได้อย่างถูกต้อ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th-TH" sz="26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ข้อที่ 2. ร้อยละของประชาชนมีความรู้ ตระหนัก และเห็นความสำคัญของการป้องกันและควบคุมโรคไข้เลือดออกและมีพฤติกรรมในการป้องกันและควบคุมโรคไข้เลือดออกได้อย่างถูกต้อง</a:t>
                      </a:r>
                      <a:endParaRPr lang="en-US" sz="26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h-TH" sz="3200" dirty="0" smtClean="0">
                          <a:effectLst/>
                          <a:latin typeface="TH NiramitIT๙" pitchFamily="2" charset="-34"/>
                          <a:ea typeface="Cordia New"/>
                          <a:cs typeface="TH NiramitIT๙" pitchFamily="2" charset="-34"/>
                        </a:rPr>
                        <a:t>-</a:t>
                      </a:r>
                      <a:endParaRPr lang="en-US" sz="3200" dirty="0">
                        <a:effectLst/>
                        <a:latin typeface="TH NiramitIT๙" pitchFamily="2" charset="-34"/>
                        <a:ea typeface="Cordia New"/>
                        <a:cs typeface="TH NiramitIT๙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97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56630"/>
            <a:ext cx="8229600" cy="986354"/>
          </a:xfrm>
        </p:spPr>
        <p:txBody>
          <a:bodyPr>
            <a:norm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3 โครงการเฝ้าระวังและป้องกันโรคไข้เลือดออก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577831"/>
              </p:ext>
            </p:extLst>
          </p:nvPr>
        </p:nvGraphicFramePr>
        <p:xfrm>
          <a:off x="108012" y="1500174"/>
          <a:ext cx="8856984" cy="3322320"/>
        </p:xfrm>
        <a:graphic>
          <a:graphicData uri="http://schemas.openxmlformats.org/drawingml/2006/table">
            <a:tbl>
              <a:tblPr firstRow="1" firstCol="1" bandRow="1"/>
              <a:tblGrid>
                <a:gridCol w="4178236"/>
                <a:gridCol w="4678748"/>
              </a:tblGrid>
              <a:tr h="265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ชนิดกิจกรรม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งบประมาณ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316">
                <a:tc>
                  <a:txBody>
                    <a:bodyPr/>
                    <a:lstStyle/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กิจกรรมที่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1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. จัดประชุมชี้แจงให้ความรู้ 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เรื่อง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การควบคุมและป้องกันโรคไข้เลือดออก ให้แก่กลุ่มเป้าหมาย</a:t>
                      </a:r>
                      <a:endParaRPr lang="en-US" sz="20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ค่าอาหาร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กลางวัน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50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100 คน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</a:t>
                      </a:r>
                      <a:endParaRPr lang="th-TH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=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5,000 บาท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ค่าอาหารว่าง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25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2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มื้อ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100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คน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=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5,000 บาท</a:t>
                      </a:r>
                    </a:p>
                    <a:p>
                      <a:pPr>
                        <a:buFontTx/>
                        <a:buChar char="-"/>
                      </a:pPr>
                      <a:endParaRPr lang="th-TH" sz="2800" u="none" dirty="0" smtClean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u="sng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รวมเป็นเงิน 10,000 บาท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th-TH" sz="22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84081" y="5286388"/>
            <a:ext cx="354524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u="sng" dirty="0" smtClean="0">
                <a:latin typeface="4804_KwangMD_PukluK" pitchFamily="2" charset="0"/>
                <a:cs typeface="4804_KwangMD_PukluK" pitchFamily="2" charset="0"/>
              </a:rPr>
              <a:t>ดำเนินการแล้ว </a:t>
            </a:r>
          </a:p>
          <a:p>
            <a:pPr algn="ctr"/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วันที่ 29 กรกฎาคม 2563</a:t>
            </a:r>
          </a:p>
        </p:txBody>
      </p:sp>
    </p:spTree>
    <p:extLst>
      <p:ext uri="{BB962C8B-B14F-4D97-AF65-F5344CB8AC3E}">
        <p14:creationId xmlns:p14="http://schemas.microsoft.com/office/powerpoint/2010/main" xmlns="" val="2001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A13A54D9-7C17-4437-A6B7-AA7449C7C90B}"/>
              </a:ext>
            </a:extLst>
          </p:cNvPr>
          <p:cNvSpPr txBox="1">
            <a:spLocks/>
          </p:cNvSpPr>
          <p:nvPr/>
        </p:nvSpPr>
        <p:spPr>
          <a:xfrm>
            <a:off x="395536" y="1844824"/>
            <a:ext cx="8408909" cy="39416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 fontScale="85000" lnSpcReduction="20000"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7700" dirty="0" smtClean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7700" b="1" dirty="0" smtClean="0">
                <a:latin typeface="4804_KwangMD_PukluK" pitchFamily="2" charset="0"/>
                <a:cs typeface="4804_KwangMD_PukluK" pitchFamily="2" charset="0"/>
              </a:rPr>
              <a:t>โครงการ</a:t>
            </a:r>
            <a:r>
              <a:rPr lang="th-TH" sz="7700" dirty="0" smtClean="0">
                <a:latin typeface="4804_KwangMD_PukluK" pitchFamily="2" charset="0"/>
                <a:cs typeface="4804_KwangMD_PukluK" pitchFamily="2" charset="0"/>
              </a:rPr>
              <a:t>ปรับเปลี่ยนพฤติกรรมสุขภาพกลุ่มเสี่ยงโรคเบาหวานและ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7700" dirty="0" smtClean="0">
                <a:latin typeface="4804_KwangMD_PukluK" pitchFamily="2" charset="0"/>
                <a:cs typeface="4804_KwangMD_PukluK" pitchFamily="2" charset="0"/>
              </a:rPr>
              <a:t>ความดันโลหิตสูง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7700" dirty="0" smtClean="0">
                <a:latin typeface="4804_KwangMD_PukluK" pitchFamily="2" charset="0"/>
                <a:cs typeface="4804_KwangMD_PukluK" pitchFamily="2" charset="0"/>
              </a:rPr>
              <a:t>วงเงิน 15</a:t>
            </a:r>
            <a:r>
              <a:rPr lang="en-US" sz="7700" dirty="0" smtClean="0">
                <a:latin typeface="4804_KwangMD_PukluK" pitchFamily="2" charset="0"/>
                <a:cs typeface="4804_KwangMD_PukluK" pitchFamily="2" charset="0"/>
              </a:rPr>
              <a:t>,</a:t>
            </a:r>
            <a:r>
              <a:rPr lang="th-TH" sz="7700" dirty="0" smtClean="0">
                <a:latin typeface="4804_KwangMD_PukluK" pitchFamily="2" charset="0"/>
                <a:cs typeface="4804_KwangMD_PukluK" pitchFamily="2" charset="0"/>
              </a:rPr>
              <a:t>000 บาท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2100" dirty="0" smtClean="0"/>
              <a:t> </a:t>
            </a:r>
            <a:endParaRPr lang="th-TH" sz="21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0"/>
            <a:ext cx="9144000" cy="10989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66382"/>
            <a:ext cx="8229600" cy="986354"/>
          </a:xfrm>
        </p:spPr>
        <p:txBody>
          <a:bodyPr>
            <a:normAutofit fontScale="90000"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โครงการกองทุนหลักประกันสุขภาพระดับท้องถิ่น</a:t>
            </a:r>
            <a:endParaRPr lang="th-TH" sz="4800" dirty="0">
              <a:solidFill>
                <a:schemeClr val="bg1"/>
              </a:solidFill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3646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54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56630"/>
            <a:ext cx="8229600" cy="986354"/>
          </a:xfrm>
        </p:spPr>
        <p:txBody>
          <a:bodyPr>
            <a:norm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3 โครงการเฝ้าระวังและป้องกันโรคไข้เลือดออก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577831"/>
              </p:ext>
            </p:extLst>
          </p:nvPr>
        </p:nvGraphicFramePr>
        <p:xfrm>
          <a:off x="108012" y="1500174"/>
          <a:ext cx="8856984" cy="3322320"/>
        </p:xfrm>
        <a:graphic>
          <a:graphicData uri="http://schemas.openxmlformats.org/drawingml/2006/table">
            <a:tbl>
              <a:tblPr firstRow="1" firstCol="1" bandRow="1"/>
              <a:tblGrid>
                <a:gridCol w="4428492"/>
                <a:gridCol w="4428492"/>
              </a:tblGrid>
              <a:tr h="265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ชนิดกิจกรรม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งบประมาณ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316">
                <a:tc>
                  <a:txBody>
                    <a:bodyPr/>
                    <a:lstStyle/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กิจกรรมที่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2. </a:t>
                      </a:r>
                      <a:r>
                        <a:rPr lang="th-TH" sz="2800" kern="1200" dirty="0" err="1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อส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ม.ออกสำรวจลูกน้ำยุงลาย ตามครัวเรือนในเขตรับผิดชอบ โดยใช้แบบบันทึก เพื่อตรวจค่า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HI CI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และอธิบายวิธีการกำจัด แหล่งเพาะพันธุ์ยุง อย่างต่อเนื่อง ทุก 2 สัปดาห์ (ระยะเวลา 5 ครั้ง) </a:t>
                      </a:r>
                      <a:endParaRPr lang="en-US" sz="20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ค่าตอบแทน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ของ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dirty="0" err="1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อส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ม.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25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5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ครั้ง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x 35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คน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=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4,375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</a:t>
                      </a:r>
                    </a:p>
                    <a:p>
                      <a:pPr>
                        <a:buFontTx/>
                        <a:buNone/>
                      </a:pPr>
                      <a:endParaRPr lang="th-TH" sz="2800" u="none" dirty="0" smtClean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th-TH" sz="2800" u="none" dirty="0" smtClean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u="sng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รวมเป็นเงิน 4,375 บาท</a:t>
                      </a:r>
                      <a:endParaRPr lang="th-TH" sz="22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th-TH" sz="22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84081" y="4786322"/>
            <a:ext cx="3545241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u="sng" dirty="0" smtClean="0">
                <a:latin typeface="4804_KwangMD_PukluK" pitchFamily="2" charset="0"/>
                <a:cs typeface="4804_KwangMD_PukluK" pitchFamily="2" charset="0"/>
              </a:rPr>
              <a:t>ดำเนินการแล้ว </a:t>
            </a:r>
          </a:p>
          <a:p>
            <a:pPr algn="ctr"/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ทุก 2 สัปดาห์ ตั้งแต่เดือนสิงหาคม ถึง เดือนกันยายน 2563</a:t>
            </a:r>
          </a:p>
        </p:txBody>
      </p:sp>
    </p:spTree>
    <p:extLst>
      <p:ext uri="{BB962C8B-B14F-4D97-AF65-F5344CB8AC3E}">
        <p14:creationId xmlns:p14="http://schemas.microsoft.com/office/powerpoint/2010/main" xmlns="" val="2001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56630"/>
            <a:ext cx="8229600" cy="986354"/>
          </a:xfrm>
        </p:spPr>
        <p:txBody>
          <a:bodyPr>
            <a:norm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3 โครงการเฝ้าระวังและป้องกันโรคไข้เลือดออก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785785" y="1396999"/>
          <a:ext cx="7572429" cy="5246711"/>
        </p:xfrm>
        <a:graphic>
          <a:graphicData uri="http://schemas.openxmlformats.org/drawingml/2006/table">
            <a:tbl>
              <a:tblPr/>
              <a:tblGrid>
                <a:gridCol w="2524143"/>
                <a:gridCol w="2524143"/>
                <a:gridCol w="2524143"/>
              </a:tblGrid>
              <a:tr h="43722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การประเมินความชุกลูกน้ำยุงลาย</a:t>
                      </a:r>
                      <a:endParaRPr lang="en-US" sz="2400" b="1" dirty="0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311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ดัชนี</a:t>
                      </a:r>
                      <a:endParaRPr lang="en-US" sz="2800" b="1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ภาวะความเสี่ยงต่อการเกิดการ</a:t>
                      </a:r>
                      <a:r>
                        <a:rPr lang="th-TH" sz="2800" b="1" dirty="0" smtClean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แพร่โรค</a:t>
                      </a:r>
                      <a:r>
                        <a:rPr lang="th-TH" sz="2800" b="1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ไข้เลือดออก</a:t>
                      </a:r>
                      <a:endParaRPr lang="en-US" sz="2800" b="1" dirty="0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ค่า</a:t>
                      </a:r>
                      <a:endParaRPr lang="en-US" sz="2800" b="1" dirty="0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2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ค่า </a:t>
                      </a:r>
                      <a:r>
                        <a:rPr lang="en-US" sz="2400" dirty="0" smtClean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HI</a:t>
                      </a:r>
                      <a:endParaRPr lang="en-US" sz="2400" dirty="0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ปลอดภัย</a:t>
                      </a:r>
                      <a:endParaRPr lang="en-US" sz="2400" dirty="0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0</a:t>
                      </a:r>
                      <a:endParaRPr lang="en-US" sz="2400" dirty="0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2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เสี่ยงต่ำ</a:t>
                      </a:r>
                      <a:endParaRPr lang="en-US" sz="2400" dirty="0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&lt;10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2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เสี่ยงสูง</a:t>
                      </a:r>
                      <a:endParaRPr lang="en-US" sz="2400" dirty="0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10-50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2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เสี่ยงสูงมาก</a:t>
                      </a:r>
                      <a:endParaRPr lang="en-US" sz="2400" dirty="0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&gt;50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2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ค่า </a:t>
                      </a:r>
                      <a:r>
                        <a:rPr lang="en-US" sz="2400" dirty="0" smtClean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CI</a:t>
                      </a:r>
                      <a:endParaRPr lang="en-US" sz="2400" dirty="0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ปลอดภัย</a:t>
                      </a:r>
                      <a:endParaRPr lang="en-US" sz="2400" dirty="0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0</a:t>
                      </a:r>
                      <a:endParaRPr lang="en-US" sz="2400" dirty="0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2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เสี่ยงต่ำ</a:t>
                      </a:r>
                      <a:endParaRPr lang="en-US" sz="2400" dirty="0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&lt;5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2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เสี่ยงสูง</a:t>
                      </a:r>
                      <a:endParaRPr lang="en-US" sz="2400" dirty="0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5-9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2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เสี่ยงสูงมาก</a:t>
                      </a:r>
                      <a:endParaRPr lang="en-US" sz="2400" dirty="0">
                        <a:latin typeface="4804_KwangMD_PukluK" pitchFamily="2" charset="0"/>
                        <a:ea typeface="Calibri"/>
                        <a:cs typeface="4804_KwangMD_PukluK" pitchFamily="2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4804_KwangMD_PukluK" pitchFamily="2" charset="0"/>
                          <a:ea typeface="Calibri"/>
                          <a:cs typeface="4804_KwangMD_PukluK" pitchFamily="2" charset="0"/>
                        </a:rPr>
                        <a:t>&gt;10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56630"/>
            <a:ext cx="8229600" cy="986354"/>
          </a:xfrm>
        </p:spPr>
        <p:txBody>
          <a:bodyPr>
            <a:norm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3 โครงการเฝ้าระวังและป้องกันโรคไข้เลือดออก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577831"/>
              </p:ext>
            </p:extLst>
          </p:nvPr>
        </p:nvGraphicFramePr>
        <p:xfrm>
          <a:off x="214282" y="1505898"/>
          <a:ext cx="8678830" cy="3280424"/>
        </p:xfrm>
        <a:graphic>
          <a:graphicData uri="http://schemas.openxmlformats.org/drawingml/2006/table">
            <a:tbl>
              <a:tblPr firstRow="1" firstCol="1" bandRow="1"/>
              <a:tblGrid>
                <a:gridCol w="4643470"/>
                <a:gridCol w="2643206"/>
                <a:gridCol w="1392154"/>
              </a:tblGrid>
              <a:tr h="742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ดัชนีการคำนวณ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ผลสรุป 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ค่าดัชนี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946">
                <a:tc>
                  <a:txBody>
                    <a:bodyPr/>
                    <a:lstStyle/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ค่า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HI =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จำนวนหลังคาเรือนที่พบลูกน้ำ</a:t>
                      </a:r>
                      <a:r>
                        <a:rPr lang="th-TH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100</a:t>
                      </a:r>
                      <a:r>
                        <a:rPr lang="th-TH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/ จำนวนหลังคาเรือนที่สำรวจ</a:t>
                      </a:r>
                      <a:endParaRPr lang="en-US" sz="28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30</a:t>
                      </a:r>
                      <a:r>
                        <a:rPr lang="en-US" sz="2800" dirty="0" smtClean="0"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x</a:t>
                      </a:r>
                      <a:r>
                        <a:rPr lang="th-TH" sz="2800" dirty="0" smtClean="0"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100/546</a:t>
                      </a:r>
                      <a:endParaRPr lang="en-US" sz="28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=</a:t>
                      </a:r>
                      <a:r>
                        <a:rPr lang="th-TH" sz="2800" baseline="0" dirty="0" smtClean="0"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5.49</a:t>
                      </a:r>
                      <a:endParaRPr lang="th-TH" sz="28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8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ปลอดภัย</a:t>
                      </a:r>
                      <a:endParaRPr lang="th-TH" sz="28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ค่า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CI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=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จำนวนภาชนะที่พบลูกน้ำ</a:t>
                      </a:r>
                      <a:r>
                        <a:rPr lang="th-TH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100</a:t>
                      </a:r>
                      <a:r>
                        <a:rPr lang="th-TH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/ จำนวนภาชนะที่สำรวจ</a:t>
                      </a:r>
                      <a:endParaRPr lang="th-TH" sz="28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endParaRPr lang="en-US" sz="28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108x</a:t>
                      </a:r>
                      <a:r>
                        <a:rPr lang="th-TH" sz="2800" dirty="0" smtClean="0"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100/2253</a:t>
                      </a:r>
                      <a:endParaRPr lang="en-US" sz="28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=</a:t>
                      </a:r>
                      <a:r>
                        <a:rPr lang="th-TH" sz="2800" dirty="0" smtClean="0"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4.79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28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8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เสี่ยงต่ำ</a:t>
                      </a:r>
                      <a:endParaRPr lang="th-TH" sz="28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57488" y="5286388"/>
            <a:ext cx="3545241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u="sng" dirty="0" smtClean="0">
                <a:latin typeface="4804_KwangMD_PukluK" pitchFamily="2" charset="0"/>
                <a:cs typeface="4804_KwangMD_PukluK" pitchFamily="2" charset="0"/>
              </a:rPr>
              <a:t>ดำเนินการแล้ว </a:t>
            </a:r>
          </a:p>
          <a:p>
            <a:pPr algn="ctr"/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ทุก 2 สัปดาห์ ตั้งแต่เดือนสิงหาคม ถึง เดือนกันยายน 2563</a:t>
            </a:r>
          </a:p>
        </p:txBody>
      </p:sp>
    </p:spTree>
    <p:extLst>
      <p:ext uri="{BB962C8B-B14F-4D97-AF65-F5344CB8AC3E}">
        <p14:creationId xmlns:p14="http://schemas.microsoft.com/office/powerpoint/2010/main" xmlns="" val="2001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71462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42852"/>
            <a:ext cx="8229600" cy="986354"/>
          </a:xfrm>
        </p:spPr>
        <p:txBody>
          <a:bodyPr>
            <a:normAutofit/>
          </a:bodyPr>
          <a:lstStyle/>
          <a:p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3 โครงการเฝ้าระวังและป้องกันโรคไข้เลือดออก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สี่เหลี่ยมมุมมน 9"/>
          <p:cNvSpPr/>
          <p:nvPr/>
        </p:nvSpPr>
        <p:spPr>
          <a:xfrm>
            <a:off x="3428992" y="1357298"/>
            <a:ext cx="2214578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atin typeface="4804_KwangMD_PukluK" pitchFamily="2" charset="0"/>
                <a:cs typeface="4804_KwangMD_PukluK" pitchFamily="2" charset="0"/>
              </a:rPr>
              <a:t>ภาพกิจกรรม</a:t>
            </a:r>
            <a:endParaRPr lang="th-TH" sz="4400" dirty="0"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9" name="Picture 2" descr="C:\Users\ASUS550J\Downloads\ไข้เลือดออก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636"/>
            <a:ext cx="2422164" cy="1571636"/>
          </a:xfrm>
          <a:prstGeom prst="rect">
            <a:avLst/>
          </a:prstGeom>
          <a:noFill/>
        </p:spPr>
      </p:pic>
      <p:pic>
        <p:nvPicPr>
          <p:cNvPr id="11" name="Picture 3" descr="C:\Users\ASUS550J\Downloads\ไข้เลือดออก7.jpg"/>
          <p:cNvPicPr>
            <a:picLocks noChangeAspect="1" noChangeArrowheads="1"/>
          </p:cNvPicPr>
          <p:nvPr/>
        </p:nvPicPr>
        <p:blipFill>
          <a:blip r:embed="rId4" cstate="print"/>
          <a:srcRect r="12097"/>
          <a:stretch>
            <a:fillRect/>
          </a:stretch>
        </p:blipFill>
        <p:spPr bwMode="auto">
          <a:xfrm>
            <a:off x="3214678" y="2285992"/>
            <a:ext cx="2595538" cy="1643074"/>
          </a:xfrm>
          <a:prstGeom prst="rect">
            <a:avLst/>
          </a:prstGeom>
          <a:noFill/>
        </p:spPr>
      </p:pic>
      <p:pic>
        <p:nvPicPr>
          <p:cNvPr id="12" name="Picture 4" descr="C:\Users\ASUS550J\Downloads\ไข้เลือดออก 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3" y="3201864"/>
            <a:ext cx="2428891" cy="1370144"/>
          </a:xfrm>
          <a:prstGeom prst="rect">
            <a:avLst/>
          </a:prstGeom>
          <a:noFill/>
        </p:spPr>
      </p:pic>
      <p:pic>
        <p:nvPicPr>
          <p:cNvPr id="13" name="Picture 5" descr="C:\Users\ASUS550J\Downloads\ไข้เลือดออก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214686"/>
            <a:ext cx="2428892" cy="1357322"/>
          </a:xfrm>
          <a:prstGeom prst="rect">
            <a:avLst/>
          </a:prstGeom>
          <a:noFill/>
        </p:spPr>
      </p:pic>
      <p:pic>
        <p:nvPicPr>
          <p:cNvPr id="14" name="Picture 6" descr="C:\Users\ASUS550J\Downloads\ไข้เลือดออก 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1500174"/>
            <a:ext cx="2071702" cy="1357322"/>
          </a:xfrm>
          <a:prstGeom prst="rect">
            <a:avLst/>
          </a:prstGeom>
          <a:noFill/>
        </p:spPr>
      </p:pic>
      <p:pic>
        <p:nvPicPr>
          <p:cNvPr id="15" name="Picture 7" descr="C:\Users\ASUS550J\Downloads\ไข้เลือดออก 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418471"/>
            <a:ext cx="2571768" cy="1582297"/>
          </a:xfrm>
          <a:prstGeom prst="rect">
            <a:avLst/>
          </a:prstGeom>
          <a:noFill/>
        </p:spPr>
      </p:pic>
      <p:pic>
        <p:nvPicPr>
          <p:cNvPr id="16" name="Picture 8" descr="C:\Users\ASUS550J\Downloads\ไข้เลือดออก 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5000636"/>
            <a:ext cx="2467338" cy="1571636"/>
          </a:xfrm>
          <a:prstGeom prst="rect">
            <a:avLst/>
          </a:prstGeom>
          <a:noFill/>
        </p:spPr>
      </p:pic>
      <p:pic>
        <p:nvPicPr>
          <p:cNvPr id="17" name="Picture 9" descr="C:\Users\ASUS550J\Downloads\ไข้เลือดออก 1.jpg"/>
          <p:cNvPicPr>
            <a:picLocks noChangeAspect="1" noChangeArrowheads="1"/>
          </p:cNvPicPr>
          <p:nvPr/>
        </p:nvPicPr>
        <p:blipFill>
          <a:blip r:embed="rId10" cstate="print"/>
          <a:srcRect t="15625"/>
          <a:stretch>
            <a:fillRect/>
          </a:stretch>
        </p:blipFill>
        <p:spPr bwMode="auto">
          <a:xfrm>
            <a:off x="6072198" y="1500206"/>
            <a:ext cx="2071702" cy="1357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27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A13A54D9-7C17-4437-A6B7-AA7449C7C90B}"/>
              </a:ext>
            </a:extLst>
          </p:cNvPr>
          <p:cNvSpPr txBox="1">
            <a:spLocks/>
          </p:cNvSpPr>
          <p:nvPr/>
        </p:nvSpPr>
        <p:spPr>
          <a:xfrm>
            <a:off x="395536" y="1844824"/>
            <a:ext cx="8408909" cy="44416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6500" b="1" dirty="0" smtClean="0">
                <a:latin typeface="4804_KwangMD_PukluK" pitchFamily="2" charset="0"/>
                <a:cs typeface="4804_KwangMD_PukluK" pitchFamily="2" charset="0"/>
              </a:rPr>
              <a:t>โครงการ</a:t>
            </a:r>
            <a:r>
              <a:rPr lang="th-TH" sz="6500" dirty="0" smtClean="0">
                <a:latin typeface="4804_KwangMD_PukluK" pitchFamily="2" charset="0"/>
                <a:cs typeface="4804_KwangMD_PukluK" pitchFamily="2" charset="0"/>
              </a:rPr>
              <a:t>ใช้ยาอย่างมีสติลดอันตราย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6500" dirty="0" smtClean="0">
                <a:latin typeface="4804_KwangMD_PukluK" pitchFamily="2" charset="0"/>
                <a:cs typeface="4804_KwangMD_PukluK" pitchFamily="2" charset="0"/>
              </a:rPr>
              <a:t>ต่อชีวิต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6500" dirty="0" smtClean="0">
                <a:latin typeface="4804_KwangMD_PukluK" pitchFamily="2" charset="0"/>
                <a:cs typeface="4804_KwangMD_PukluK" pitchFamily="2" charset="0"/>
              </a:rPr>
              <a:t>วงเงิน </a:t>
            </a:r>
            <a:r>
              <a:rPr lang="en-US" sz="6500" dirty="0" smtClean="0">
                <a:latin typeface="4804_KwangMD_PukluK" pitchFamily="2" charset="0"/>
                <a:cs typeface="4804_KwangMD_PukluK" pitchFamily="2" charset="0"/>
              </a:rPr>
              <a:t>16,</a:t>
            </a:r>
            <a:r>
              <a:rPr lang="th-TH" sz="6500" dirty="0" smtClean="0">
                <a:latin typeface="4804_KwangMD_PukluK" pitchFamily="2" charset="0"/>
                <a:cs typeface="4804_KwangMD_PukluK" pitchFamily="2" charset="0"/>
              </a:rPr>
              <a:t>375 บาท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2100" dirty="0" smtClean="0"/>
              <a:t> </a:t>
            </a:r>
            <a:endParaRPr lang="th-TH" sz="21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0"/>
            <a:ext cx="9144000" cy="10989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66382"/>
            <a:ext cx="8229600" cy="986354"/>
          </a:xfrm>
        </p:spPr>
        <p:txBody>
          <a:bodyPr>
            <a:normAutofit fontScale="90000"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โครงการกองทุนหลักประกันสุขภาพระดับท้องถิ่น</a:t>
            </a:r>
            <a:endParaRPr lang="th-TH" sz="4800" dirty="0">
              <a:solidFill>
                <a:schemeClr val="bg1"/>
              </a:solidFill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3646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54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0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985870" y="357166"/>
            <a:ext cx="8229600" cy="1130370"/>
          </a:xfrm>
        </p:spPr>
        <p:txBody>
          <a:bodyPr>
            <a:normAutofit fontScale="90000"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4 โครงการใช้ยาอย่างมีสติ ลดอันตรายต่อชีวิต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200" dirty="0" smtClean="0">
                <a:latin typeface="TH SarabunIT๙" pitchFamily="34" charset="-34"/>
                <a:cs typeface="TH SarabunIT๙" pitchFamily="34" charset="-34"/>
              </a:rPr>
            </a:br>
            <a:endParaRPr lang="th-TH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906662"/>
              </p:ext>
            </p:extLst>
          </p:nvPr>
        </p:nvGraphicFramePr>
        <p:xfrm>
          <a:off x="260166" y="1428737"/>
          <a:ext cx="8526676" cy="4931495"/>
        </p:xfrm>
        <a:graphic>
          <a:graphicData uri="http://schemas.openxmlformats.org/drawingml/2006/table">
            <a:tbl>
              <a:tblPr firstRow="1" firstCol="1" bandRow="1"/>
              <a:tblGrid>
                <a:gridCol w="3349606"/>
                <a:gridCol w="3240360"/>
                <a:gridCol w="1936710"/>
              </a:tblGrid>
              <a:tr h="7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เป้าหมาย/วัตถุประสงค์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ตัวชี้วัด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ผลการประเมินตามตัวชี้วัด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ข้อ</a:t>
                      </a:r>
                      <a:r>
                        <a:rPr lang="th-TH" sz="2800" dirty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ที่ </a:t>
                      </a:r>
                      <a:r>
                        <a:rPr lang="th-TH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1.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เพื่อให้ประชาชนมีความรู้และความเข้าใจในการใช้ยาอย่างปลอดภัย</a:t>
                      </a:r>
                      <a:endParaRPr lang="en-US" sz="28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ข้อที่ 1. ร้อยละร้อยประชาชนมีความรู้และความเข้าใจในการใช้ยาอย่างปลอดภัย</a:t>
                      </a:r>
                      <a:endParaRPr lang="en-US" sz="2800" dirty="0">
                        <a:effectLst/>
                        <a:latin typeface="4804_KwangMD_PukluK" pitchFamily="2" charset="0"/>
                        <a:ea typeface="Times New Roman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  <a:tabLst>
                          <a:tab pos="450215" algn="l"/>
                        </a:tabLst>
                      </a:pPr>
                      <a:endParaRPr kumimoji="0" lang="th-TH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NiramitIT๙" pitchFamily="2" charset="-34"/>
                        <a:ea typeface="Cordia New"/>
                        <a:cs typeface="TH NiramitIT๙" pitchFamily="2" charset="-34"/>
                      </a:endParaRPr>
                    </a:p>
                    <a:p>
                      <a:pPr marL="179705" algn="ctr">
                        <a:spcAft>
                          <a:spcPts val="600"/>
                        </a:spcAft>
                        <a:tabLst>
                          <a:tab pos="450215" algn="l"/>
                        </a:tabLst>
                      </a:pPr>
                      <a:endParaRPr lang="en-US" sz="3200" dirty="0">
                        <a:effectLst/>
                        <a:latin typeface="TH NiramitIT๙" pitchFamily="2" charset="-34"/>
                        <a:ea typeface="Times New Roman"/>
                        <a:cs typeface="TH NiramitIT๙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ข้อที่ </a:t>
                      </a:r>
                      <a:r>
                        <a:rPr lang="en-US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2</a:t>
                      </a:r>
                      <a:r>
                        <a:rPr lang="th-TH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.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เพื่อให้ประชาชนลดการใช้</a:t>
                      </a:r>
                      <a:r>
                        <a:rPr lang="th-TH" sz="2800" kern="1200" dirty="0" err="1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ยาสเตียรอยด์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ยาชุดและ</a:t>
                      </a:r>
                      <a:r>
                        <a:rPr lang="th-TH" sz="2800" kern="1200" dirty="0" err="1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ยาปฎิชีว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นะโดยไม่จำเป็น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ข้อที่ 2. ร้อยละร้อยประชาชนลดการใช้</a:t>
                      </a:r>
                      <a:r>
                        <a:rPr lang="th-TH" sz="2800" kern="1200" dirty="0" err="1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ยาสเตียรอยด์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ยาชุด และ</a:t>
                      </a:r>
                      <a:r>
                        <a:rPr lang="th-TH" sz="2800" kern="1200" dirty="0" err="1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ยาปฎิชีว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นะโดยไม่จำเป็น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h-TH" sz="3200" dirty="0" smtClean="0">
                          <a:effectLst/>
                          <a:latin typeface="TH NiramitIT๙" pitchFamily="2" charset="-34"/>
                          <a:ea typeface="Cordia New"/>
                          <a:cs typeface="TH NiramitIT๙" pitchFamily="2" charset="-34"/>
                        </a:rPr>
                        <a:t>-</a:t>
                      </a:r>
                      <a:endParaRPr lang="en-US" sz="3200" dirty="0">
                        <a:effectLst/>
                        <a:latin typeface="TH NiramitIT๙" pitchFamily="2" charset="-34"/>
                        <a:ea typeface="Cordia New"/>
                        <a:cs typeface="TH NiramitIT๙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97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56630"/>
            <a:ext cx="8229600" cy="986354"/>
          </a:xfrm>
        </p:spPr>
        <p:txBody>
          <a:bodyPr>
            <a:norm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4 โครงการใช้ยาอย่างมีสติ ลดอันตรายต่อชีวิต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577831"/>
              </p:ext>
            </p:extLst>
          </p:nvPr>
        </p:nvGraphicFramePr>
        <p:xfrm>
          <a:off x="108012" y="1500174"/>
          <a:ext cx="8856984" cy="3322320"/>
        </p:xfrm>
        <a:graphic>
          <a:graphicData uri="http://schemas.openxmlformats.org/drawingml/2006/table">
            <a:tbl>
              <a:tblPr firstRow="1" firstCol="1" bandRow="1"/>
              <a:tblGrid>
                <a:gridCol w="4249674"/>
                <a:gridCol w="4607310"/>
              </a:tblGrid>
              <a:tr h="265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ชนิดกิจกรรม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งบประมาณ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316">
                <a:tc>
                  <a:txBody>
                    <a:bodyPr/>
                    <a:lstStyle/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กิจกรรมที่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1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.1 ประชุมชี้แจงให้ความรู้ประชาชนในการใช้ยาอย่างปลอดภัย ลดการใช้</a:t>
                      </a:r>
                      <a:r>
                        <a:rPr lang="th-TH" sz="2800" kern="1200" dirty="0" err="1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ยาสเตียรอยด์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ยาชุด และ</a:t>
                      </a:r>
                      <a:r>
                        <a:rPr lang="th-TH" sz="2800" kern="1200" dirty="0" err="1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ยาปฎิชีว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นะโดยไม่จำเป็น</a:t>
                      </a:r>
                      <a:endParaRPr lang="en-US" sz="20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ค่าอาหาร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กลางวัน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50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100 คน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 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=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5,000 บาท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ค่าอาหารว่าง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25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2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มื้อ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100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คน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=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5,000 บาท</a:t>
                      </a:r>
                    </a:p>
                    <a:p>
                      <a:pPr>
                        <a:buFontTx/>
                        <a:buChar char="-"/>
                      </a:pPr>
                      <a:endParaRPr lang="th-TH" sz="2800" u="none" dirty="0" smtClean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u="sng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รวมเป็นเงิน 10,000 บาท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th-TH" sz="22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84081" y="5286388"/>
            <a:ext cx="354524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u="sng" dirty="0" smtClean="0">
                <a:latin typeface="4804_KwangMD_PukluK" pitchFamily="2" charset="0"/>
                <a:cs typeface="4804_KwangMD_PukluK" pitchFamily="2" charset="0"/>
              </a:rPr>
              <a:t>ดำเนินการแล้ว </a:t>
            </a:r>
          </a:p>
          <a:p>
            <a:pPr algn="ctr"/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วันที่ 3 สิงหาคม 2563</a:t>
            </a:r>
          </a:p>
        </p:txBody>
      </p:sp>
    </p:spTree>
    <p:extLst>
      <p:ext uri="{BB962C8B-B14F-4D97-AF65-F5344CB8AC3E}">
        <p14:creationId xmlns:p14="http://schemas.microsoft.com/office/powerpoint/2010/main" xmlns="" val="2001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56630"/>
            <a:ext cx="8229600" cy="986354"/>
          </a:xfrm>
        </p:spPr>
        <p:txBody>
          <a:bodyPr>
            <a:norm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4 โครงการใช้ยาอย่างมีสติ ลดอันตรายต่อชีวิต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577831"/>
              </p:ext>
            </p:extLst>
          </p:nvPr>
        </p:nvGraphicFramePr>
        <p:xfrm>
          <a:off x="108012" y="1500174"/>
          <a:ext cx="8856984" cy="3322320"/>
        </p:xfrm>
        <a:graphic>
          <a:graphicData uri="http://schemas.openxmlformats.org/drawingml/2006/table">
            <a:tbl>
              <a:tblPr firstRow="1" firstCol="1" bandRow="1"/>
              <a:tblGrid>
                <a:gridCol w="4178236"/>
                <a:gridCol w="4678748"/>
              </a:tblGrid>
              <a:tr h="265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ชนิดกิจกรรม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งบประมาณ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316">
                <a:tc>
                  <a:txBody>
                    <a:bodyPr/>
                    <a:lstStyle/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กิจกรรมที่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1.2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ประชุมชี้แจงให้ความรู้</a:t>
                      </a:r>
                      <a:r>
                        <a:rPr lang="th-TH" sz="2800" kern="1200" dirty="0" err="1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กับอ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สม.และร้านชำในการใช้ยาอย่างปลอดภัย ลดการใช้</a:t>
                      </a:r>
                      <a:r>
                        <a:rPr lang="th-TH" sz="2800" kern="1200" dirty="0" err="1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ยาสเตียรอยด์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ยาชุด และ</a:t>
                      </a:r>
                      <a:r>
                        <a:rPr lang="th-TH" sz="2800" kern="1200" dirty="0" err="1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ยาปฎิชีว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นะโดยไม่จำเป็น</a:t>
                      </a:r>
                      <a:endParaRPr lang="en-US" sz="20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ค่าอาหาร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กลางวัน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50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55 คน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 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=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2,750 บาท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ค่าอาหารว่าง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25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2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มื้อ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55 คน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=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2,750 บาท</a:t>
                      </a:r>
                    </a:p>
                    <a:p>
                      <a:pPr>
                        <a:buFontTx/>
                        <a:buChar char="-"/>
                      </a:pPr>
                      <a:endParaRPr lang="th-TH" sz="2800" u="none" dirty="0" smtClean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u="sng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รวมเป็นเงิน 5,500 บาท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th-TH" sz="22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84081" y="5286388"/>
            <a:ext cx="354524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u="sng" dirty="0" smtClean="0">
                <a:latin typeface="4804_KwangMD_PukluK" pitchFamily="2" charset="0"/>
                <a:cs typeface="4804_KwangMD_PukluK" pitchFamily="2" charset="0"/>
              </a:rPr>
              <a:t>ดำเนินการแล้ว </a:t>
            </a:r>
          </a:p>
          <a:p>
            <a:pPr algn="ctr"/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วันที่ 4 สิงหาคม 2563</a:t>
            </a:r>
          </a:p>
        </p:txBody>
      </p:sp>
    </p:spTree>
    <p:extLst>
      <p:ext uri="{BB962C8B-B14F-4D97-AF65-F5344CB8AC3E}">
        <p14:creationId xmlns:p14="http://schemas.microsoft.com/office/powerpoint/2010/main" xmlns="" val="2001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56630"/>
            <a:ext cx="8229600" cy="986354"/>
          </a:xfrm>
        </p:spPr>
        <p:txBody>
          <a:bodyPr>
            <a:norm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4 โครงการใช้ยาอย่างมีสติ ลดอันตรายต่อชีวิต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577831"/>
              </p:ext>
            </p:extLst>
          </p:nvPr>
        </p:nvGraphicFramePr>
        <p:xfrm>
          <a:off x="108012" y="1500174"/>
          <a:ext cx="8856984" cy="2468880"/>
        </p:xfrm>
        <a:graphic>
          <a:graphicData uri="http://schemas.openxmlformats.org/drawingml/2006/table">
            <a:tbl>
              <a:tblPr firstRow="1" firstCol="1" bandRow="1"/>
              <a:tblGrid>
                <a:gridCol w="4428492"/>
                <a:gridCol w="4428492"/>
              </a:tblGrid>
              <a:tr h="265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ชนิดกิจกรรม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งบประมาณ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316">
                <a:tc>
                  <a:txBody>
                    <a:bodyPr/>
                    <a:lstStyle/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กิจกรรมที่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2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. ติดตามข้อมูลแหล่งพื้นที่ของการใช้ยาในชุมชน และตรวจสอบการใช้ยา 1 ครั้ง</a:t>
                      </a:r>
                      <a:endParaRPr lang="en-US" sz="20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-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ค่าตอบแทน</a:t>
                      </a:r>
                      <a:r>
                        <a:rPr lang="th-TH" sz="2800" kern="1200" dirty="0" err="1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ของอ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สม.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25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35 คน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=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875 บาท</a:t>
                      </a:r>
                    </a:p>
                    <a:p>
                      <a:pPr>
                        <a:buFontTx/>
                        <a:buChar char="-"/>
                      </a:pPr>
                      <a:endParaRPr lang="th-TH" sz="2800" u="none" dirty="0" smtClean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u="sng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รวมเป็นเงิน 875 บาท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th-TH" sz="22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84081" y="4572008"/>
            <a:ext cx="3545241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u="sng" dirty="0" smtClean="0">
                <a:latin typeface="4804_KwangMD_PukluK" pitchFamily="2" charset="0"/>
                <a:cs typeface="4804_KwangMD_PukluK" pitchFamily="2" charset="0"/>
              </a:rPr>
              <a:t>ดำเนินการแล้ว </a:t>
            </a:r>
          </a:p>
          <a:p>
            <a:pPr algn="ctr"/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วันที่ 3 กันยายน 2563</a:t>
            </a:r>
          </a:p>
          <a:p>
            <a:pPr algn="ctr"/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หลังจากให้ความรู้ 1 เดือน</a:t>
            </a:r>
          </a:p>
        </p:txBody>
      </p:sp>
    </p:spTree>
    <p:extLst>
      <p:ext uri="{BB962C8B-B14F-4D97-AF65-F5344CB8AC3E}">
        <p14:creationId xmlns:p14="http://schemas.microsoft.com/office/powerpoint/2010/main" xmlns="" val="2001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56630"/>
            <a:ext cx="8229600" cy="986354"/>
          </a:xfrm>
        </p:spPr>
        <p:txBody>
          <a:bodyPr>
            <a:norm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4 โครงการใช้ยาอย่างมีสติ ลดอันตรายต่อชีวิต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577831"/>
              </p:ext>
            </p:extLst>
          </p:nvPr>
        </p:nvGraphicFramePr>
        <p:xfrm>
          <a:off x="108012" y="1500174"/>
          <a:ext cx="8856984" cy="2042160"/>
        </p:xfrm>
        <a:graphic>
          <a:graphicData uri="http://schemas.openxmlformats.org/drawingml/2006/table">
            <a:tbl>
              <a:tblPr firstRow="1" firstCol="1" bandRow="1"/>
              <a:tblGrid>
                <a:gridCol w="4428492"/>
                <a:gridCol w="4428492"/>
              </a:tblGrid>
              <a:tr h="265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ชนิดกิจกรรม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ผลการติดตาม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316">
                <a:tc>
                  <a:txBody>
                    <a:bodyPr/>
                    <a:lstStyle/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กิจกรรมที่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2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. ติดตามข้อมูลแหล่งพื้นที่ของการใช้ยาในชุมชน และตรวจสอบการใช้ยา 1 ครั้ง</a:t>
                      </a:r>
                      <a:endParaRPr lang="en-US" sz="20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จากการติดตามข้อมูลแหล่งพื้นที่ของการใช้ยาในชุมชน พบว่ามีการขายยาสามัญประจำบ้าน</a:t>
                      </a:r>
                      <a:r>
                        <a:rPr lang="th-TH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และไม่พบการขายอันตรายแต่อย่างใด</a:t>
                      </a:r>
                      <a:endParaRPr lang="th-TH" sz="2800" u="sng" dirty="0" smtClean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th-TH" sz="22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84081" y="4572008"/>
            <a:ext cx="3545241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u="sng" dirty="0" smtClean="0">
                <a:latin typeface="4804_KwangMD_PukluK" pitchFamily="2" charset="0"/>
                <a:cs typeface="4804_KwangMD_PukluK" pitchFamily="2" charset="0"/>
              </a:rPr>
              <a:t>ดำเนินการแล้ว </a:t>
            </a:r>
          </a:p>
          <a:p>
            <a:pPr algn="ctr"/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วันที่ 3 กันยายน 2563</a:t>
            </a:r>
          </a:p>
          <a:p>
            <a:pPr algn="ctr"/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หลังจากให้ความรู้ 1 เดือน</a:t>
            </a:r>
          </a:p>
        </p:txBody>
      </p:sp>
    </p:spTree>
    <p:extLst>
      <p:ext uri="{BB962C8B-B14F-4D97-AF65-F5344CB8AC3E}">
        <p14:creationId xmlns:p14="http://schemas.microsoft.com/office/powerpoint/2010/main" xmlns="" val="2001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985870" y="357166"/>
            <a:ext cx="8229600" cy="1130370"/>
          </a:xfrm>
        </p:spPr>
        <p:txBody>
          <a:bodyPr>
            <a:normAutofit fontScale="90000"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1 โครงการปรับเปลี่ยนพฤติกรรมสุขภาพกลุ่มเสี่ยง</a:t>
            </a:r>
            <a:b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</a:b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โรคเบาหวานและความดันโลหิตสูง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200" dirty="0" smtClean="0">
                <a:latin typeface="TH SarabunIT๙" pitchFamily="34" charset="-34"/>
                <a:cs typeface="TH SarabunIT๙" pitchFamily="34" charset="-34"/>
              </a:rPr>
            </a:br>
            <a:endParaRPr lang="th-TH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906662"/>
              </p:ext>
            </p:extLst>
          </p:nvPr>
        </p:nvGraphicFramePr>
        <p:xfrm>
          <a:off x="285720" y="1785926"/>
          <a:ext cx="8526676" cy="4550832"/>
        </p:xfrm>
        <a:graphic>
          <a:graphicData uri="http://schemas.openxmlformats.org/drawingml/2006/table">
            <a:tbl>
              <a:tblPr firstRow="1" firstCol="1" bandRow="1"/>
              <a:tblGrid>
                <a:gridCol w="3349606"/>
                <a:gridCol w="3240360"/>
                <a:gridCol w="1936710"/>
              </a:tblGrid>
              <a:tr h="56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เป้าหมาย/วัตถุประสงค์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ตัวชี้วัด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ผลการประเมินตามตัวชี้วัด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ข้อ</a:t>
                      </a:r>
                      <a:r>
                        <a:rPr lang="th-TH" sz="2800" dirty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ที่ </a:t>
                      </a:r>
                      <a:r>
                        <a:rPr lang="th-TH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1.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เพื่อให้กลุ่มเสี่ยงมีความรู้ความเข้าใจในการดูแลสุขภาพตนเอง</a:t>
                      </a:r>
                      <a:endParaRPr lang="en-US" sz="28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ข้อที่ 1. ร้อยละของกลุ่มเสี่ยงมีความรู้ความเข้าใจในการดูแลสุขภาพตนเอง</a:t>
                      </a:r>
                      <a:endParaRPr lang="en-US" sz="2800" dirty="0">
                        <a:effectLst/>
                        <a:latin typeface="4804_KwangMD_PukluK" pitchFamily="2" charset="0"/>
                        <a:ea typeface="Times New Roman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  <a:tabLst>
                          <a:tab pos="450215" algn="l"/>
                        </a:tabLst>
                      </a:pPr>
                      <a:r>
                        <a:rPr lang="th-TH" sz="3200" dirty="0" smtClean="0">
                          <a:effectLst/>
                          <a:latin typeface="TH NiramitIT๙" pitchFamily="2" charset="-34"/>
                          <a:ea typeface="Times New Roman"/>
                          <a:cs typeface="TH NiramitIT๙" pitchFamily="2" charset="-34"/>
                        </a:rPr>
                        <a:t>-</a:t>
                      </a:r>
                      <a:endParaRPr kumimoji="0" lang="th-TH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NiramitIT๙" pitchFamily="2" charset="-34"/>
                        <a:ea typeface="Cordia New"/>
                        <a:cs typeface="TH NiramitIT๙" pitchFamily="2" charset="-34"/>
                      </a:endParaRPr>
                    </a:p>
                    <a:p>
                      <a:pPr marL="179705" algn="ctr">
                        <a:spcAft>
                          <a:spcPts val="600"/>
                        </a:spcAft>
                        <a:tabLst>
                          <a:tab pos="450215" algn="l"/>
                        </a:tabLst>
                      </a:pPr>
                      <a:endParaRPr lang="en-US" sz="3200" dirty="0">
                        <a:effectLst/>
                        <a:latin typeface="TH NiramitIT๙" pitchFamily="2" charset="-34"/>
                        <a:ea typeface="Times New Roman"/>
                        <a:cs typeface="TH NiramitIT๙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ข้อที่ </a:t>
                      </a:r>
                      <a:r>
                        <a:rPr lang="en-US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2</a:t>
                      </a:r>
                      <a:r>
                        <a:rPr lang="th-TH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.</a:t>
                      </a:r>
                      <a:r>
                        <a:rPr lang="en-US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เพื่อให้กลุ่มเสี่ยงได้รับการปรับเปลี่ยนพฤติกรรมสุขภาพที่ถูกต้อง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ข้อที่ 2. ร้อยละของกลุ่มเสี่ยงได้รับการปรับเปลี่ยนพฤติกรรมสุขภาพที่ถูกต้อง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h-TH" sz="3200" dirty="0" smtClean="0">
                          <a:effectLst/>
                          <a:latin typeface="TH NiramitIT๙" pitchFamily="2" charset="-34"/>
                          <a:ea typeface="Cordia New"/>
                          <a:cs typeface="TH NiramitIT๙" pitchFamily="2" charset="-34"/>
                        </a:rPr>
                        <a:t>-</a:t>
                      </a:r>
                      <a:endParaRPr lang="en-US" sz="3200" dirty="0">
                        <a:effectLst/>
                        <a:latin typeface="TH NiramitIT๙" pitchFamily="2" charset="-34"/>
                        <a:ea typeface="Cordia New"/>
                        <a:cs typeface="TH NiramitIT๙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97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71462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42852"/>
            <a:ext cx="8229600" cy="986354"/>
          </a:xfrm>
        </p:spPr>
        <p:txBody>
          <a:bodyPr>
            <a:normAutofit/>
          </a:bodyPr>
          <a:lstStyle/>
          <a:p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4 โครงการใช้ยาอย่างมีสติ ลดอันตรายต่อชีวิต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สี่เหลี่ยมมุมมน 9"/>
          <p:cNvSpPr/>
          <p:nvPr/>
        </p:nvSpPr>
        <p:spPr>
          <a:xfrm>
            <a:off x="3500430" y="1357298"/>
            <a:ext cx="2214578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atin typeface="4804_KwangMD_PukluK" pitchFamily="2" charset="0"/>
                <a:cs typeface="4804_KwangMD_PukluK" pitchFamily="2" charset="0"/>
              </a:rPr>
              <a:t>ภาพกิจกรรม</a:t>
            </a:r>
            <a:endParaRPr lang="th-TH" sz="4400" dirty="0"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4098" name="Picture 2" descr="C:\Users\ASUS550J\Downloads\ใช้ยาของปชช.63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2643174" cy="1288102"/>
          </a:xfrm>
          <a:prstGeom prst="rect">
            <a:avLst/>
          </a:prstGeom>
          <a:noFill/>
        </p:spPr>
      </p:pic>
      <p:pic>
        <p:nvPicPr>
          <p:cNvPr id="4099" name="Picture 3" descr="C:\Users\ASUS550J\Downloads\ใช้ยาของปชช.63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463" y="3357562"/>
            <a:ext cx="2622653" cy="1214446"/>
          </a:xfrm>
          <a:prstGeom prst="rect">
            <a:avLst/>
          </a:prstGeom>
          <a:noFill/>
        </p:spPr>
      </p:pic>
      <p:pic>
        <p:nvPicPr>
          <p:cNvPr id="4100" name="Picture 4" descr="C:\Users\ASUS550J\Downloads\ใช้ยาของปชช.63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643050"/>
            <a:ext cx="2573376" cy="1445782"/>
          </a:xfrm>
          <a:prstGeom prst="rect">
            <a:avLst/>
          </a:prstGeom>
          <a:noFill/>
        </p:spPr>
      </p:pic>
      <p:pic>
        <p:nvPicPr>
          <p:cNvPr id="4101" name="Picture 5" descr="C:\Users\ASUS550J\Downloads\ใช้ยาของปชช.63_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357562"/>
            <a:ext cx="2571768" cy="1214446"/>
          </a:xfrm>
          <a:prstGeom prst="rect">
            <a:avLst/>
          </a:prstGeom>
          <a:noFill/>
        </p:spPr>
      </p:pic>
      <p:pic>
        <p:nvPicPr>
          <p:cNvPr id="4102" name="Picture 6" descr="C:\Users\ASUS550J\Downloads\ใช้ยาของปชช.63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2500306"/>
            <a:ext cx="2333556" cy="1750167"/>
          </a:xfrm>
          <a:prstGeom prst="rect">
            <a:avLst/>
          </a:prstGeom>
          <a:noFill/>
        </p:spPr>
      </p:pic>
      <p:pic>
        <p:nvPicPr>
          <p:cNvPr id="4103" name="Picture 7" descr="C:\Users\ASUS550J\Downloads\ใช้ยาของปชช.63_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4786322"/>
            <a:ext cx="3500462" cy="1575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27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71462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42852"/>
            <a:ext cx="8229600" cy="986354"/>
          </a:xfrm>
        </p:spPr>
        <p:txBody>
          <a:bodyPr>
            <a:normAutofit/>
          </a:bodyPr>
          <a:lstStyle/>
          <a:p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4 โครงการใช้ยาอย่างมีสติ ลดอันตรายต่อชีวิต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สี่เหลี่ยมมุมมน 9"/>
          <p:cNvSpPr/>
          <p:nvPr/>
        </p:nvSpPr>
        <p:spPr>
          <a:xfrm>
            <a:off x="3286116" y="1357298"/>
            <a:ext cx="2214578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atin typeface="4804_KwangMD_PukluK" pitchFamily="2" charset="0"/>
                <a:cs typeface="4804_KwangMD_PukluK" pitchFamily="2" charset="0"/>
              </a:rPr>
              <a:t>ภาพกิจกรรม</a:t>
            </a:r>
            <a:endParaRPr lang="th-TH" sz="4400" dirty="0"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2050" name="Picture 2" descr="C:\Users\ASUS550J\Downloads\ใช้ยา อสม.63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48580"/>
            <a:ext cx="2571768" cy="1508982"/>
          </a:xfrm>
          <a:prstGeom prst="rect">
            <a:avLst/>
          </a:prstGeom>
          <a:noFill/>
        </p:spPr>
      </p:pic>
      <p:pic>
        <p:nvPicPr>
          <p:cNvPr id="2051" name="Picture 3" descr="C:\Users\ASUS550J\Downloads\ใช้ยา อสม.63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785926"/>
            <a:ext cx="2571768" cy="1473186"/>
          </a:xfrm>
          <a:prstGeom prst="rect">
            <a:avLst/>
          </a:prstGeom>
          <a:noFill/>
        </p:spPr>
      </p:pic>
      <p:pic>
        <p:nvPicPr>
          <p:cNvPr id="2052" name="Picture 4" descr="C:\Users\ASUS550J\Downloads\ใช้ยา อสม.63_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908724"/>
            <a:ext cx="2580817" cy="1449102"/>
          </a:xfrm>
          <a:prstGeom prst="rect">
            <a:avLst/>
          </a:prstGeom>
          <a:noFill/>
        </p:spPr>
      </p:pic>
      <p:pic>
        <p:nvPicPr>
          <p:cNvPr id="2053" name="Picture 5" descr="C:\Users\ASUS550J\Downloads\ใช้ยา อสม.63_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889860"/>
            <a:ext cx="2643206" cy="1467966"/>
          </a:xfrm>
          <a:prstGeom prst="rect">
            <a:avLst/>
          </a:prstGeom>
          <a:noFill/>
        </p:spPr>
      </p:pic>
      <p:pic>
        <p:nvPicPr>
          <p:cNvPr id="2054" name="Picture 6" descr="C:\Users\ASUS550J\Downloads\ใช้ยา อสม.63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5293532"/>
            <a:ext cx="3000396" cy="1350178"/>
          </a:xfrm>
          <a:prstGeom prst="rect">
            <a:avLst/>
          </a:prstGeom>
          <a:noFill/>
        </p:spPr>
      </p:pic>
      <p:pic>
        <p:nvPicPr>
          <p:cNvPr id="2055" name="Picture 7" descr="C:\Users\ASUS550J\Downloads\ใช้ยา อสม.63_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4489" y="2714620"/>
            <a:ext cx="3016271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27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A13A54D9-7C17-4437-A6B7-AA7449C7C90B}"/>
              </a:ext>
            </a:extLst>
          </p:cNvPr>
          <p:cNvSpPr txBox="1">
            <a:spLocks/>
          </p:cNvSpPr>
          <p:nvPr/>
        </p:nvSpPr>
        <p:spPr>
          <a:xfrm>
            <a:off x="395536" y="1844824"/>
            <a:ext cx="8408909" cy="44416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6500" b="1" dirty="0" smtClean="0">
                <a:latin typeface="4804_KwangMD_PukluK" pitchFamily="2" charset="0"/>
                <a:cs typeface="4804_KwangMD_PukluK" pitchFamily="2" charset="0"/>
              </a:rPr>
              <a:t>โครงการ</a:t>
            </a:r>
            <a:r>
              <a:rPr lang="th-TH" sz="6500" dirty="0" smtClean="0">
                <a:latin typeface="4804_KwangMD_PukluK" pitchFamily="2" charset="0"/>
                <a:cs typeface="4804_KwangMD_PukluK" pitchFamily="2" charset="0"/>
              </a:rPr>
              <a:t>เสริมสร้างภูมิคุ้มกันลูกรักปลอดภัยห่างไกลโรค 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6500" dirty="0" smtClean="0">
                <a:latin typeface="4804_KwangMD_PukluK" pitchFamily="2" charset="0"/>
                <a:cs typeface="4804_KwangMD_PukluK" pitchFamily="2" charset="0"/>
              </a:rPr>
              <a:t>วงเงิน </a:t>
            </a:r>
            <a:r>
              <a:rPr lang="en-US" sz="6500" dirty="0" smtClean="0">
                <a:latin typeface="4804_KwangMD_PukluK" pitchFamily="2" charset="0"/>
                <a:cs typeface="4804_KwangMD_PukluK" pitchFamily="2" charset="0"/>
              </a:rPr>
              <a:t>12,</a:t>
            </a:r>
            <a:r>
              <a:rPr lang="th-TH" sz="6500" dirty="0" smtClean="0">
                <a:latin typeface="4804_KwangMD_PukluK" pitchFamily="2" charset="0"/>
                <a:cs typeface="4804_KwangMD_PukluK" pitchFamily="2" charset="0"/>
              </a:rPr>
              <a:t>875 บาท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2100" dirty="0" smtClean="0"/>
              <a:t> </a:t>
            </a:r>
            <a:endParaRPr lang="th-TH" sz="21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0"/>
            <a:ext cx="9144000" cy="10989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66382"/>
            <a:ext cx="8229600" cy="986354"/>
          </a:xfrm>
        </p:spPr>
        <p:txBody>
          <a:bodyPr>
            <a:normAutofit fontScale="90000"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โครงการกองทุนหลักประกันสุขภาพระดับท้องถิ่น</a:t>
            </a:r>
            <a:endParaRPr lang="th-TH" sz="4800" dirty="0">
              <a:solidFill>
                <a:schemeClr val="bg1"/>
              </a:solidFill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3646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54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985870" y="357166"/>
            <a:ext cx="8229600" cy="1130370"/>
          </a:xfrm>
        </p:spPr>
        <p:txBody>
          <a:bodyPr>
            <a:normAutofit fontScale="90000"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5 โครงการเสริมสร้างภูมิคุ้มกันลูกรักปลอดภัยห่างไกลโรค </a:t>
            </a:r>
            <a:r>
              <a:rPr lang="th-TH" sz="3200" dirty="0" smtClean="0">
                <a:latin typeface="4804_KwangMD_PukluK" pitchFamily="2" charset="0"/>
                <a:cs typeface="4804_KwangMD_PukluK" pitchFamily="2" charset="0"/>
              </a:rPr>
              <a:t/>
            </a:r>
            <a:br>
              <a:rPr lang="th-TH" sz="3200" dirty="0" smtClean="0">
                <a:latin typeface="4804_KwangMD_PukluK" pitchFamily="2" charset="0"/>
                <a:cs typeface="4804_KwangMD_PukluK" pitchFamily="2" charset="0"/>
              </a:rPr>
            </a:br>
            <a:endParaRPr lang="th-TH" sz="3600" b="1" dirty="0">
              <a:solidFill>
                <a:schemeClr val="bg1">
                  <a:lumMod val="95000"/>
                </a:schemeClr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906662"/>
              </p:ext>
            </p:extLst>
          </p:nvPr>
        </p:nvGraphicFramePr>
        <p:xfrm>
          <a:off x="285720" y="1785926"/>
          <a:ext cx="8526676" cy="4550832"/>
        </p:xfrm>
        <a:graphic>
          <a:graphicData uri="http://schemas.openxmlformats.org/drawingml/2006/table">
            <a:tbl>
              <a:tblPr firstRow="1" firstCol="1" bandRow="1"/>
              <a:tblGrid>
                <a:gridCol w="3349606"/>
                <a:gridCol w="3240360"/>
                <a:gridCol w="1936710"/>
              </a:tblGrid>
              <a:tr h="56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เป้าหมาย/วัตถุประสงค์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ตัวชี้วัด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ผลการประเมินตามตัวชี้วัด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ข้อ</a:t>
                      </a:r>
                      <a:r>
                        <a:rPr lang="th-TH" sz="2800" dirty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ที่ </a:t>
                      </a:r>
                      <a:r>
                        <a:rPr lang="th-TH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1.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เพื่อส่งเสริมเด็ก ๐-๕ ปี ได้รับวัคซีนที่มีคุณภาพครบตามเกณฑ์</a:t>
                      </a:r>
                      <a:endParaRPr lang="en-US" sz="28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ข้อที่ 1. ร้อยละของเด็ก ๐-๕ ปี ได้รับวัคซีนที่มีคุณภาพครบตามเกณฑ์</a:t>
                      </a:r>
                      <a:endParaRPr lang="en-US" sz="2800" dirty="0">
                        <a:effectLst/>
                        <a:latin typeface="4804_KwangMD_PukluK" pitchFamily="2" charset="0"/>
                        <a:ea typeface="Times New Roman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  <a:tabLst>
                          <a:tab pos="450215" algn="l"/>
                        </a:tabLst>
                      </a:pPr>
                      <a:r>
                        <a:rPr lang="th-TH" sz="3200" dirty="0" smtClean="0">
                          <a:effectLst/>
                          <a:latin typeface="TH NiramitIT๙" pitchFamily="2" charset="-34"/>
                          <a:ea typeface="Times New Roman"/>
                          <a:cs typeface="TH NiramitIT๙" pitchFamily="2" charset="-34"/>
                        </a:rPr>
                        <a:t>-</a:t>
                      </a:r>
                      <a:endParaRPr kumimoji="0" lang="th-TH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NiramitIT๙" pitchFamily="2" charset="-34"/>
                        <a:ea typeface="Cordia New"/>
                        <a:cs typeface="TH NiramitIT๙" pitchFamily="2" charset="-34"/>
                      </a:endParaRPr>
                    </a:p>
                    <a:p>
                      <a:pPr marL="179705" algn="ctr">
                        <a:spcAft>
                          <a:spcPts val="600"/>
                        </a:spcAft>
                        <a:tabLst>
                          <a:tab pos="450215" algn="l"/>
                        </a:tabLst>
                      </a:pPr>
                      <a:endParaRPr lang="en-US" sz="3200" dirty="0">
                        <a:effectLst/>
                        <a:latin typeface="TH NiramitIT๙" pitchFamily="2" charset="-34"/>
                        <a:ea typeface="Times New Roman"/>
                        <a:cs typeface="TH NiramitIT๙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ข้อที่ </a:t>
                      </a:r>
                      <a:r>
                        <a:rPr lang="en-US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2</a:t>
                      </a:r>
                      <a:r>
                        <a:rPr lang="th-TH" sz="28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.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เพื่อให้จำนวนเด็กที่ขาดการรับวัคซีนตามเกณฑ์ ได้รับการฉีดวัคซีนร้อยละ 90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ข้อที่ 2. ร้อยละ 90 เด็กได้รับการฉีดวัคซีน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h-TH" sz="3200" dirty="0" smtClean="0">
                          <a:effectLst/>
                          <a:latin typeface="TH NiramitIT๙" pitchFamily="2" charset="-34"/>
                          <a:ea typeface="Cordia New"/>
                          <a:cs typeface="TH NiramitIT๙" pitchFamily="2" charset="-34"/>
                        </a:rPr>
                        <a:t>-</a:t>
                      </a:r>
                      <a:endParaRPr lang="en-US" sz="3200" dirty="0">
                        <a:effectLst/>
                        <a:latin typeface="TH NiramitIT๙" pitchFamily="2" charset="-34"/>
                        <a:ea typeface="Cordia New"/>
                        <a:cs typeface="TH NiramitIT๙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97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56630"/>
            <a:ext cx="8229600" cy="986354"/>
          </a:xfrm>
        </p:spPr>
        <p:txBody>
          <a:bodyPr>
            <a:normAutofit fontScale="90000"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5 โครงการเสริมสร้างภูมิคุ้มกันลูกรักปลอดภัยห่างไกลโรค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577831"/>
              </p:ext>
            </p:extLst>
          </p:nvPr>
        </p:nvGraphicFramePr>
        <p:xfrm>
          <a:off x="108012" y="1500174"/>
          <a:ext cx="8856984" cy="3322320"/>
        </p:xfrm>
        <a:graphic>
          <a:graphicData uri="http://schemas.openxmlformats.org/drawingml/2006/table">
            <a:tbl>
              <a:tblPr firstRow="1" firstCol="1" bandRow="1"/>
              <a:tblGrid>
                <a:gridCol w="4428492"/>
                <a:gridCol w="4428492"/>
              </a:tblGrid>
              <a:tr h="265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ชนิดกิจกรรม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งบประมาณ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316">
                <a:tc>
                  <a:txBody>
                    <a:bodyPr/>
                    <a:lstStyle/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กิจกรรมที่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1.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ประชุมแลกเปลี่ยนเรียนรู้กับผู้ปกครองเกี่ยวกับการส่งเสริมและดูแลสุขภาพเด็กอายุ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0-5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ปี เช่น การสร้างเสริมภูมิคุ้มกันโรค การดูแลสุขภาพและโภชนาการของเด็ก</a:t>
                      </a:r>
                      <a:endParaRPr lang="en-US" sz="20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-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ค่าอาหารกลางวัน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50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120 คน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 =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6,000 บาท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ค่าอาหารว่าง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25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2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มื้อ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 120 คน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=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6,000 บาท</a:t>
                      </a:r>
                    </a:p>
                    <a:p>
                      <a:pPr>
                        <a:buFontTx/>
                        <a:buChar char="-"/>
                      </a:pPr>
                      <a:endParaRPr lang="th-TH" sz="2800" u="none" dirty="0" smtClean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u="sng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รวมเป็นเงิน 12,000 บาท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th-TH" sz="2200" dirty="0" smtClean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84081" y="5286388"/>
            <a:ext cx="354524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u="sng" dirty="0" smtClean="0">
                <a:latin typeface="4804_KwangMD_PukluK" pitchFamily="2" charset="0"/>
                <a:cs typeface="4804_KwangMD_PukluK" pitchFamily="2" charset="0"/>
              </a:rPr>
              <a:t>ดำเนินการแล้ว </a:t>
            </a:r>
          </a:p>
          <a:p>
            <a:pPr algn="ctr"/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วันที่ 31 กรกฎาคม 2563</a:t>
            </a:r>
          </a:p>
        </p:txBody>
      </p:sp>
    </p:spTree>
    <p:extLst>
      <p:ext uri="{BB962C8B-B14F-4D97-AF65-F5344CB8AC3E}">
        <p14:creationId xmlns:p14="http://schemas.microsoft.com/office/powerpoint/2010/main" xmlns="" val="2001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56630"/>
            <a:ext cx="8229600" cy="986354"/>
          </a:xfrm>
        </p:spPr>
        <p:txBody>
          <a:bodyPr>
            <a:normAutofit fontScale="90000"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5 โครงการเสริมสร้างภูมิคุ้มกันลูกรักปลอดภัยห่างไกลโรค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577831"/>
              </p:ext>
            </p:extLst>
          </p:nvPr>
        </p:nvGraphicFramePr>
        <p:xfrm>
          <a:off x="108012" y="1500174"/>
          <a:ext cx="8856984" cy="2042160"/>
        </p:xfrm>
        <a:graphic>
          <a:graphicData uri="http://schemas.openxmlformats.org/drawingml/2006/table">
            <a:tbl>
              <a:tblPr firstRow="1" firstCol="1" bandRow="1"/>
              <a:tblGrid>
                <a:gridCol w="4428492"/>
                <a:gridCol w="4428492"/>
              </a:tblGrid>
              <a:tr h="265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ชนิดกิจกรรม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งบประมาณ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316">
                <a:tc>
                  <a:txBody>
                    <a:bodyPr/>
                    <a:lstStyle/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กิจกรรมที่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2.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ติดตามเด็กขาดนัดหลังจากประชุม 1 เดือน </a:t>
                      </a:r>
                      <a:endParaRPr lang="en-US" sz="20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-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ค่าตอบแทน</a:t>
                      </a:r>
                      <a:r>
                        <a:rPr lang="th-TH" sz="2800" kern="1200" dirty="0" err="1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ของอ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สม.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25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บาท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35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คน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=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875 บาท</a:t>
                      </a:r>
                      <a:endParaRPr lang="th-TH" sz="2800" u="none" dirty="0" smtClean="0">
                        <a:solidFill>
                          <a:schemeClr val="tx1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u="sng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รวมเป็นเงิน 875 บาท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th-TH" sz="22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84081" y="4714884"/>
            <a:ext cx="354524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u="sng" dirty="0" smtClean="0">
                <a:latin typeface="4804_KwangMD_PukluK" pitchFamily="2" charset="0"/>
                <a:cs typeface="4804_KwangMD_PukluK" pitchFamily="2" charset="0"/>
              </a:rPr>
              <a:t>ดำเนินการแล้ว </a:t>
            </a:r>
          </a:p>
          <a:p>
            <a:pPr algn="ctr"/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วันที่ 3 สิงหาคม 2563</a:t>
            </a:r>
          </a:p>
        </p:txBody>
      </p:sp>
    </p:spTree>
    <p:extLst>
      <p:ext uri="{BB962C8B-B14F-4D97-AF65-F5344CB8AC3E}">
        <p14:creationId xmlns:p14="http://schemas.microsoft.com/office/powerpoint/2010/main" xmlns="" val="2001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56630"/>
            <a:ext cx="8229600" cy="986354"/>
          </a:xfrm>
        </p:spPr>
        <p:txBody>
          <a:bodyPr>
            <a:normAutofit fontScale="90000"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5 โครงการเสริมสร้างภูมิคุ้มกันลูกรักปลอดภัยห่างไกลโรค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577831"/>
              </p:ext>
            </p:extLst>
          </p:nvPr>
        </p:nvGraphicFramePr>
        <p:xfrm>
          <a:off x="142844" y="1643050"/>
          <a:ext cx="8856984" cy="2404120"/>
        </p:xfrm>
        <a:graphic>
          <a:graphicData uri="http://schemas.openxmlformats.org/drawingml/2006/table">
            <a:tbl>
              <a:tblPr firstRow="1" firstCol="1" bandRow="1"/>
              <a:tblGrid>
                <a:gridCol w="5072098"/>
                <a:gridCol w="1857388"/>
                <a:gridCol w="1927498"/>
              </a:tblGrid>
              <a:tr h="85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4804_KwangMD_PukluK" pitchFamily="2" charset="0"/>
                          <a:cs typeface="4804_KwangMD_PukluK" pitchFamily="2" charset="0"/>
                        </a:rPr>
                        <a:t>ความคลอบคลุมการได้รับวัคซีนในเด็ก</a:t>
                      </a:r>
                      <a:r>
                        <a:rPr lang="th-TH" sz="3200" b="1" smtClean="0">
                          <a:latin typeface="4804_KwangMD_PukluK" pitchFamily="2" charset="0"/>
                          <a:cs typeface="4804_KwangMD_PukluK" pitchFamily="2" charset="0"/>
                        </a:rPr>
                        <a:t>อายุ    0- </a:t>
                      </a:r>
                      <a:r>
                        <a:rPr lang="th-TH" sz="3200" b="1" dirty="0" smtClean="0">
                          <a:latin typeface="4804_KwangMD_PukluK" pitchFamily="2" charset="0"/>
                          <a:cs typeface="4804_KwangMD_PukluK" pitchFamily="2" charset="0"/>
                        </a:rPr>
                        <a:t>5 ปี (ที่มา </a:t>
                      </a:r>
                      <a:r>
                        <a:rPr lang="en-US" sz="3200" b="1" dirty="0" smtClean="0">
                          <a:latin typeface="4804_KwangMD_PukluK" pitchFamily="2" charset="0"/>
                          <a:cs typeface="4804_KwangMD_PukluK" pitchFamily="2" charset="0"/>
                        </a:rPr>
                        <a:t>HDC</a:t>
                      </a:r>
                      <a:r>
                        <a:rPr lang="th-TH" sz="3200" b="1" dirty="0" smtClean="0">
                          <a:latin typeface="4804_KwangMD_PukluK" pitchFamily="2" charset="0"/>
                          <a:cs typeface="4804_KwangMD_PukluK" pitchFamily="2" charset="0"/>
                        </a:rPr>
                        <a:t>)</a:t>
                      </a:r>
                      <a:endParaRPr lang="en-US" sz="3200" b="1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ปี 2562</a:t>
                      </a:r>
                      <a:endParaRPr lang="en-US" sz="3200" b="1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ปี 2563</a:t>
                      </a:r>
                      <a:endParaRPr lang="en-US" sz="3200" b="1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0">
                <a:tc>
                  <a:txBody>
                    <a:bodyPr/>
                    <a:lstStyle/>
                    <a:p>
                      <a:pPr algn="ctr"/>
                      <a:endParaRPr lang="th-TH" sz="32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 algn="ctr"/>
                      <a:r>
                        <a:rPr lang="th-TH" sz="32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อายุ</a:t>
                      </a:r>
                      <a:r>
                        <a:rPr lang="th-TH" sz="32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0-5</a:t>
                      </a:r>
                      <a:r>
                        <a:rPr lang="th-TH" sz="32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ปี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2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 algn="ctr"/>
                      <a:r>
                        <a:rPr lang="th-TH" sz="32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18.37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%</a:t>
                      </a:r>
                      <a:endParaRPr lang="en-US" sz="32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3200" dirty="0" smtClean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43.24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%</a:t>
                      </a:r>
                      <a:endParaRPr lang="th-TH" sz="3200" dirty="0" smtClean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1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6516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42852"/>
            <a:ext cx="8229600" cy="986354"/>
          </a:xfrm>
        </p:spPr>
        <p:txBody>
          <a:bodyPr>
            <a:normAutofit fontScale="90000"/>
          </a:bodyPr>
          <a:lstStyle/>
          <a:p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5 โครงการเสริมสร้างภูมิคุ้มกันลูกรักปลอดภัยห่างไกลโรค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สี่เหลี่ยมมุมมน 9"/>
          <p:cNvSpPr/>
          <p:nvPr/>
        </p:nvSpPr>
        <p:spPr>
          <a:xfrm>
            <a:off x="3428992" y="1357298"/>
            <a:ext cx="2214578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atin typeface="4804_KwangMD_PukluK" pitchFamily="2" charset="0"/>
                <a:cs typeface="4804_KwangMD_PukluK" pitchFamily="2" charset="0"/>
              </a:rPr>
              <a:t>ภาพกิจกรรม</a:t>
            </a:r>
            <a:endParaRPr lang="th-TH" sz="4400" dirty="0"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3074" name="Picture 2" descr="C:\Users\ASUS550J\Downloads\EPI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714488"/>
            <a:ext cx="2714644" cy="1386854"/>
          </a:xfrm>
          <a:prstGeom prst="rect">
            <a:avLst/>
          </a:prstGeom>
          <a:noFill/>
        </p:spPr>
      </p:pic>
      <p:pic>
        <p:nvPicPr>
          <p:cNvPr id="3075" name="Picture 3" descr="C:\Users\ASUS550J\Downloads\EPI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429000"/>
            <a:ext cx="2714644" cy="1357322"/>
          </a:xfrm>
          <a:prstGeom prst="rect">
            <a:avLst/>
          </a:prstGeom>
          <a:noFill/>
        </p:spPr>
      </p:pic>
      <p:pic>
        <p:nvPicPr>
          <p:cNvPr id="3077" name="Picture 5" descr="C:\Users\ASUS550J\Downloads\EPI 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785926"/>
            <a:ext cx="2821247" cy="1357322"/>
          </a:xfrm>
          <a:prstGeom prst="rect">
            <a:avLst/>
          </a:prstGeom>
          <a:noFill/>
        </p:spPr>
      </p:pic>
      <p:pic>
        <p:nvPicPr>
          <p:cNvPr id="3078" name="Picture 6" descr="C:\Users\ASUS550J\Downloads\EPI 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395564"/>
            <a:ext cx="2786082" cy="1390758"/>
          </a:xfrm>
          <a:prstGeom prst="rect">
            <a:avLst/>
          </a:prstGeom>
          <a:noFill/>
        </p:spPr>
      </p:pic>
      <p:pic>
        <p:nvPicPr>
          <p:cNvPr id="3079" name="Picture 7" descr="C:\Users\ASUS550J\Downloads\EPI 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072074"/>
            <a:ext cx="2786081" cy="1428760"/>
          </a:xfrm>
          <a:prstGeom prst="rect">
            <a:avLst/>
          </a:prstGeom>
          <a:noFill/>
        </p:spPr>
      </p:pic>
      <p:pic>
        <p:nvPicPr>
          <p:cNvPr id="3080" name="Picture 8" descr="C:\Users\ASUS550J\Downloads\EPI 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5143512"/>
            <a:ext cx="2786082" cy="1423960"/>
          </a:xfrm>
          <a:prstGeom prst="rect">
            <a:avLst/>
          </a:prstGeom>
          <a:noFill/>
        </p:spPr>
      </p:pic>
      <p:pic>
        <p:nvPicPr>
          <p:cNvPr id="3081" name="Picture 9" descr="C:\Users\ASUS550J\Downloads\EPI10.jpg"/>
          <p:cNvPicPr>
            <a:picLocks noChangeAspect="1" noChangeArrowheads="1"/>
          </p:cNvPicPr>
          <p:nvPr/>
        </p:nvPicPr>
        <p:blipFill>
          <a:blip r:embed="rId9" cstate="print"/>
          <a:srcRect l="26104" t="-489" r="13235" b="12255"/>
          <a:stretch>
            <a:fillRect/>
          </a:stretch>
        </p:blipFill>
        <p:spPr bwMode="auto">
          <a:xfrm>
            <a:off x="3428992" y="2428868"/>
            <a:ext cx="2286016" cy="1714512"/>
          </a:xfrm>
          <a:prstGeom prst="rect">
            <a:avLst/>
          </a:prstGeom>
          <a:noFill/>
        </p:spPr>
      </p:pic>
      <p:pic>
        <p:nvPicPr>
          <p:cNvPr id="3082" name="Picture 10" descr="C:\Users\ASUS550J\Downloads\EPI 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4572008"/>
            <a:ext cx="2535615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27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6"/>
          <p:cNvSpPr txBox="1"/>
          <p:nvPr/>
        </p:nvSpPr>
        <p:spPr>
          <a:xfrm>
            <a:off x="178343" y="1981037"/>
            <a:ext cx="8715435" cy="280076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ขอขอบคุณ  ประธาน คณะกรรมการกองทุนสุขภาพตำบลดาโต๊ะ</a:t>
            </a:r>
            <a:endParaRPr lang="th-TH" sz="6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2910" y="5220080"/>
            <a:ext cx="7745514" cy="1209316"/>
          </a:xfrm>
          <a:prstGeom prst="rect">
            <a:avLst/>
          </a:prstGeom>
          <a:solidFill>
            <a:srgbClr val="094F05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i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โรงพยาบาลส่งเสริมสุขภาพ</a:t>
            </a:r>
            <a:r>
              <a:rPr lang="th-TH" sz="3600" b="1" i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ตำบลดาโต๊ะ</a:t>
            </a:r>
            <a:endParaRPr lang="th-TH" sz="3600" b="1" i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i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สำนักงานสาธารณสุขอำเภอหนองจิก</a:t>
            </a:r>
            <a:endParaRPr lang="th-TH" sz="3600" i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1266" name="รูปภาพ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71414"/>
            <a:ext cx="1785950" cy="178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56630"/>
            <a:ext cx="8229600" cy="986354"/>
          </a:xfrm>
        </p:spPr>
        <p:txBody>
          <a:bodyPr>
            <a:normAutofit fontScale="90000"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1 โครงการปรับเปลี่ยนพฤติกรรมสุขภาพกลุ่มเสี่ยง</a:t>
            </a:r>
            <a:br>
              <a:rPr lang="th-TH" sz="36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</a:br>
            <a:r>
              <a:rPr lang="th-TH" sz="36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โรคเบาหวานและความดันโลหิตสูง</a:t>
            </a:r>
            <a:endParaRPr lang="th-TH" sz="35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853260"/>
              </p:ext>
            </p:extLst>
          </p:nvPr>
        </p:nvGraphicFramePr>
        <p:xfrm>
          <a:off x="107504" y="1643050"/>
          <a:ext cx="8856984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4178744"/>
                <a:gridCol w="4678240"/>
              </a:tblGrid>
              <a:tr h="287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ชนิดกิจกรรม</a:t>
                      </a:r>
                      <a:endParaRPr lang="en-US" sz="28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งบประมาณ</a:t>
                      </a:r>
                      <a:endParaRPr lang="en-US" sz="28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175">
                <a:tc>
                  <a:txBody>
                    <a:bodyPr/>
                    <a:lstStyle/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กิจกรรมที่ 1. ประชุมชี้แจงเชิงปฏิบัติการดูแลสุขภาพตนเองของกลุ่มเสี่ยง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ค่าอาหาร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กลางวัน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50 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50 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คน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=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2,500 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ค่าอาหารว่าง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25 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2 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มื้อ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0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คน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= 2,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00 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2800" b="1" u="sng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รวมเป็นเงิน 5,000 บาท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2800" dirty="0" smtClean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0100" y="4903785"/>
            <a:ext cx="378621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u="sng" dirty="0" smtClean="0">
                <a:latin typeface="4804_KwangMD_PukluK" pitchFamily="2" charset="0"/>
                <a:cs typeface="4804_KwangMD_PukluK" pitchFamily="2" charset="0"/>
              </a:rPr>
              <a:t>ดำเนินการแล้ววันที่  </a:t>
            </a:r>
          </a:p>
          <a:p>
            <a:pPr algn="ctr"/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30 กรกฎาคม 2563</a:t>
            </a:r>
            <a:endParaRPr lang="th-TH" dirty="0">
              <a:latin typeface="4804_KwangMD_PukluK" pitchFamily="2" charset="0"/>
              <a:cs typeface="4804_KwangMD_Puklu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71462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142852"/>
            <a:ext cx="8229600" cy="986354"/>
          </a:xfrm>
        </p:spPr>
        <p:txBody>
          <a:bodyPr>
            <a:normAutofit fontScale="90000"/>
          </a:bodyPr>
          <a:lstStyle/>
          <a:p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1 โครงการปรับเปลี่ยนพฤติกรรมสุขภาพกลุ่มเสี่ยง</a:t>
            </a:r>
            <a:b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</a:b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โรคเบาหวานและความดันโลหิตสูง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สี่เหลี่ยมมุมมน 9"/>
          <p:cNvSpPr/>
          <p:nvPr/>
        </p:nvSpPr>
        <p:spPr>
          <a:xfrm>
            <a:off x="3571868" y="1357298"/>
            <a:ext cx="2214578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atin typeface="4804_KwangMD_PukluK" pitchFamily="2" charset="0"/>
                <a:cs typeface="4804_KwangMD_PukluK" pitchFamily="2" charset="0"/>
              </a:rPr>
              <a:t>ภาพกิจกรรม</a:t>
            </a:r>
            <a:endParaRPr lang="th-TH" sz="4400" dirty="0"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2051" name="Picture 3" descr="C:\Users\ASUS550J\Downloads\ปรับเปลี่ยน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636"/>
            <a:ext cx="2466654" cy="1176327"/>
          </a:xfrm>
          <a:prstGeom prst="rect">
            <a:avLst/>
          </a:prstGeom>
          <a:noFill/>
        </p:spPr>
      </p:pic>
      <p:pic>
        <p:nvPicPr>
          <p:cNvPr id="2052" name="Picture 4" descr="C:\Users\ASUS550J\Downloads\ปรับเปลี่ยน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343275"/>
            <a:ext cx="2500330" cy="1157295"/>
          </a:xfrm>
          <a:prstGeom prst="rect">
            <a:avLst/>
          </a:prstGeom>
          <a:noFill/>
        </p:spPr>
      </p:pic>
      <p:pic>
        <p:nvPicPr>
          <p:cNvPr id="2053" name="Picture 5" descr="C:\Users\ASUS550J\Downloads\ปรับเปลี่ยน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691158"/>
            <a:ext cx="2428892" cy="1094899"/>
          </a:xfrm>
          <a:prstGeom prst="rect">
            <a:avLst/>
          </a:prstGeom>
          <a:noFill/>
        </p:spPr>
      </p:pic>
      <p:pic>
        <p:nvPicPr>
          <p:cNvPr id="2054" name="Picture 6" descr="C:\Users\ASUS550J\Downloads\ปรับเปลี่ยน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857364"/>
            <a:ext cx="2444724" cy="1100126"/>
          </a:xfrm>
          <a:prstGeom prst="rect">
            <a:avLst/>
          </a:prstGeom>
          <a:noFill/>
        </p:spPr>
      </p:pic>
      <p:pic>
        <p:nvPicPr>
          <p:cNvPr id="2055" name="Picture 7" descr="C:\Users\ASUS550J\Downloads\ปรับเปลี่ยน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943505"/>
            <a:ext cx="2500330" cy="1200139"/>
          </a:xfrm>
          <a:prstGeom prst="rect">
            <a:avLst/>
          </a:prstGeom>
          <a:noFill/>
        </p:spPr>
      </p:pic>
      <p:pic>
        <p:nvPicPr>
          <p:cNvPr id="2056" name="Picture 8" descr="C:\Users\ASUS550J\Downloads\ปรับเปลี่ยน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3355721"/>
            <a:ext cx="2357454" cy="1144849"/>
          </a:xfrm>
          <a:prstGeom prst="rect">
            <a:avLst/>
          </a:prstGeom>
          <a:noFill/>
        </p:spPr>
      </p:pic>
      <p:pic>
        <p:nvPicPr>
          <p:cNvPr id="2058" name="Picture 10" descr="C:\Users\ASUS550J\Downloads\ปรับเปลี่ยน15.jpg"/>
          <p:cNvPicPr>
            <a:picLocks noChangeAspect="1" noChangeArrowheads="1"/>
          </p:cNvPicPr>
          <p:nvPr/>
        </p:nvPicPr>
        <p:blipFill>
          <a:blip r:embed="rId9" cstate="print"/>
          <a:srcRect l="9570" r="24804"/>
          <a:stretch>
            <a:fillRect/>
          </a:stretch>
        </p:blipFill>
        <p:spPr bwMode="auto">
          <a:xfrm>
            <a:off x="3571868" y="2686064"/>
            <a:ext cx="2333630" cy="1600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27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-32" y="6516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228068"/>
            <a:ext cx="8229600" cy="986354"/>
          </a:xfrm>
        </p:spPr>
        <p:txBody>
          <a:bodyPr>
            <a:normAutofit fontScale="90000"/>
          </a:bodyPr>
          <a:lstStyle/>
          <a:p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1 โครงการปรับเปลี่ยนพฤติกรรมสุขภาพกลุ่มเสี่ยง</a:t>
            </a:r>
            <a:b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</a:b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โรคเบาหวานและความดันโลหิตสูง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0268932"/>
              </p:ext>
            </p:extLst>
          </p:nvPr>
        </p:nvGraphicFramePr>
        <p:xfrm>
          <a:off x="144172" y="1604970"/>
          <a:ext cx="8856984" cy="2895600"/>
        </p:xfrm>
        <a:graphic>
          <a:graphicData uri="http://schemas.openxmlformats.org/drawingml/2006/table">
            <a:tbl>
              <a:tblPr firstRow="1" firstCol="1" bandRow="1"/>
              <a:tblGrid>
                <a:gridCol w="4428492"/>
                <a:gridCol w="4428492"/>
              </a:tblGrid>
              <a:tr h="287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ชนิดกิจกรรม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งบประมาณ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175">
                <a:tc>
                  <a:txBody>
                    <a:bodyPr/>
                    <a:lstStyle/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กิจกรรมที่ 2. ประเมินผลการปรับเปลี่ยนพฤติกรรมสุขภาพของกลุ่มเสี่ยงจำนวน 2 ครั้ง 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ค่าอาหารเช้าและเครื่องดื่มหลังจากคัดกรอง จำนวน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2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ครั้ง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50 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5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๐ คน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endParaRPr lang="th-TH" sz="2800" b="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= 5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,0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00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บาท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2800" b="1" u="sng" dirty="0" smtClean="0">
                        <a:solidFill>
                          <a:srgbClr val="FF0000"/>
                        </a:solidFill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u="sng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รวมเป็นเงิน 5,000 บาท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22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57290" y="4714884"/>
            <a:ext cx="3545241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u="sng" dirty="0" smtClean="0">
                <a:latin typeface="4804_KwangMD_PukluK" pitchFamily="2" charset="0"/>
                <a:cs typeface="4804_KwangMD_PukluK" pitchFamily="2" charset="0"/>
              </a:rPr>
              <a:t>ดำเนินการแล้ว</a:t>
            </a:r>
          </a:p>
          <a:p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ครั้งที่ 1 วันที่ </a:t>
            </a:r>
            <a:r>
              <a:rPr lang="en-US" dirty="0" smtClean="0">
                <a:latin typeface="4804_KwangMD_PukluK" pitchFamily="2" charset="0"/>
                <a:cs typeface="4804_KwangMD_PukluK" pitchFamily="2" charset="0"/>
              </a:rPr>
              <a:t>5 </a:t>
            </a:r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สิงหาคม 2563</a:t>
            </a:r>
            <a:endParaRPr lang="en-US" dirty="0" smtClean="0">
              <a:latin typeface="4804_KwangMD_PukluK" pitchFamily="2" charset="0"/>
              <a:cs typeface="4804_KwangMD_PukluK" pitchFamily="2" charset="0"/>
            </a:endParaRPr>
          </a:p>
          <a:p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ครั้งที่ </a:t>
            </a:r>
            <a:r>
              <a:rPr lang="en-US" dirty="0" smtClean="0">
                <a:latin typeface="4804_KwangMD_PukluK" pitchFamily="2" charset="0"/>
                <a:cs typeface="4804_KwangMD_PukluK" pitchFamily="2" charset="0"/>
              </a:rPr>
              <a:t>2 </a:t>
            </a:r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วันที่ </a:t>
            </a:r>
            <a:r>
              <a:rPr lang="en-US" dirty="0" smtClean="0">
                <a:latin typeface="4804_KwangMD_PukluK" pitchFamily="2" charset="0"/>
                <a:cs typeface="4804_KwangMD_PukluK" pitchFamily="2" charset="0"/>
              </a:rPr>
              <a:t>2 </a:t>
            </a:r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กันยายน 2563</a:t>
            </a:r>
            <a:endParaRPr lang="th-TH" dirty="0">
              <a:latin typeface="4804_KwangMD_PukluK" pitchFamily="2" charset="0"/>
              <a:cs typeface="4804_KwangMD_Puklu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-32" y="6516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228068"/>
            <a:ext cx="8229600" cy="986354"/>
          </a:xfrm>
        </p:spPr>
        <p:txBody>
          <a:bodyPr>
            <a:normAutofit fontScale="90000"/>
          </a:bodyPr>
          <a:lstStyle/>
          <a:p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1 โครงการปรับเปลี่ยนพฤติกรรมสุขภาพกลุ่มเสี่ยง</a:t>
            </a:r>
            <a:b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</a:b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โรคเบาหวานและความดันโลหิตสูง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SUS550J\Desktop\ปิงปอง 7สี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59"/>
            <a:ext cx="9144000" cy="5565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8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-32" y="6516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228068"/>
            <a:ext cx="8229600" cy="986354"/>
          </a:xfrm>
        </p:spPr>
        <p:txBody>
          <a:bodyPr>
            <a:normAutofit fontScale="90000"/>
          </a:bodyPr>
          <a:lstStyle/>
          <a:p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1 โครงการปรับเปลี่ยนพฤติกรรมสุขภาพกลุ่มเสี่ยง</a:t>
            </a:r>
            <a:b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</a:b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โรคเบาหวานและความดันโลหิตสูง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50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0268932"/>
              </p:ext>
            </p:extLst>
          </p:nvPr>
        </p:nvGraphicFramePr>
        <p:xfrm>
          <a:off x="144172" y="1604970"/>
          <a:ext cx="8856984" cy="2889181"/>
        </p:xfrm>
        <a:graphic>
          <a:graphicData uri="http://schemas.openxmlformats.org/drawingml/2006/table">
            <a:tbl>
              <a:tblPr firstRow="1" firstCol="1" bandRow="1"/>
              <a:tblGrid>
                <a:gridCol w="4284952"/>
                <a:gridCol w="4572032"/>
              </a:tblGrid>
              <a:tr h="755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ชนิดกิจกรรม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Cordia New"/>
                          <a:cs typeface="TH SarabunIT๙"/>
                        </a:rPr>
                        <a:t>ผลการประเมินตามตัวชี้วัด</a:t>
                      </a:r>
                      <a:endParaRPr lang="en-US" sz="28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กิจกรรมที่ 2. ประเมินผลการปรับเปลี่ยนพฤติกรรมสุขภาพของกลุ่ม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เสี่ยง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เป้าหมาย</a:t>
                      </a:r>
                      <a:r>
                        <a:rPr lang="th-TH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50 คน</a:t>
                      </a:r>
                      <a:r>
                        <a:rPr lang="th-TH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จำนวน 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2 ครั้ง 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20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-</a:t>
                      </a:r>
                      <a:r>
                        <a:rPr lang="th-TH" sz="2800" dirty="0" smtClean="0"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จากการประเมินผลการปรับเปลี่ยน</a:t>
                      </a: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พฤติกรรมสุขภาพของกลุ่มเสี่ยงเป้าหมาย</a:t>
                      </a:r>
                      <a:r>
                        <a:rPr lang="th-TH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50 คน</a:t>
                      </a:r>
                      <a:endParaRPr lang="th-TH" sz="2800" kern="1200" baseline="0" dirty="0" smtClean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จำนวน 2 ครั้ง พบว่าปรับเปลี่ยนพฤติกรรมสำเร็จจำนวน11 คน คิดเป็นร้อยละ 22 </a:t>
                      </a:r>
                      <a:endParaRPr lang="th-TH" sz="28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</a:t>
                      </a:r>
                      <a:endParaRPr lang="th-TH" sz="2800" dirty="0" smtClean="0"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57290" y="4714884"/>
            <a:ext cx="3545241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u="sng" dirty="0" smtClean="0">
                <a:latin typeface="4804_KwangMD_PukluK" pitchFamily="2" charset="0"/>
                <a:cs typeface="4804_KwangMD_PukluK" pitchFamily="2" charset="0"/>
              </a:rPr>
              <a:t>ดำเนินการแล้ว</a:t>
            </a:r>
          </a:p>
          <a:p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ครั้งที่ 1 วันที่ </a:t>
            </a:r>
            <a:r>
              <a:rPr lang="en-US" dirty="0" smtClean="0">
                <a:latin typeface="4804_KwangMD_PukluK" pitchFamily="2" charset="0"/>
                <a:cs typeface="4804_KwangMD_PukluK" pitchFamily="2" charset="0"/>
              </a:rPr>
              <a:t>5 </a:t>
            </a:r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สิงหาคม 2563</a:t>
            </a:r>
            <a:endParaRPr lang="en-US" dirty="0" smtClean="0">
              <a:latin typeface="4804_KwangMD_PukluK" pitchFamily="2" charset="0"/>
              <a:cs typeface="4804_KwangMD_PukluK" pitchFamily="2" charset="0"/>
            </a:endParaRPr>
          </a:p>
          <a:p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ครั้งที่ </a:t>
            </a:r>
            <a:r>
              <a:rPr lang="en-US" dirty="0" smtClean="0">
                <a:latin typeface="4804_KwangMD_PukluK" pitchFamily="2" charset="0"/>
                <a:cs typeface="4804_KwangMD_PukluK" pitchFamily="2" charset="0"/>
              </a:rPr>
              <a:t>2 </a:t>
            </a:r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วันที่ </a:t>
            </a:r>
            <a:r>
              <a:rPr lang="en-US" dirty="0" smtClean="0">
                <a:latin typeface="4804_KwangMD_PukluK" pitchFamily="2" charset="0"/>
                <a:cs typeface="4804_KwangMD_PukluK" pitchFamily="2" charset="0"/>
              </a:rPr>
              <a:t>2 </a:t>
            </a:r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กันยายน 2563</a:t>
            </a:r>
            <a:endParaRPr lang="th-TH" dirty="0">
              <a:latin typeface="4804_KwangMD_PukluK" pitchFamily="2" charset="0"/>
              <a:cs typeface="4804_KwangMD_Puklu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" y="-24"/>
            <a:ext cx="9144000" cy="1279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66382"/>
            <a:ext cx="8229600" cy="986354"/>
          </a:xfrm>
        </p:spPr>
        <p:txBody>
          <a:bodyPr>
            <a:normAutofit fontScale="90000"/>
          </a:bodyPr>
          <a:lstStyle/>
          <a:p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โครงการที่ 1 โครงการปรับเปลี่ยนพฤติกรรมสุขภาพกลุ่มเสี่ยง</a:t>
            </a:r>
            <a:b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</a:br>
            <a:r>
              <a:rPr lang="th-TH" sz="4000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โรคเบาหวานและความดันโลหิตสูง</a:t>
            </a:r>
            <a:endParaRPr lang="th-TH" sz="4000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27384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658123"/>
              </p:ext>
            </p:extLst>
          </p:nvPr>
        </p:nvGraphicFramePr>
        <p:xfrm>
          <a:off x="214282" y="1500174"/>
          <a:ext cx="8786874" cy="4786346"/>
        </p:xfrm>
        <a:graphic>
          <a:graphicData uri="http://schemas.openxmlformats.org/drawingml/2006/table">
            <a:tbl>
              <a:tblPr firstRow="1" firstCol="1" bandRow="1"/>
              <a:tblGrid>
                <a:gridCol w="4393437"/>
                <a:gridCol w="4393437"/>
              </a:tblGrid>
              <a:tr h="531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ชนิดกิจกรรม</a:t>
                      </a:r>
                      <a:endParaRPr lang="en-US" sz="28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งบประมาณ</a:t>
                      </a:r>
                      <a:endParaRPr lang="en-US" sz="28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530">
                <a:tc>
                  <a:txBody>
                    <a:bodyPr/>
                    <a:lstStyle/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กิจกรรมที่ 3 กิจกรรมเสริมสร้างแรงจูงใจ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      3.1 แลกเปลี่ยนเรียนรู้ระหว่างกลุ่มเป้าหมาย โดยให้ผู้ ที่เป็นบุคคลต้นแบบมาเล่าประสบการณ์ในการปรับเปลี่ยนพฤติกรรมของตนเอง ทำอย่างไรถึงประสบความสำเร็จในการปรับเปลี่ยนพฤติกรรม เพื่อให้เพื่อนๆนำไปประยุกต์ใช้ในแบบของตนเองต่อไป 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      3.2 มอบเกียรติบัตร</a:t>
                      </a:r>
                      <a:endParaRPr lang="en-US" sz="2800" dirty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- 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ค่าอาหารกลางวัน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50 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50 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คน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= 2,500 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- 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ค่าอาหารว่าง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25 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 2 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มื้อ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x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      5๐ คน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= 2,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5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00 </a:t>
                      </a:r>
                      <a:r>
                        <a:rPr lang="th-TH" sz="2800" b="0" kern="1200" dirty="0" smtClean="0">
                          <a:solidFill>
                            <a:schemeClr val="tx1"/>
                          </a:solidFill>
                          <a:latin typeface="4804_KwangMD_PukluK" pitchFamily="2" charset="0"/>
                          <a:ea typeface="+mn-ea"/>
                          <a:cs typeface="4804_KwangMD_PukluK" pitchFamily="2" charset="0"/>
                        </a:rPr>
                        <a:t>บาท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latin typeface="4804_KwangMD_PukluK" pitchFamily="2" charset="0"/>
                        <a:ea typeface="+mn-ea"/>
                        <a:cs typeface="4804_KwangMD_PukluK" pitchFamily="2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th-TH" sz="2800" u="none" dirty="0" smtClean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u="sng" dirty="0" smtClean="0">
                          <a:solidFill>
                            <a:schemeClr val="tx1"/>
                          </a:solidFill>
                          <a:effectLst/>
                          <a:latin typeface="4804_KwangMD_PukluK" pitchFamily="2" charset="0"/>
                          <a:ea typeface="Cordia New"/>
                          <a:cs typeface="4804_KwangMD_PukluK" pitchFamily="2" charset="0"/>
                        </a:rPr>
                        <a:t>รวมเป็นเงิน 5,000 บาท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2800" dirty="0" smtClean="0">
                        <a:effectLst/>
                        <a:latin typeface="4804_KwangMD_PukluK" pitchFamily="2" charset="0"/>
                        <a:ea typeface="Cordia New"/>
                        <a:cs typeface="4804_KwangMD_PukluK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84213" y="5332413"/>
            <a:ext cx="354524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u="sng" dirty="0" smtClean="0">
                <a:latin typeface="4804_KwangMD_PukluK" pitchFamily="2" charset="0"/>
                <a:cs typeface="4804_KwangMD_PukluK" pitchFamily="2" charset="0"/>
              </a:rPr>
              <a:t>ดำเนินการแล้ว                     </a:t>
            </a:r>
            <a:r>
              <a:rPr lang="th-TH" dirty="0" smtClean="0">
                <a:latin typeface="4804_KwangMD_PukluK" pitchFamily="2" charset="0"/>
                <a:cs typeface="4804_KwangMD_PukluK" pitchFamily="2" charset="0"/>
              </a:rPr>
              <a:t>                         วันที่ 4 กันยายน 2563</a:t>
            </a:r>
            <a:endParaRPr lang="th-TH" dirty="0">
              <a:latin typeface="4804_KwangMD_PukluK" pitchFamily="2" charset="0"/>
              <a:cs typeface="4804_KwangMD_Puklu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8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2184</Words>
  <Application>Microsoft Office PowerPoint</Application>
  <PresentationFormat>นำเสนอทางหน้าจอ (4:3)</PresentationFormat>
  <Paragraphs>314</Paragraphs>
  <Slides>38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38</vt:i4>
      </vt:variant>
    </vt:vector>
  </HeadingPairs>
  <TitlesOfParts>
    <vt:vector size="39" baseType="lpstr">
      <vt:lpstr>ชุดรูปแบบของ Office</vt:lpstr>
      <vt:lpstr>ภาพนิ่ง 1</vt:lpstr>
      <vt:lpstr>โครงการกองทุนหลักประกันสุขภาพระดับท้องถิ่น</vt:lpstr>
      <vt:lpstr>โครงการที่ 1 โครงการปรับเปลี่ยนพฤติกรรมสุขภาพกลุ่มเสี่ยง โรคเบาหวานและความดันโลหิตสูง </vt:lpstr>
      <vt:lpstr>โครงการที่ 1 โครงการปรับเปลี่ยนพฤติกรรมสุขภาพกลุ่มเสี่ยง โรคเบาหวานและความดันโลหิตสูง</vt:lpstr>
      <vt:lpstr>โครงการที่ 1 โครงการปรับเปลี่ยนพฤติกรรมสุขภาพกลุ่มเสี่ยง โรคเบาหวานและความดันโลหิตสูง</vt:lpstr>
      <vt:lpstr>โครงการที่ 1 โครงการปรับเปลี่ยนพฤติกรรมสุขภาพกลุ่มเสี่ยง โรคเบาหวานและความดันโลหิตสูง</vt:lpstr>
      <vt:lpstr>โครงการที่ 1 โครงการปรับเปลี่ยนพฤติกรรมสุขภาพกลุ่มเสี่ยง โรคเบาหวานและความดันโลหิตสูง</vt:lpstr>
      <vt:lpstr>โครงการที่ 1 โครงการปรับเปลี่ยนพฤติกรรมสุขภาพกลุ่มเสี่ยง โรคเบาหวานและความดันโลหิตสูง</vt:lpstr>
      <vt:lpstr>โครงการที่ 1 โครงการปรับเปลี่ยนพฤติกรรมสุขภาพกลุ่มเสี่ยง โรคเบาหวานและความดันโลหิตสูง</vt:lpstr>
      <vt:lpstr>โครงการที่ 1 โครงการปรับเปลี่ยนพฤติกรรมสุขภาพกลุ่มเสี่ยง โรคเบาหวานและความดันโลหิตสูง</vt:lpstr>
      <vt:lpstr>โครงการกองทุนหลักประกันสุขภาพระดับท้องถิ่น</vt:lpstr>
      <vt:lpstr>โครงการที่ 2 โครงการส่งเสริมคุณภาพหญิงตั้งครรภ์ และหลังคลอดห่างไกล ไร้ภาวะโลหิตจาง </vt:lpstr>
      <vt:lpstr>โครงการที่ 2 โครงการส่งเสริมคุณภาพหญิงตั้งครรภ์ และหลังคลอดห่างไกล ไร้ภาวะโลหิตจาง</vt:lpstr>
      <vt:lpstr>โครงการที่ 2 โครงการส่งเสริมคุณภาพหญิงตั้งครรภ์ และหลังคลอดห่างไกล ไร้ภาวะโลหิตจาง</vt:lpstr>
      <vt:lpstr>โครงการที่ 2 โครงการส่งเสริมคุณภาพหญิงตั้งครรภ์ และหลังคลอดห่างไกล ไร้ภาวะโลหิตจาง</vt:lpstr>
      <vt:lpstr>โครงการที่ 2 โครงการส่งเสริมคุณภาพหญิงตั้งครรภ์ และหลังคลอดห่างไกล ไร้ภาวะโลหิตจาง</vt:lpstr>
      <vt:lpstr>โครงการกองทุนหลักประกันสุขภาพระดับท้องถิ่น</vt:lpstr>
      <vt:lpstr>โครงการที่ 3 โครงการเฝ้าระวังและป้องกันโรคไข้เลือดออก  </vt:lpstr>
      <vt:lpstr>โครงการที่ 3 โครงการเฝ้าระวังและป้องกันโรคไข้เลือดออก</vt:lpstr>
      <vt:lpstr>โครงการที่ 3 โครงการเฝ้าระวังและป้องกันโรคไข้เลือดออก</vt:lpstr>
      <vt:lpstr>โครงการที่ 3 โครงการเฝ้าระวังและป้องกันโรคไข้เลือดออก</vt:lpstr>
      <vt:lpstr>โครงการที่ 3 โครงการเฝ้าระวังและป้องกันโรคไข้เลือดออก</vt:lpstr>
      <vt:lpstr>โครงการที่ 3 โครงการเฝ้าระวังและป้องกันโรคไข้เลือดออก</vt:lpstr>
      <vt:lpstr>โครงการกองทุนหลักประกันสุขภาพระดับท้องถิ่น</vt:lpstr>
      <vt:lpstr>โครงการที่ 4 โครงการใช้ยาอย่างมีสติ ลดอันตรายต่อชีวิต  </vt:lpstr>
      <vt:lpstr>โครงการที่ 4 โครงการใช้ยาอย่างมีสติ ลดอันตรายต่อชีวิต</vt:lpstr>
      <vt:lpstr>โครงการที่ 4 โครงการใช้ยาอย่างมีสติ ลดอันตรายต่อชีวิต</vt:lpstr>
      <vt:lpstr>โครงการที่ 4 โครงการใช้ยาอย่างมีสติ ลดอันตรายต่อชีวิต</vt:lpstr>
      <vt:lpstr>โครงการที่ 4 โครงการใช้ยาอย่างมีสติ ลดอันตรายต่อชีวิต</vt:lpstr>
      <vt:lpstr>โครงการที่ 4 โครงการใช้ยาอย่างมีสติ ลดอันตรายต่อชีวิต</vt:lpstr>
      <vt:lpstr>โครงการที่ 4 โครงการใช้ยาอย่างมีสติ ลดอันตรายต่อชีวิต</vt:lpstr>
      <vt:lpstr>โครงการกองทุนหลักประกันสุขภาพระดับท้องถิ่น</vt:lpstr>
      <vt:lpstr>โครงการที่ 5 โครงการเสริมสร้างภูมิคุ้มกันลูกรักปลอดภัยห่างไกลโรค  </vt:lpstr>
      <vt:lpstr>โครงการที่ 5 โครงการเสริมสร้างภูมิคุ้มกันลูกรักปลอดภัยห่างไกลโรค</vt:lpstr>
      <vt:lpstr>โครงการที่ 5 โครงการเสริมสร้างภูมิคุ้มกันลูกรักปลอดภัยห่างไกลโรค</vt:lpstr>
      <vt:lpstr>โครงการที่ 5 โครงการเสริมสร้างภูมิคุ้มกันลูกรักปลอดภัยห่างไกลโรค</vt:lpstr>
      <vt:lpstr>โครงการที่ 5 โครงการเสริมสร้างภูมิคุ้มกันลูกรักปลอดภัยห่างไกลโรค</vt:lpstr>
      <vt:lpstr>ภาพนิ่ง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</dc:creator>
  <cp:lastModifiedBy>Windows User</cp:lastModifiedBy>
  <cp:revision>188</cp:revision>
  <cp:lastPrinted>2019-10-08T08:08:22Z</cp:lastPrinted>
  <dcterms:created xsi:type="dcterms:W3CDTF">2018-10-13T04:32:48Z</dcterms:created>
  <dcterms:modified xsi:type="dcterms:W3CDTF">2020-12-02T10:33:07Z</dcterms:modified>
</cp:coreProperties>
</file>