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0" r:id="rId12"/>
    <p:sldId id="281" r:id="rId13"/>
    <p:sldId id="282" r:id="rId14"/>
    <p:sldId id="266" r:id="rId15"/>
    <p:sldId id="267" r:id="rId16"/>
    <p:sldId id="268" r:id="rId17"/>
    <p:sldId id="270" r:id="rId18"/>
    <p:sldId id="271" r:id="rId19"/>
    <p:sldId id="272" r:id="rId20"/>
    <p:sldId id="278" r:id="rId21"/>
    <p:sldId id="274" r:id="rId22"/>
    <p:sldId id="273" r:id="rId23"/>
    <p:sldId id="276" r:id="rId24"/>
    <p:sldId id="277" r:id="rId25"/>
    <p:sldId id="279" r:id="rId26"/>
    <p:sldId id="269" r:id="rId27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02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7D4515A-17BE-42A5-A3BF-7D4F9768A623}" type="datetimeFigureOut">
              <a:rPr lang="th-TH" smtClean="0"/>
              <a:t>04/12/63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5AE50A2-02C7-4F3E-ABB2-F26A37F003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3571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08709" y="2014050"/>
            <a:ext cx="11226038" cy="2105541"/>
          </a:xfrm>
        </p:spPr>
        <p:txBody>
          <a:bodyPr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สรุปผลการดำเนินการโครงการ</a:t>
            </a:r>
            <a:br>
              <a:rPr lang="th-TH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en-US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“</a:t>
            </a:r>
            <a:r>
              <a:rPr lang="th-TH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ชาวบาโงกาเสาะร่วมใจ</a:t>
            </a:r>
            <a:r>
              <a:rPr lang="en-US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ครัวเรือนคัดแยกขยะต้นทาง ปรับปรุงสิ่งแวดล้อม ป้องกันโรค</a:t>
            </a:r>
            <a:r>
              <a:rPr lang="en-US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”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220709" y="4757414"/>
            <a:ext cx="7766936" cy="1096899"/>
          </a:xfrm>
        </p:spPr>
        <p:txBody>
          <a:bodyPr>
            <a:normAutofit fontScale="55000" lnSpcReduction="20000"/>
          </a:bodyPr>
          <a:lstStyle/>
          <a:p>
            <a:r>
              <a:rPr lang="th-TH" sz="5400" b="1" dirty="0">
                <a:solidFill>
                  <a:schemeClr val="tx1"/>
                </a:solidFill>
              </a:rPr>
              <a:t>โดย ชมรมอาสาสมัครสาธารณสุขประจำหมู่บ้าน</a:t>
            </a:r>
          </a:p>
          <a:p>
            <a:r>
              <a:rPr lang="th-TH" sz="5400" b="1" dirty="0">
                <a:solidFill>
                  <a:schemeClr val="tx1"/>
                </a:solidFill>
              </a:rPr>
              <a:t>บ้านบาโงกาเสาะ หมู่ที่ 4 ตำบลดาโต๊ะ อำเภอหนองจิก จังหวัดปัตตานี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20" y="139959"/>
            <a:ext cx="2947554" cy="128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7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885270" y="648745"/>
            <a:ext cx="10255442" cy="1096899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การบรรยายให้ความรู้เรื่อง ขั้นตอนการจัดตั้งธนาคารขยะ </a:t>
            </a:r>
          </a:p>
        </p:txBody>
      </p:sp>
      <p:pic>
        <p:nvPicPr>
          <p:cNvPr id="9" name="รูปภาพ 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0290" y="2253297"/>
            <a:ext cx="3134995" cy="2351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รูปภาพ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972" y="1745644"/>
            <a:ext cx="3138805" cy="2353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รูปภาพ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2798" y="1745644"/>
            <a:ext cx="3127375" cy="2345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8929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รูปภาพ 229">
            <a:extLst>
              <a:ext uri="{FF2B5EF4-FFF2-40B4-BE49-F238E27FC236}">
                <a16:creationId xmlns:a16="http://schemas.microsoft.com/office/drawing/2014/main" id="{6EA95F65-A3EC-49E6-9528-2A589BE4A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7081" y="1879385"/>
            <a:ext cx="3546164" cy="4821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รูปภาพ 228">
            <a:extLst>
              <a:ext uri="{FF2B5EF4-FFF2-40B4-BE49-F238E27FC236}">
                <a16:creationId xmlns:a16="http://schemas.microsoft.com/office/drawing/2014/main" id="{C1C8D005-4B7B-4233-A1D9-B90ED634A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8008" y="2303859"/>
            <a:ext cx="3481388" cy="2382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3FE69F27-F4F8-4373-B6A5-602CB948B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161" y="457200"/>
            <a:ext cx="691247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/>
                <a:ea typeface="Calibri" panose="020F0502020204030204" pitchFamily="34" charset="0"/>
                <a:cs typeface="Cordia New" panose="020B0304020202020204" pitchFamily="34" charset="-34"/>
              </a:rPr>
              <a:t>ภาพสมุดบัญชีธนาคารขยะ บ้านบาโงกาเสาะ</a:t>
            </a:r>
            <a:endParaRPr kumimoji="0" lang="en-US" altLang="th-TH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B2FC181-73C9-4B50-B470-97B481FC4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th-T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1B40AD-2024-4D31-B4C4-804249D44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2557" y="1381270"/>
            <a:ext cx="121678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/>
                <a:ea typeface="Calibri" panose="020F0502020204030204" pitchFamily="34" charset="0"/>
                <a:cs typeface="Cordia New" panose="020B0304020202020204" pitchFamily="34" charset="-34"/>
              </a:rPr>
              <a:t>(ด้านใน)</a:t>
            </a:r>
            <a:endParaRPr kumimoji="0" lang="en-US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4B96199C-B3E8-417E-A63B-642D5F4D5A9B}"/>
              </a:ext>
            </a:extLst>
          </p:cNvPr>
          <p:cNvSpPr/>
          <p:nvPr/>
        </p:nvSpPr>
        <p:spPr>
          <a:xfrm>
            <a:off x="2809071" y="1617775"/>
            <a:ext cx="1380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th-TH" sz="2800" b="1" dirty="0">
                <a:latin typeface="TH SarabunIT๙"/>
                <a:ea typeface="Calibri" panose="020F0502020204030204" pitchFamily="34" charset="0"/>
                <a:cs typeface="Cordia New" panose="020B0304020202020204" pitchFamily="34" charset="-34"/>
              </a:rPr>
              <a:t> (ด้านนอก)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2627398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FE69F27-F4F8-4373-B6A5-602CB948B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6467" y="349892"/>
            <a:ext cx="670275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h-TH" sz="4000" b="1" dirty="0">
                <a:latin typeface="TH Sarabun New"/>
              </a:rPr>
              <a:t>ภาพสมุดบัญชี ฝากเงิน – ถอนเงิน</a:t>
            </a:r>
            <a:endParaRPr lang="en-US" sz="4000" dirty="0">
              <a:latin typeface="TH Sarabun New"/>
            </a:endParaRPr>
          </a:p>
          <a:p>
            <a:pPr algn="ctr"/>
            <a:r>
              <a:rPr lang="th-TH" sz="4000" b="1" dirty="0">
                <a:latin typeface="TH Sarabun New"/>
              </a:rPr>
              <a:t>ธนาคารขยะ บ้านบาโงกาเสาะ</a:t>
            </a:r>
            <a:endParaRPr lang="en-US" sz="4000" dirty="0">
              <a:latin typeface="TH Sarabun New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B2FC181-73C9-4B50-B470-97B481FC4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th-T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1B40AD-2024-4D31-B4C4-804249D44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5020" y="1675859"/>
            <a:ext cx="121678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/>
                <a:ea typeface="Calibri" panose="020F0502020204030204" pitchFamily="34" charset="0"/>
                <a:cs typeface="Cordia New" panose="020B0304020202020204" pitchFamily="34" charset="-34"/>
              </a:rPr>
              <a:t>(ด้านใน)</a:t>
            </a:r>
            <a:endParaRPr kumimoji="0" lang="en-US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4B96199C-B3E8-417E-A63B-642D5F4D5A9B}"/>
              </a:ext>
            </a:extLst>
          </p:cNvPr>
          <p:cNvSpPr/>
          <p:nvPr/>
        </p:nvSpPr>
        <p:spPr>
          <a:xfrm>
            <a:off x="2809071" y="1776401"/>
            <a:ext cx="1380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th-TH" sz="2800" b="1" dirty="0">
                <a:latin typeface="TH SarabunIT๙"/>
                <a:ea typeface="Calibri" panose="020F0502020204030204" pitchFamily="34" charset="0"/>
                <a:cs typeface="Cordia New" panose="020B0304020202020204" pitchFamily="34" charset="-34"/>
              </a:rPr>
              <a:t> (ด้านนอก)</a:t>
            </a:r>
            <a:endParaRPr lang="th-TH" sz="2800" dirty="0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1712DFB4-948E-4C34-A9E5-38A4FF085A50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8592" y="2411723"/>
            <a:ext cx="2687320" cy="4096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DED51C21-1305-4E8D-A3FA-22456748DEAF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2266789" y="2366560"/>
            <a:ext cx="246507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1658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FE69F27-F4F8-4373-B6A5-602CB948B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161" y="457200"/>
            <a:ext cx="739817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4000" b="1" dirty="0">
                <a:latin typeface="TH Sarabun New"/>
              </a:rPr>
              <a:t>สมุดบัญชี ซื้อ - ขาย ขยะชุมชน บ้านบาโงกาเสาะ</a:t>
            </a:r>
            <a:endParaRPr lang="en-US" sz="4000" dirty="0">
              <a:latin typeface="TH Sarabun New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B2FC181-73C9-4B50-B470-97B481FC4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th-T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1B40AD-2024-4D31-B4C4-804249D44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1287" y="1338545"/>
            <a:ext cx="121678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/>
                <a:ea typeface="Calibri" panose="020F0502020204030204" pitchFamily="34" charset="0"/>
                <a:cs typeface="Cordia New" panose="020B0304020202020204" pitchFamily="34" charset="-34"/>
              </a:rPr>
              <a:t>(ด้านใน)</a:t>
            </a:r>
            <a:endParaRPr kumimoji="0" lang="en-US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4B96199C-B3E8-417E-A63B-642D5F4D5A9B}"/>
              </a:ext>
            </a:extLst>
          </p:cNvPr>
          <p:cNvSpPr/>
          <p:nvPr/>
        </p:nvSpPr>
        <p:spPr>
          <a:xfrm>
            <a:off x="1703161" y="1436481"/>
            <a:ext cx="1380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altLang="th-TH" sz="2800" b="1" dirty="0">
                <a:latin typeface="TH SarabunIT๙"/>
                <a:ea typeface="Calibri" panose="020F0502020204030204" pitchFamily="34" charset="0"/>
                <a:cs typeface="Cordia New" panose="020B0304020202020204" pitchFamily="34" charset="-34"/>
              </a:rPr>
              <a:t> (ด้านนอก)</a:t>
            </a:r>
            <a:endParaRPr lang="th-TH" sz="2800" dirty="0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5844FA3-57CB-456F-83BD-6061C6E8820A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6077" y="2004447"/>
            <a:ext cx="2431415" cy="4051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6D6CC16F-2B21-4276-A090-EF96A444431D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7666" y="2004447"/>
            <a:ext cx="24638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E5742DCA-7F07-40B9-9BE0-A396509B38EE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79888" y="1984128"/>
            <a:ext cx="2403475" cy="409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2012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395239" y="380653"/>
            <a:ext cx="10255442" cy="1096899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การบรรยายให้ความรู้เรื่อง การทำถังขยะเปียกในครัวเรือน </a:t>
            </a:r>
          </a:p>
        </p:txBody>
      </p:sp>
      <p:pic>
        <p:nvPicPr>
          <p:cNvPr id="6" name="รูปภาพ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2929" y="2563597"/>
            <a:ext cx="3202391" cy="2421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รูปภาพ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112" y="1719494"/>
            <a:ext cx="3202391" cy="2421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รูปภาพ 1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746" y="1588865"/>
            <a:ext cx="3202391" cy="2421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658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395238" y="380653"/>
            <a:ext cx="10671079" cy="1096899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การร่วมกิจกรรมของผู้เข้าร่วมอบรม </a:t>
            </a:r>
          </a:p>
          <a:p>
            <a:pPr algn="ctr"/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และการมอบของรางวัลในการเล่นกิจกรรมต่างๆ</a:t>
            </a:r>
            <a:endParaRPr lang="en-US" sz="3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รูปภาพ 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2855" y="2559299"/>
            <a:ext cx="3226290" cy="242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รูปภาพ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190" y="1899702"/>
            <a:ext cx="3241143" cy="2439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รูปภาพ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5330" y="1899702"/>
            <a:ext cx="3203480" cy="2411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0345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488544" y="679233"/>
            <a:ext cx="10671079" cy="1096899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การมอบถังขยะและกระสอบ ตามโครงการฯ</a:t>
            </a:r>
            <a:endParaRPr lang="en-US" sz="3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รูปภาพ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5135" y="2799997"/>
            <a:ext cx="3043266" cy="2281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รูปภาพ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5745" y="1846523"/>
            <a:ext cx="3021202" cy="2265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รูปภาพ 1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397" y="1846523"/>
            <a:ext cx="3087394" cy="2315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1836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395238" y="380653"/>
            <a:ext cx="10671079" cy="1096899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 การรับซื้อขยะของประชาชน</a:t>
            </a:r>
            <a:endParaRPr lang="en-US" sz="3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2" name="รูปภาพ 1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8100" y="1416566"/>
            <a:ext cx="2875307" cy="2034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รูปภาพ 1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3559" y="1822543"/>
            <a:ext cx="2817553" cy="1993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รูปภาพ 1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0014" y="3815808"/>
            <a:ext cx="2795423" cy="1977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รูปภาพ 1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1357" y="4235685"/>
            <a:ext cx="2761958" cy="1954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รูปภาพ 19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4404" y="4011750"/>
            <a:ext cx="2749003" cy="1944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รูปภาพ 20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0888" y="1239285"/>
            <a:ext cx="2801360" cy="1982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54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395238" y="380653"/>
            <a:ext cx="10671079" cy="1096899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 การรับซื้อขยะของประชาชน</a:t>
            </a:r>
            <a:endParaRPr lang="en-US" sz="3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รูปภาพ 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7720" y="1598573"/>
            <a:ext cx="3071639" cy="20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รูปภาพ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709" y="1357681"/>
            <a:ext cx="3042846" cy="2071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รูปภาพ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4420" y="4289308"/>
            <a:ext cx="3054939" cy="2080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รูปภาพ 1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0524" y="1357681"/>
            <a:ext cx="3005415" cy="2046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รูปภาพ 13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600" y="3921615"/>
            <a:ext cx="3071063" cy="20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รูปภาพ 14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3558" y="3811071"/>
            <a:ext cx="2982381" cy="2030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6461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395238" y="380653"/>
            <a:ext cx="10671079" cy="1096899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 การรับซื้อขยะของประชาชน</a:t>
            </a:r>
            <a:endParaRPr lang="en-US" sz="3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2" name="รูปภาพ 11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2802" y="3746126"/>
            <a:ext cx="2659742" cy="2125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รูปภาพ 1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7255" y="3919287"/>
            <a:ext cx="2795002" cy="2078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รูปภาพ 1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7759" y="1521727"/>
            <a:ext cx="2804311" cy="2055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รูปภาพ 1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999" y="1627417"/>
            <a:ext cx="2753931" cy="2047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รูปภาพ 1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6125" y="1284248"/>
            <a:ext cx="2773097" cy="2062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รูปภาพ 19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999" y="4032039"/>
            <a:ext cx="2671242" cy="2114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789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10876" y="470671"/>
            <a:ext cx="7766936" cy="869757"/>
          </a:xfrm>
        </p:spPr>
        <p:txBody>
          <a:bodyPr/>
          <a:lstStyle/>
          <a:p>
            <a:pPr algn="l"/>
            <a:r>
              <a:rPr lang="th-TH" b="1" dirty="0">
                <a:solidFill>
                  <a:schemeClr val="tx1"/>
                </a:solidFill>
              </a:rPr>
              <a:t>ความเป็นมาของโครงการ</a:t>
            </a:r>
            <a:endParaRPr lang="en-US" dirty="0"/>
          </a:p>
        </p:txBody>
      </p:sp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987521" y="1340428"/>
            <a:ext cx="10587952" cy="1096899"/>
          </a:xfrm>
        </p:spPr>
        <p:txBody>
          <a:bodyPr>
            <a:noAutofit/>
          </a:bodyPr>
          <a:lstStyle/>
          <a:p>
            <a:pPr algn="thaiDist"/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	</a:t>
            </a:r>
            <a:r>
              <a:rPr lang="th-TH" sz="3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ในพื้นที่หมู่ที่ </a:t>
            </a:r>
            <a:r>
              <a:rPr lang="en-US" sz="3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4</a:t>
            </a:r>
            <a:r>
              <a:rPr lang="th-TH" sz="3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บ้านบาโงกาเสาะ ตำบลดาโต๊ะ อำเภอหนองจิก จังหวัดปัตตานี มีจำนวนประชากร ชาย 323คน หญิง  282 คน รวมประชากร 605 คน มีจำนวนครัวเรือน 125 ครัวเรือน  (ข้อมูล ณ 1 สิงหาคม 2562) ข้อมูลทะเบียนราษฎร์ อำเภอหนองจิก จังหวัดปัตตานี) มีปริมาณขยะเฉลี่ยประมาณ 8 กิโลกรัมต่อคน/ต่อเดือน  </a:t>
            </a:r>
          </a:p>
          <a:p>
            <a:pPr algn="thaiDist"/>
            <a:r>
              <a:rPr lang="th-TH" sz="3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		ในการนี้กลุ่ม </a:t>
            </a:r>
            <a:r>
              <a:rPr lang="th-TH" sz="3000" b="1" dirty="0" err="1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อส</a:t>
            </a:r>
            <a:r>
              <a:rPr lang="th-TH" sz="3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ม.หมู่ที่ 4 จึงจัดทำโครงการโครงการชาวบาโงกาเสาะร่วมใจ ครัวเรือน      คัดแยกขยะต้นทางปรับปรุงสิ่งแวดล้อม ป้องกันโรค โดยมีจุดประสงค์เพื่อให้ประชาชนในพื้นที่ หมู่ที่ 4 บ้านบาโงกาเสาะ มีความรู้เกี่ยวกับขยะประเภทต่างๆ ปัญหาและผลกระทบที่เกิดจากขยะวิธีการลดปริมาณขยะ การคัดแยก การนำกลับมาใช้ใหม่  การกำจัดขยะอย่างถูกวิธี รวมทั้งบริหารจัดการขยะในรูปแบบธนาคารขยะ  เพื่อให้ชุมชนมีปริมาณลดลงจากการที่ประชาชนนำความรู้ที่ได้ไปปฏิบัติคัดแยกขยะจากต้นทางและร่วมกิจกรรมในโครงการคัดแยกขยะเพื่อชุมชนสะอาด ปราศจากโรคภัย</a:t>
            </a:r>
            <a:endParaRPr lang="en-US" sz="30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4280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319038" y="358623"/>
            <a:ext cx="10671079" cy="1096899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สรุปผลการขายขยะ ครั้งที่ 1 ประจำเดือน พฤศจิกายน 2563</a:t>
            </a:r>
          </a:p>
        </p:txBody>
      </p:sp>
      <p:sp>
        <p:nvSpPr>
          <p:cNvPr id="9" name="ชื่อเรื่องรอง 3"/>
          <p:cNvSpPr txBox="1">
            <a:spLocks/>
          </p:cNvSpPr>
          <p:nvPr/>
        </p:nvSpPr>
        <p:spPr>
          <a:xfrm>
            <a:off x="605268" y="1138503"/>
            <a:ext cx="6064279" cy="29074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 รับซื้อขยะ  เป็นเงิน 	 864  บาท</a:t>
            </a:r>
          </a:p>
          <a:p>
            <a:pPr algn="l"/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 ขายขยะ  เป็นเงิน  	1,287 บาท</a:t>
            </a:r>
          </a:p>
          <a:p>
            <a:pPr algn="l"/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3. ได้กำไร   เป็นเงิน         423 บาท</a:t>
            </a:r>
          </a:p>
          <a:p>
            <a:pPr algn="l"/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 </a:t>
            </a:r>
          </a:p>
          <a:p>
            <a:pPr algn="l"/>
            <a:endParaRPr lang="th-TH" sz="3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45CFA74-3C35-48D8-930B-3846DBC34E71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26880" y="1718862"/>
            <a:ext cx="2021151" cy="355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9656ED5-8042-4A8E-A033-FA73DE0F0B3E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78760" y="3004737"/>
            <a:ext cx="2089451" cy="355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7931095-C1EC-4E51-82F3-AF1330464097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606701" y="907072"/>
            <a:ext cx="2266261" cy="3559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6786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395238" y="380653"/>
            <a:ext cx="10671079" cy="1096899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 การทำปุ๋ยหมักชีวภาพของประชาชน</a:t>
            </a:r>
            <a:endParaRPr lang="en-US" sz="3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0728" y="1504699"/>
            <a:ext cx="2162327" cy="3445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รูปภาพ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2933" y="3282787"/>
            <a:ext cx="2122812" cy="2846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รูปภาพ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815" y="1448905"/>
            <a:ext cx="2152678" cy="2862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รูปภาพ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414" y="3242750"/>
            <a:ext cx="2213251" cy="2886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รูปภาพ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587" y="1477552"/>
            <a:ext cx="2184544" cy="2922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7587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395238" y="380653"/>
            <a:ext cx="10671079" cy="1096899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 </a:t>
            </a:r>
            <a:r>
              <a:rPr lang="th-TH" sz="3600" b="1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</a:t>
            </a:r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ปุ๋ยหมักชีวภาพของประชาชน</a:t>
            </a:r>
            <a:endParaRPr lang="en-US" sz="3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" name="รูปภาพ 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1206" y="1321973"/>
            <a:ext cx="2268088" cy="3362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รูปภาพ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8027" y="2049651"/>
            <a:ext cx="2223134" cy="3306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รูปภาพ 1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745" y="1362332"/>
            <a:ext cx="2377440" cy="3166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รูปภาพ 1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4918" y="1956345"/>
            <a:ext cx="2457555" cy="3642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1166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760460" y="805572"/>
            <a:ext cx="10671079" cy="1096899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 </a:t>
            </a:r>
            <a:r>
              <a:rPr lang="th-TH" sz="3600" b="1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</a:t>
            </a:r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ปุ๋ยหมักชีวภาพของประชาชน</a:t>
            </a:r>
            <a:endParaRPr lang="en-US" sz="3600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รูปภาพ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4590" y="2045636"/>
            <a:ext cx="1796682" cy="3158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รูปภาพ 1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399" y="1708390"/>
            <a:ext cx="1889758" cy="3141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รูปภาพ 1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9691" y="2352527"/>
            <a:ext cx="1955771" cy="3006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รูปภาพ 1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8710" y="2352527"/>
            <a:ext cx="1989006" cy="2997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รูปภาพ 15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8816" y="1708390"/>
            <a:ext cx="1955772" cy="3247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รูปภาพ 16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3702" y="2045636"/>
            <a:ext cx="1989006" cy="3313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4665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760460" y="702772"/>
            <a:ext cx="8980699" cy="1096899"/>
          </a:xfrm>
        </p:spPr>
        <p:txBody>
          <a:bodyPr>
            <a:noAutofit/>
          </a:bodyPr>
          <a:lstStyle/>
          <a:p>
            <a:pPr algn="l"/>
            <a:r>
              <a:rPr lang="th-TH" sz="5400" b="1" dirty="0">
                <a:solidFill>
                  <a:schemeClr val="tx1"/>
                </a:solidFill>
                <a:latin typeface="TH SarabunIT๙" pitchFamily="34" charset="-34"/>
                <a:ea typeface="Times New Roman" panose="02020603050405020304" pitchFamily="18" charset="0"/>
                <a:cs typeface="TH SarabunIT๙" pitchFamily="34" charset="-34"/>
              </a:rPr>
              <a:t>สรุปผลการดำเนินงานโครงการฯ</a:t>
            </a:r>
            <a:endParaRPr lang="en-US" sz="5400" b="1" dirty="0">
              <a:solidFill>
                <a:schemeClr val="tx1"/>
              </a:solidFill>
              <a:latin typeface="TH SarabunIT๙" pitchFamily="34" charset="-34"/>
              <a:ea typeface="Times New Roman" panose="02020603050405020304" pitchFamily="18" charset="0"/>
              <a:cs typeface="TH SarabunIT๙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84959" y="1799671"/>
            <a:ext cx="98545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3000" b="1" dirty="0">
                <a:latin typeface="TH SarabunIT๙" pitchFamily="34" charset="-34"/>
                <a:ea typeface="Times New Roman" panose="02020603050405020304" pitchFamily="18" charset="0"/>
                <a:cs typeface="TH SarabunIT๙" pitchFamily="34" charset="-34"/>
              </a:rPr>
              <a:t>	</a:t>
            </a:r>
            <a:r>
              <a:rPr lang="th-TH" sz="4000" b="1" dirty="0">
                <a:latin typeface="TH SarabunIT๙" pitchFamily="34" charset="-34"/>
                <a:ea typeface="Times New Roman" panose="02020603050405020304" pitchFamily="18" charset="0"/>
                <a:cs typeface="TH SarabunIT๙" pitchFamily="34" charset="-34"/>
              </a:rPr>
              <a:t>1.  ประชาชนหมู่ที่ 4 บ้านบาโงกาเสาะ มีความรู้ในจัดการขยะและการรักษาสิ่งแวดล้อมในชุมชน </a:t>
            </a:r>
            <a:endParaRPr lang="en-US" sz="4000" b="1" dirty="0">
              <a:latin typeface="TH SarabunIT๙" pitchFamily="34" charset="-34"/>
              <a:ea typeface="Times New Roman" panose="02020603050405020304" pitchFamily="18" charset="0"/>
              <a:cs typeface="TH SarabunIT๙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sz="4000" b="1" dirty="0">
                <a:latin typeface="TH SarabunIT๙" pitchFamily="34" charset="-34"/>
                <a:ea typeface="Times New Roman" panose="02020603050405020304" pitchFamily="18" charset="0"/>
                <a:cs typeface="TH SarabunIT๙" pitchFamily="34" charset="-34"/>
              </a:rPr>
              <a:t>	2.  ลดปริมาณขยะและเสริมสร้างความรู้ในเรื่องการคัดแยกขยะที่ถูกต้องเหมาะสม</a:t>
            </a:r>
            <a:endParaRPr lang="en-US" sz="4000" b="1" dirty="0">
              <a:latin typeface="TH SarabunIT๙" pitchFamily="34" charset="-34"/>
              <a:ea typeface="Times New Roman" panose="02020603050405020304" pitchFamily="18" charset="0"/>
              <a:cs typeface="TH SarabunIT๙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sz="4000" b="1" dirty="0">
                <a:latin typeface="TH SarabunIT๙" pitchFamily="34" charset="-34"/>
                <a:ea typeface="Times New Roman" panose="02020603050405020304" pitchFamily="18" charset="0"/>
                <a:cs typeface="TH SarabunIT๙" pitchFamily="34" charset="-34"/>
              </a:rPr>
              <a:t>	3.  มีรูปแบบการจัดการขยะโดยการมีส่วนร่วมของชุมชนในการดำเนินงาน</a:t>
            </a:r>
            <a:endParaRPr lang="en-US" sz="4000" b="1" dirty="0">
              <a:latin typeface="TH SarabunIT๙" pitchFamily="34" charset="-34"/>
              <a:ea typeface="Times New Roman" panose="02020603050405020304" pitchFamily="18" charset="0"/>
              <a:cs typeface="TH SarabunIT๙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sz="4000" b="1" dirty="0">
                <a:latin typeface="TH SarabunIT๙" pitchFamily="34" charset="-34"/>
                <a:ea typeface="Times New Roman" panose="02020603050405020304" pitchFamily="18" charset="0"/>
                <a:cs typeface="TH SarabunIT๙" pitchFamily="34" charset="-34"/>
              </a:rPr>
              <a:t>	4. ลดการเกิดโรคจากขยะในชุมชนได้</a:t>
            </a:r>
          </a:p>
        </p:txBody>
      </p:sp>
    </p:spTree>
    <p:extLst>
      <p:ext uri="{BB962C8B-B14F-4D97-AF65-F5344CB8AC3E}">
        <p14:creationId xmlns:p14="http://schemas.microsoft.com/office/powerpoint/2010/main" val="2014700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2511125" y="1725611"/>
            <a:ext cx="6461433" cy="1096899"/>
          </a:xfrm>
        </p:spPr>
        <p:txBody>
          <a:bodyPr>
            <a:noAutofit/>
          </a:bodyPr>
          <a:lstStyle/>
          <a:p>
            <a:pPr algn="l"/>
            <a:r>
              <a:rPr lang="th-TH" sz="10000" b="1" dirty="0">
                <a:solidFill>
                  <a:schemeClr val="tx1"/>
                </a:solidFill>
                <a:latin typeface="TH SarabunIT๙" pitchFamily="34" charset="-34"/>
                <a:ea typeface="Times New Roman" panose="02020603050405020304" pitchFamily="18" charset="0"/>
                <a:cs typeface="TH SarabunIT๙" pitchFamily="34" charset="-34"/>
              </a:rPr>
              <a:t>  จบการนำเสนอ</a:t>
            </a:r>
          </a:p>
          <a:p>
            <a:pPr algn="l"/>
            <a:r>
              <a:rPr lang="th-TH" sz="10000" b="1" dirty="0">
                <a:solidFill>
                  <a:schemeClr val="tx1"/>
                </a:solidFill>
                <a:latin typeface="TH SarabunIT๙" pitchFamily="34" charset="-34"/>
                <a:ea typeface="Times New Roman" panose="02020603050405020304" pitchFamily="18" charset="0"/>
                <a:cs typeface="TH SarabunIT๙" pitchFamily="34" charset="-34"/>
              </a:rPr>
              <a:t>     ขอบคุณค่ะ</a:t>
            </a:r>
            <a:endParaRPr lang="en-US" sz="10000" b="1" dirty="0">
              <a:solidFill>
                <a:schemeClr val="tx1"/>
              </a:solidFill>
              <a:latin typeface="TH SarabunIT๙" pitchFamily="34" charset="-34"/>
              <a:ea typeface="Times New Roman" panose="02020603050405020304" pitchFamily="18" charset="0"/>
              <a:cs typeface="TH SarabunIT๙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84959" y="1799671"/>
            <a:ext cx="97137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3000" b="1" dirty="0">
                <a:latin typeface="TH Sarabun New" panose="020B0500040200020003" pitchFamily="34" charset="-34"/>
                <a:ea typeface="Times New Roman" panose="02020603050405020304" pitchFamily="18" charset="0"/>
                <a:cs typeface="TH Sarabun New" panose="020B0500040200020003" pitchFamily="34" charset="-34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40996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395238" y="380653"/>
            <a:ext cx="10671079" cy="1096899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วัสดุในการฝึกอบรมโครงการฯ</a:t>
            </a:r>
          </a:p>
        </p:txBody>
      </p:sp>
      <p:pic>
        <p:nvPicPr>
          <p:cNvPr id="9" name="รูปภาพ 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9751" y="1349498"/>
            <a:ext cx="2894708" cy="2214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รูปภาพ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7490" y="1349498"/>
            <a:ext cx="2879061" cy="220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รูปภาพ 10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42929" y="1386700"/>
            <a:ext cx="2837009" cy="2214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รูปภาพ 12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2372" y="4061488"/>
            <a:ext cx="2733101" cy="2044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รูปภาพ 13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38" y="4017845"/>
            <a:ext cx="2827713" cy="2044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รูปภาพ 14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9733" y="4061487"/>
            <a:ext cx="2303549" cy="2044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รูปภาพ 15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545" y="4017845"/>
            <a:ext cx="2591594" cy="2131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260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38139" y="418715"/>
            <a:ext cx="7766936" cy="693112"/>
          </a:xfrm>
        </p:spPr>
        <p:txBody>
          <a:bodyPr/>
          <a:lstStyle/>
          <a:p>
            <a:pPr algn="l"/>
            <a:r>
              <a:rPr lang="th-TH" b="1" dirty="0">
                <a:solidFill>
                  <a:schemeClr val="tx1"/>
                </a:solidFill>
              </a:rPr>
              <a:t>- กลุ่มเป้าหมาย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945958" y="1203724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ตัวแทนครัวเรือน จำนวน 125 ครัวเรือน  </a:t>
            </a:r>
            <a:endParaRPr lang="en-US" sz="40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738139" y="2300623"/>
            <a:ext cx="7766936" cy="7762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th-TH" b="1" dirty="0">
                <a:solidFill>
                  <a:schemeClr val="tx1"/>
                </a:solidFill>
              </a:rPr>
              <a:t>- วัตถุประสงค์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ชื่อเรื่องรอง 3"/>
          <p:cNvSpPr txBox="1">
            <a:spLocks/>
          </p:cNvSpPr>
          <p:nvPr/>
        </p:nvSpPr>
        <p:spPr>
          <a:xfrm>
            <a:off x="935565" y="3241494"/>
            <a:ext cx="9850197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/>
            <a:r>
              <a:rPr lang="en-US" sz="3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1.1 </a:t>
            </a:r>
            <a:r>
              <a:rPr lang="th-TH" sz="3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เพื่ออบรมให้ความรู้ประชาชนหมู่ที่ 4 บ้านบาโงกาเสาะ ในจัดการขยะและการรักษาสิ่งแวดล้อมในชุมชน </a:t>
            </a:r>
            <a:endParaRPr lang="en-US" sz="30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2.  เพื่อช่วยลดปริมาณขยะและเสริมสร้างความรู้ในเรื่องการคัดแยกขยะที่ถูกต้องเหมาะสม</a:t>
            </a:r>
            <a:endParaRPr lang="en-US" sz="30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3.  เพื่อเป็นการสร้างรูปแบบการจัดการขยะโดยการมีส่วนร่วมของชุมชนในการดำเนินงาน</a:t>
            </a:r>
            <a:endParaRPr lang="en-US" sz="30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r>
              <a:rPr lang="th-TH" sz="3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4.  เพื่อลดการเกิดโรคจากขยะในชุมชนได้</a:t>
            </a:r>
            <a:endParaRPr lang="en-US" sz="3000" b="1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l"/>
            <a:endParaRPr lang="en-US" sz="3000" b="1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984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ctrTitle"/>
          </p:nvPr>
        </p:nvSpPr>
        <p:spPr>
          <a:xfrm>
            <a:off x="1654079" y="516357"/>
            <a:ext cx="8883841" cy="868602"/>
          </a:xfrm>
        </p:spPr>
        <p:txBody>
          <a:bodyPr/>
          <a:lstStyle/>
          <a:p>
            <a:pPr algn="l"/>
            <a:r>
              <a:rPr lang="th-TH" b="1" dirty="0">
                <a:solidFill>
                  <a:schemeClr val="tx1"/>
                </a:solidFill>
              </a:rPr>
              <a:t>ประมวลภาพการดำเนินโครงการฯ</a:t>
            </a:r>
          </a:p>
        </p:txBody>
      </p:sp>
      <p:pic>
        <p:nvPicPr>
          <p:cNvPr id="6" name="รูปภาพ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397" y="2769618"/>
            <a:ext cx="3133050" cy="2483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รูปภาพ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542" y="2769618"/>
            <a:ext cx="3321799" cy="2483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1382729" y="1822008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TH Sarabun New"/>
              </a:rPr>
              <a:t>การลงทะเบียนของผู้เข้าร่วมอบรม</a:t>
            </a:r>
            <a:endParaRPr lang="en-US" sz="4800" b="1" dirty="0">
              <a:solidFill>
                <a:schemeClr val="tx1"/>
              </a:solidFill>
              <a:latin typeface="TH Sarabun New"/>
            </a:endParaRPr>
          </a:p>
        </p:txBody>
      </p:sp>
      <p:pic>
        <p:nvPicPr>
          <p:cNvPr id="9" name="รูปภาพ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503" y="2769618"/>
            <a:ext cx="3133049" cy="2483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753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1475610" y="208025"/>
            <a:ext cx="8560099" cy="1096899"/>
          </a:xfrm>
        </p:spPr>
        <p:txBody>
          <a:bodyPr>
            <a:noAutofit/>
          </a:bodyPr>
          <a:lstStyle/>
          <a:p>
            <a:pPr algn="ctr"/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ประธานในพิธีเปิดโดย นายสะการียา หามะ  </a:t>
            </a:r>
          </a:p>
          <a:p>
            <a:pPr algn="ctr"/>
            <a:r>
              <a:rPr lang="th-TH" sz="40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รองนายกองค์การบริหารส่วนตำบลดาโต๊ะ</a:t>
            </a:r>
            <a:endParaRPr lang="en-US" sz="40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รูปภาพ 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606" y="1712326"/>
            <a:ext cx="3232322" cy="2215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รูปภาพ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8480" y="2820045"/>
            <a:ext cx="3327957" cy="2493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รูปภาพ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7837" y="3873634"/>
            <a:ext cx="3609675" cy="2547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443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395238" y="380653"/>
            <a:ext cx="11012187" cy="1096899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การบรรยายให้ความรู้เรื่อง การแยกขยะประเภทต่างๆ </a:t>
            </a:r>
            <a:endParaRPr lang="en-US" sz="3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 วิทยากร นายมะ</a:t>
            </a:r>
            <a:r>
              <a:rPr lang="th-TH" sz="3600" b="1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รอกี</a:t>
            </a:r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3600" b="1" dirty="0" err="1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เวาะเลง</a:t>
            </a:r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ผอ.กองสาธารณสุข เทศบาลอำเภอหนองจิก</a:t>
            </a:r>
            <a:endParaRPr lang="en-US" sz="3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รูปภาพ 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428" y="1853302"/>
            <a:ext cx="4083685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รูปภาพ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4019" y="3154770"/>
            <a:ext cx="4056380" cy="2851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รูปภาพ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1046" y="3703230"/>
            <a:ext cx="4056380" cy="284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8454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759133" y="557935"/>
            <a:ext cx="10255442" cy="1096899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การบรรยายให้ความรู้เรื่อง การแยกขยะประเภทต่างๆ </a:t>
            </a:r>
            <a:endParaRPr lang="en-US" sz="3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รูปภาพ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414594"/>
            <a:ext cx="3535595" cy="2463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รูปภาพ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4346" y="4100850"/>
            <a:ext cx="3325178" cy="2463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รูปภาพ 1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6015" y="1654834"/>
            <a:ext cx="4114204" cy="4362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1347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395239" y="380653"/>
            <a:ext cx="10255442" cy="1096899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การบรรยายให้ความรู้เรื่อง การแยกขยะประเภทต่างๆ </a:t>
            </a:r>
            <a:endParaRPr lang="en-US" sz="3600" b="1" dirty="0">
              <a:solidFill>
                <a:schemeClr val="tx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รูปภาพ 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3300" y="1650134"/>
            <a:ext cx="3532546" cy="2662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รูปภาพ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8557" y="2429395"/>
            <a:ext cx="3545148" cy="2671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รูปภาพ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581" y="1650134"/>
            <a:ext cx="3582381" cy="2560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3304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764320" y="734156"/>
            <a:ext cx="10255442" cy="1096899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การบรรยายให้ความรู้เรื่อง การสาธิตการทำปุ๋ยหมักชีวภาพ </a:t>
            </a:r>
          </a:p>
        </p:txBody>
      </p:sp>
      <p:pic>
        <p:nvPicPr>
          <p:cNvPr id="6" name="รูปภาพ 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5708" y="3261685"/>
            <a:ext cx="3554124" cy="2548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รูปภาพ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39" y="1693022"/>
            <a:ext cx="3554124" cy="2354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รูปภาพ 11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4718" y="1670180"/>
            <a:ext cx="3730364" cy="2548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2870973"/>
      </p:ext>
    </p:extLst>
  </p:cSld>
  <p:clrMapOvr>
    <a:masterClrMapping/>
  </p:clrMapOvr>
</p:sld>
</file>

<file path=ppt/theme/theme1.xml><?xml version="1.0" encoding="utf-8"?>
<a:theme xmlns:a="http://schemas.openxmlformats.org/drawingml/2006/main" name="เหลี่ยมเพชร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220</TotalTime>
  <Words>689</Words>
  <Application>Microsoft Office PowerPoint</Application>
  <PresentationFormat>แบบจอกว้าง</PresentationFormat>
  <Paragraphs>60</Paragraphs>
  <Slides>26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26</vt:i4>
      </vt:variant>
    </vt:vector>
  </HeadingPairs>
  <TitlesOfParts>
    <vt:vector size="33" baseType="lpstr">
      <vt:lpstr>Arial</vt:lpstr>
      <vt:lpstr>Calibri</vt:lpstr>
      <vt:lpstr>TH Sarabun New</vt:lpstr>
      <vt:lpstr>TH SarabunIT๙</vt:lpstr>
      <vt:lpstr>Trebuchet MS</vt:lpstr>
      <vt:lpstr>Wingdings 3</vt:lpstr>
      <vt:lpstr>เหลี่ยมเพชร</vt:lpstr>
      <vt:lpstr>สรุปผลการดำเนินการโครงการ “ชาวบาโงกาเสาะร่วมใจ ครัวเรือนคัดแยกขยะต้นทาง ปรับปรุงสิ่งแวดล้อม ป้องกันโรค”</vt:lpstr>
      <vt:lpstr>ความเป็นมาของโครงการ</vt:lpstr>
      <vt:lpstr>- กลุ่มเป้าหมาย</vt:lpstr>
      <vt:lpstr>ประมวลภาพการดำเนินโครงการฯ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สรุปผลการดำเนินการ โครงการชาวบาโงกาเสาะร่วมใจ</dc:title>
  <dc:creator>Nussareen</dc:creator>
  <cp:lastModifiedBy>seribu sayang</cp:lastModifiedBy>
  <cp:revision>21</cp:revision>
  <cp:lastPrinted>2020-11-28T12:12:14Z</cp:lastPrinted>
  <dcterms:created xsi:type="dcterms:W3CDTF">2020-12-02T08:43:43Z</dcterms:created>
  <dcterms:modified xsi:type="dcterms:W3CDTF">2020-12-04T09:53:47Z</dcterms:modified>
</cp:coreProperties>
</file>