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80" r:id="rId15"/>
    <p:sldId id="273" r:id="rId16"/>
    <p:sldId id="271" r:id="rId17"/>
    <p:sldId id="274" r:id="rId18"/>
    <p:sldId id="275" r:id="rId19"/>
    <p:sldId id="276" r:id="rId20"/>
    <p:sldId id="277" r:id="rId21"/>
    <p:sldId id="279" r:id="rId22"/>
    <p:sldId id="281" r:id="rId23"/>
    <p:sldId id="282" r:id="rId24"/>
    <p:sldId id="283" r:id="rId25"/>
    <p:sldId id="284" r:id="rId26"/>
    <p:sldId id="285" r:id="rId27"/>
    <p:sldId id="287" r:id="rId2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7388E-C227-417A-8606-173F76A0BF7B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04977-4E8B-46BC-9ACA-B29CA3EEA1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80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46F85-6043-49EB-83FE-7D5BA6950F23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90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433B-B134-4EDC-9B2F-E0A8007EF720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3BDD-B3A6-4309-B048-A299668092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462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433B-B134-4EDC-9B2F-E0A8007EF720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3BDD-B3A6-4309-B048-A299668092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277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433B-B134-4EDC-9B2F-E0A8007EF720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3BDD-B3A6-4309-B048-A299668092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66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433B-B134-4EDC-9B2F-E0A8007EF720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3BDD-B3A6-4309-B048-A299668092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611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433B-B134-4EDC-9B2F-E0A8007EF720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3BDD-B3A6-4309-B048-A299668092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640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433B-B134-4EDC-9B2F-E0A8007EF720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3BDD-B3A6-4309-B048-A299668092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226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433B-B134-4EDC-9B2F-E0A8007EF720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3BDD-B3A6-4309-B048-A299668092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32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433B-B134-4EDC-9B2F-E0A8007EF720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3BDD-B3A6-4309-B048-A299668092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37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433B-B134-4EDC-9B2F-E0A8007EF720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3BDD-B3A6-4309-B048-A299668092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636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433B-B134-4EDC-9B2F-E0A8007EF720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3BDD-B3A6-4309-B048-A299668092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418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433B-B134-4EDC-9B2F-E0A8007EF720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3BDD-B3A6-4309-B048-A299668092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819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B433B-B134-4EDC-9B2F-E0A8007EF720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3BDD-B3A6-4309-B048-A299668092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28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4.jp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5"/>
          <a:stretch/>
        </p:blipFill>
        <p:spPr>
          <a:xfrm>
            <a:off x="91111" y="245168"/>
            <a:ext cx="12100889" cy="6272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0714" y="1949788"/>
            <a:ext cx="8880464" cy="769441"/>
          </a:xfrm>
          <a:prstGeom prst="rect">
            <a:avLst/>
          </a:prstGeom>
          <a:solidFill>
            <a:schemeClr val="accent4">
              <a:lumMod val="40000"/>
              <a:lumOff val="60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4804_KwangMD_PukluK" panose="02000000000000000000" pitchFamily="2" charset="0"/>
                <a:cs typeface="4804_KwangMD_PukluK" panose="02000000000000000000" pitchFamily="2" charset="0"/>
              </a:rPr>
              <a:t>รายงานผลการดำเนินโครงการอาหารเช้าสมวัย เด็กไทยสุขภาพดี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2945" y="3593888"/>
            <a:ext cx="6724085" cy="2154436"/>
          </a:xfrm>
          <a:prstGeom prst="rect">
            <a:avLst/>
          </a:prstGeom>
          <a:solidFill>
            <a:schemeClr val="accent3">
              <a:lumMod val="60000"/>
              <a:lumOff val="40000"/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4804_KwangMD_PukluK" panose="02000000000000000000" pitchFamily="2" charset="0"/>
                <a:cs typeface="4804_KwangMD_PukluK" panose="02000000000000000000" pitchFamily="2" charset="0"/>
              </a:rPr>
              <a:t>โรงเรียนบ้านบาโงกาเซาะ</a:t>
            </a:r>
          </a:p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4804_KwangMD_PukluK" panose="02000000000000000000" pitchFamily="2" charset="0"/>
                <a:cs typeface="4804_KwangMD_PukluK" panose="02000000000000000000" pitchFamily="2" charset="0"/>
              </a:rPr>
              <a:t>ตำบล ดาโต๊ะ   อำเภอ หนองจิก</a:t>
            </a:r>
          </a:p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4804_KwangMD_PukluK" panose="02000000000000000000" pitchFamily="2" charset="0"/>
                <a:cs typeface="4804_KwangMD_PukluK" panose="02000000000000000000" pitchFamily="2" charset="0"/>
              </a:rPr>
              <a:t>สำนักงานเขตพื้นที่การศึกษาประถมศึกษาปัตตานี เขต ๑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4804_KwangMD_PukluK" panose="02000000000000000000" pitchFamily="2" charset="0"/>
              <a:cs typeface="4804_KwangMD_Puklu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6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สี่เหลี่ยมผืนผ้า 11"/>
          <p:cNvSpPr/>
          <p:nvPr/>
        </p:nvSpPr>
        <p:spPr>
          <a:xfrm>
            <a:off x="0" y="234035"/>
            <a:ext cx="121920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Angsana News" pitchFamily="18" charset="-34"/>
                <a:cs typeface="Angsana News" pitchFamily="18" charset="-34"/>
              </a:rPr>
              <a:t>อัตลักษณ์คุณธรรม</a:t>
            </a:r>
          </a:p>
        </p:txBody>
      </p:sp>
      <p:pic>
        <p:nvPicPr>
          <p:cNvPr id="10" name="รูปภาพ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93" y="1193987"/>
            <a:ext cx="3568631" cy="333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รูปภาพ 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717" y="1193987"/>
            <a:ext cx="3675529" cy="3337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952" y="1193987"/>
            <a:ext cx="4182036" cy="3337671"/>
          </a:xfrm>
          <a:prstGeom prst="rect">
            <a:avLst/>
          </a:prstGeom>
        </p:spPr>
      </p:pic>
      <p:sp>
        <p:nvSpPr>
          <p:cNvPr id="12" name="สี่เหลี่ยมผืนผ้า 7"/>
          <p:cNvSpPr/>
          <p:nvPr/>
        </p:nvSpPr>
        <p:spPr>
          <a:xfrm>
            <a:off x="6378947" y="5119895"/>
            <a:ext cx="3666004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รักษ์สะอาด</a:t>
            </a:r>
          </a:p>
        </p:txBody>
      </p:sp>
      <p:sp>
        <p:nvSpPr>
          <p:cNvPr id="13" name="สี่เหลี่ยมผืนผ้า 6"/>
          <p:cNvSpPr/>
          <p:nvPr/>
        </p:nvSpPr>
        <p:spPr>
          <a:xfrm>
            <a:off x="2385172" y="5119895"/>
            <a:ext cx="3666003" cy="1015663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มีวินัย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0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สี่เหลี่ยมผืนผ้า 11"/>
          <p:cNvSpPr/>
          <p:nvPr/>
        </p:nvSpPr>
        <p:spPr>
          <a:xfrm>
            <a:off x="0" y="234035"/>
            <a:ext cx="121920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Angsana News" pitchFamily="18" charset="-34"/>
                <a:cs typeface="Angsana News" pitchFamily="18" charset="-34"/>
              </a:rPr>
              <a:t>ภูมิทัศน์ของโรงเรียน</a:t>
            </a:r>
          </a:p>
        </p:txBody>
      </p:sp>
      <p:pic>
        <p:nvPicPr>
          <p:cNvPr id="12290" name="Picture 2" descr="https://scontent.fhdy2-1.fna.fbcdn.net/v/t1.15752-9/79645800_482951789015703_5403801734407520256_n.jpg?_nc_cat=104&amp;_nc_eui2=AeFVUDZ4xbEEDzsI1gPLDvy0EO07vAU7Seu8DkXJxsyorfjq9QeB4eh7yJeDCHZBax4Qmj6NCBGbJ_fWVQIdnS4LqowBNJXhZxR05a5uRmrLjQ&amp;_nc_ohc=arKf4WfChLEAX-eJzBN&amp;_nc_ht=scontent.fhdy2-1.fna&amp;oh=a961ff2ec5b370e3b35b5586981277e6&amp;oe=5ECC0D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4" y="1237510"/>
            <a:ext cx="5715000" cy="44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content.fhdy2-1.fna.fbcdn.net/v/t1.15752-9/79674106_581830069300609_6763262113130479616_n.jpg?_nc_cat=111&amp;_nc_eui2=AeF8jrEc9sGO3He74DHpV20gqWrnHDTx8VJItnOa4KIi2G-1acl5VDTKri0GKFhUs80Ti_61vbGo6uzlSObEbAKOnSSr77deDn78qYRJ69M1IA&amp;_nc_ohc=KqlvKAYYVkgAX_nDiPs&amp;_nc_ht=scontent.fhdy2-1.fna&amp;oh=e07a70923506ba21e92ba1e86e1b92c2&amp;oe=5E926A8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99" y="1216112"/>
            <a:ext cx="5876926" cy="44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9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" y="-11526"/>
            <a:ext cx="12192002" cy="6879205"/>
            <a:chOff x="-1" y="-11526"/>
            <a:chExt cx="12192002" cy="68792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526"/>
              <a:ext cx="12192001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8443" y="4262511"/>
              <a:ext cx="3473557" cy="2605168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4495" y="1858205"/>
              <a:ext cx="3447506" cy="25866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4495" y="12060"/>
              <a:ext cx="3447505" cy="193922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355034" y="5092148"/>
            <a:ext cx="9998766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	</a:t>
            </a:r>
            <a:r>
              <a:rPr lang="th-TH" sz="3600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โรงเรียนบ้านบาโงกาเซาะจึงจัดทำโครงการอาหารเช้าเพื่อให้นักเรียนได้รับประทานอาหารเช้าที่มีประโยชน์ เพื่อสุขภาพและร่างกายเจริญเติบโตสมวัย ตลอดจนมีความพร้อมในการเรียนรู้อย่างเต็มประสิทธิภาพ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979" y="1354423"/>
            <a:ext cx="292748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หลักการและเหตุผล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5033" y="2229826"/>
            <a:ext cx="9998767" cy="2862322"/>
          </a:xfrm>
          <a:prstGeom prst="rect">
            <a:avLst/>
          </a:prstGeom>
          <a:solidFill>
            <a:schemeClr val="accent4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	</a:t>
            </a:r>
            <a:r>
              <a:rPr lang="th-TH" sz="3600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จากการสำรวจสอบถามนักเรียนโรงเรียนบ้านบาโงกาเซาะพบว่าผู้ปกครองส่วนใหญ่ต้องไปทำงานตั้งแต่เช้า  ด้วยความเร่งรีบจึงไม่มีเวลาจัดเตรียมมื้อเช้าให้ลูก  มื้อเช้าของนักเรียนจึงเป็นขนมจากร้านค้าในหมู่บ้าน ซึ่งไม่ถูกหลักโภชนาการที่ดี และไม่เหมาะสำหรับเด็กวัยกำลังเจริญเติบโต ทำให้นักเรียนส่วนหนึ่งของโรงเรียนมีปัญหาเรื่องภาวะโภชนาการน้ำหนัก-ส่วนสูงน้อย </a:t>
            </a:r>
          </a:p>
        </p:txBody>
      </p:sp>
    </p:spTree>
    <p:extLst>
      <p:ext uri="{BB962C8B-B14F-4D97-AF65-F5344CB8AC3E}">
        <p14:creationId xmlns:p14="http://schemas.microsoft.com/office/powerpoint/2010/main" val="55670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880" y="1825625"/>
            <a:ext cx="3264240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7672"/>
            <a:ext cx="759349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โครงการอาหารเช้าสมวัย เด็กไทยสุขภาพดี</a:t>
            </a:r>
            <a:endParaRPr lang="en-US" sz="4800" dirty="0">
              <a:latin typeface="4804_KwangMD_PukluK" panose="02000000000000000000" pitchFamily="2" charset="0"/>
              <a:cs typeface="4804_KwangMD_PukluK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3623" y="1825625"/>
            <a:ext cx="6921305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685800">
              <a:spcAft>
                <a:spcPts val="0"/>
              </a:spcAft>
              <a:tabLst>
                <a:tab pos="810260" algn="l"/>
              </a:tabLst>
            </a:pPr>
            <a:r>
              <a:rPr lang="en-US" sz="40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1.</a:t>
            </a:r>
            <a:r>
              <a:rPr lang="th-TH" sz="40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 เพื่อให้นักเรียนได้รับประทานอาหารเช้า</a:t>
            </a:r>
            <a:endParaRPr lang="en-US" sz="4000" dirty="0">
              <a:effectLst/>
              <a:latin typeface="4804_KwangMD_PukluK" panose="02000000000000000000" pitchFamily="2" charset="0"/>
              <a:ea typeface="Times New Roman" panose="02020603050405020304" pitchFamily="18" charset="0"/>
              <a:cs typeface="4804_KwangMD_PukluK" panose="02000000000000000000" pitchFamily="2" charset="0"/>
            </a:endParaRPr>
          </a:p>
          <a:p>
            <a:pPr marL="685800">
              <a:spcAft>
                <a:spcPts val="0"/>
              </a:spcAft>
              <a:tabLst>
                <a:tab pos="810260" algn="l"/>
              </a:tabLst>
            </a:pPr>
            <a:r>
              <a:rPr lang="en-US" sz="40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2.</a:t>
            </a:r>
            <a:r>
              <a:rPr lang="th-TH" sz="40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 เพื่อให้นักเรียนมีน้ำหนักส่วนสูงเพิ่มขึ้น</a:t>
            </a:r>
            <a:endParaRPr lang="en-US" sz="4000" dirty="0">
              <a:effectLst/>
              <a:latin typeface="4804_KwangMD_PukluK" panose="02000000000000000000" pitchFamily="2" charset="0"/>
              <a:ea typeface="Times New Roman" panose="02020603050405020304" pitchFamily="18" charset="0"/>
              <a:cs typeface="4804_KwangMD_PukluK" panose="02000000000000000000" pitchFamily="2" charset="0"/>
            </a:endParaRPr>
          </a:p>
        </p:txBody>
      </p:sp>
      <p:sp>
        <p:nvSpPr>
          <p:cNvPr id="14" name="ลูกศร: รูปห้าเหลี่ยม 15">
            <a:extLst>
              <a:ext uri="{FF2B5EF4-FFF2-40B4-BE49-F238E27FC236}">
                <a16:creationId xmlns:a16="http://schemas.microsoft.com/office/drawing/2014/main" id="{9640BD60-5CD2-43B8-9459-001EEFFD46C0}"/>
              </a:ext>
            </a:extLst>
          </p:cNvPr>
          <p:cNvSpPr/>
          <p:nvPr/>
        </p:nvSpPr>
        <p:spPr>
          <a:xfrm>
            <a:off x="296011" y="1914730"/>
            <a:ext cx="2366526" cy="875349"/>
          </a:xfrm>
          <a:prstGeom prst="homePlat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 </a:t>
            </a:r>
            <a:r>
              <a:rPr lang="th-TH" sz="4000" dirty="0">
                <a:solidFill>
                  <a:schemeClr val="tx1"/>
                </a:solidFill>
                <a:latin typeface="4804_KwangMD_PukluK" panose="02000000000000000000" pitchFamily="2" charset="0"/>
                <a:cs typeface="4804_KwangMD_PukluK" panose="02000000000000000000" pitchFamily="2" charset="0"/>
              </a:rPr>
              <a:t>วัตถุประสงค์</a:t>
            </a:r>
          </a:p>
        </p:txBody>
      </p:sp>
      <p:sp>
        <p:nvSpPr>
          <p:cNvPr id="16" name="ลูกศร: รูปห้าเหลี่ยม 15">
            <a:extLst>
              <a:ext uri="{FF2B5EF4-FFF2-40B4-BE49-F238E27FC236}">
                <a16:creationId xmlns:a16="http://schemas.microsoft.com/office/drawing/2014/main" id="{9640BD60-5CD2-43B8-9459-001EEFFD46C0}"/>
              </a:ext>
            </a:extLst>
          </p:cNvPr>
          <p:cNvSpPr/>
          <p:nvPr/>
        </p:nvSpPr>
        <p:spPr>
          <a:xfrm>
            <a:off x="410719" y="4603165"/>
            <a:ext cx="2137110" cy="802223"/>
          </a:xfrm>
          <a:prstGeom prst="homePlat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  </a:t>
            </a:r>
            <a:r>
              <a:rPr lang="th-TH" sz="4000" dirty="0">
                <a:solidFill>
                  <a:schemeClr val="tx1"/>
                </a:solidFill>
                <a:latin typeface="4804_KwangMD_PukluK" panose="02000000000000000000" pitchFamily="2" charset="0"/>
                <a:cs typeface="4804_KwangMD_PukluK" panose="02000000000000000000" pitchFamily="2" charset="0"/>
              </a:rPr>
              <a:t>เป้าหมาย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4141" y="3428582"/>
            <a:ext cx="3139687" cy="34294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58548" y="3924118"/>
            <a:ext cx="9097108" cy="2492990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th-TH" sz="3200" b="1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เชิงปริมาณ</a:t>
            </a:r>
            <a:endParaRPr lang="th-TH" sz="3200" dirty="0">
              <a:latin typeface="4804_KwangMD_PukluK" panose="02000000000000000000" pitchFamily="2" charset="0"/>
              <a:ea typeface="Times New Roman" panose="02020603050405020304" pitchFamily="18" charset="0"/>
              <a:cs typeface="4804_KwangMD_PukluK" panose="02000000000000000000" pitchFamily="2" charset="0"/>
            </a:endParaRPr>
          </a:p>
          <a:p>
            <a:pPr indent="457200">
              <a:spcAft>
                <a:spcPts val="0"/>
              </a:spcAft>
            </a:pPr>
            <a:r>
              <a:rPr lang="th-TH" sz="30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- นักเรียนที่มีน้ำหนัก-ส่วนสูงน้อยจำนวน </a:t>
            </a:r>
            <a:r>
              <a:rPr lang="en-US" sz="30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50 </a:t>
            </a:r>
            <a:r>
              <a:rPr lang="th-TH" sz="3000" dirty="0"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คน</a:t>
            </a:r>
            <a:r>
              <a:rPr lang="th-TH" sz="30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ได้รับประทานอาหารเช้าอย่างมีคุณภาพ</a:t>
            </a:r>
            <a:endParaRPr lang="en-US" sz="3000" dirty="0">
              <a:effectLst/>
              <a:latin typeface="4804_KwangMD_PukluK" panose="02000000000000000000" pitchFamily="2" charset="0"/>
              <a:ea typeface="Times New Roman" panose="02020603050405020304" pitchFamily="18" charset="0"/>
              <a:cs typeface="4804_KwangMD_PukluK" panose="02000000000000000000" pitchFamily="2" charset="0"/>
            </a:endParaRPr>
          </a:p>
          <a:p>
            <a:pPr indent="457200" algn="thaiDist">
              <a:spcAft>
                <a:spcPts val="0"/>
              </a:spcAft>
            </a:pPr>
            <a:r>
              <a:rPr lang="th-TH" sz="30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- นักเรียนมีน้ำหนัก-ส่วนสูงเพิ่มขึ้น</a:t>
            </a:r>
            <a:endParaRPr lang="en-US" sz="3000" dirty="0">
              <a:effectLst/>
              <a:latin typeface="4804_KwangMD_PukluK" panose="02000000000000000000" pitchFamily="2" charset="0"/>
              <a:ea typeface="Times New Roman" panose="02020603050405020304" pitchFamily="18" charset="0"/>
              <a:cs typeface="4804_KwangMD_PukluK" panose="02000000000000000000" pitchFamily="2" charset="0"/>
            </a:endParaRPr>
          </a:p>
          <a:p>
            <a:pPr indent="457200">
              <a:spcAft>
                <a:spcPts val="0"/>
              </a:spcAft>
            </a:pPr>
            <a:r>
              <a:rPr lang="th-TH" sz="3200" b="1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เชิงคุณภาพ</a:t>
            </a:r>
            <a:endParaRPr lang="en-US" sz="3200" dirty="0">
              <a:effectLst/>
              <a:latin typeface="4804_KwangMD_PukluK" panose="02000000000000000000" pitchFamily="2" charset="0"/>
              <a:ea typeface="Times New Roman" panose="02020603050405020304" pitchFamily="18" charset="0"/>
              <a:cs typeface="4804_KwangMD_PukluK" panose="020000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   </a:t>
            </a:r>
            <a:r>
              <a:rPr lang="en-US" sz="30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- </a:t>
            </a:r>
            <a:r>
              <a:rPr lang="th-TH" sz="30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นักเรียนที่มีน้ำหนัก-ส่วนสูงน้อยได้รับประทานอาหารเช้าที่ดีตามหลักโภชนาการ</a:t>
            </a:r>
            <a:endParaRPr lang="en-US" sz="3000" dirty="0">
              <a:effectLst/>
              <a:latin typeface="4804_KwangMD_PukluK" panose="02000000000000000000" pitchFamily="2" charset="0"/>
              <a:ea typeface="Times New Roman" panose="02020603050405020304" pitchFamily="18" charset="0"/>
              <a:cs typeface="4804_KwangMD_Puklu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8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703637" y="3397948"/>
          <a:ext cx="4784725" cy="119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รายการ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จำนวนเงิน (บาท)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ค่าใช้สอย</a:t>
                      </a:r>
                      <a:endParaRPr lang="en-US" sz="1200">
                        <a:effectLst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- ค่าอาหารเช้าของนักเรียนในโครงการ จำนวน   </a:t>
                      </a:r>
                      <a:r>
                        <a:rPr lang="en-US" sz="1200">
                          <a:effectLst/>
                        </a:rPr>
                        <a:t>50  </a:t>
                      </a:r>
                      <a:r>
                        <a:rPr lang="th-TH" sz="1400">
                          <a:effectLst/>
                        </a:rPr>
                        <a:t>คน</a:t>
                      </a:r>
                      <a:endParaRPr lang="en-US" sz="1200">
                        <a:effectLst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</a:rPr>
                        <a:t>เป็นเวลาจำนวน</a:t>
                      </a:r>
                      <a:r>
                        <a:rPr lang="en-US" sz="1200">
                          <a:effectLst/>
                        </a:rPr>
                        <a:t>  53</a:t>
                      </a:r>
                      <a:r>
                        <a:rPr lang="th-TH" sz="1400">
                          <a:effectLst/>
                        </a:rPr>
                        <a:t>  </a:t>
                      </a:r>
                      <a:r>
                        <a:rPr lang="th-TH" sz="1200">
                          <a:effectLst/>
                        </a:rPr>
                        <a:t> </a:t>
                      </a:r>
                      <a:r>
                        <a:rPr lang="th-TH" sz="1400">
                          <a:effectLst/>
                        </a:rPr>
                        <a:t>วัน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รวม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53,000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7672"/>
            <a:ext cx="759349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โครงการอาหารเช้าสมวัย เด็กไทยสุขภาพดี</a:t>
            </a:r>
            <a:endParaRPr lang="en-US" sz="4800" dirty="0">
              <a:latin typeface="4804_KwangMD_PukluK" panose="02000000000000000000" pitchFamily="2" charset="0"/>
              <a:cs typeface="4804_KwangMD_PukluK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2952"/>
              </p:ext>
            </p:extLst>
          </p:nvPr>
        </p:nvGraphicFramePr>
        <p:xfrm>
          <a:off x="838200" y="2690240"/>
          <a:ext cx="8389626" cy="2609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4804_KwangMD_PukluK" panose="02000000000000000000" pitchFamily="2" charset="0"/>
                          <a:cs typeface="4804_KwangMD_PukluK" panose="02000000000000000000" pitchFamily="2" charset="0"/>
                        </a:rPr>
                        <a:t>รายการ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4804_KwangMD_PukluK" panose="02000000000000000000" pitchFamily="2" charset="0"/>
                        <a:ea typeface="Times New Roman" panose="02020603050405020304" pitchFamily="18" charset="0"/>
                        <a:cs typeface="4804_KwangMD_PukluK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4804_KwangMD_PukluK" panose="02000000000000000000" pitchFamily="2" charset="0"/>
                          <a:cs typeface="4804_KwangMD_PukluK" panose="02000000000000000000" pitchFamily="2" charset="0"/>
                        </a:rPr>
                        <a:t>จำนวนเงิน (บาท)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4804_KwangMD_PukluK" panose="02000000000000000000" pitchFamily="2" charset="0"/>
                        <a:ea typeface="Times New Roman" panose="02020603050405020304" pitchFamily="18" charset="0"/>
                        <a:cs typeface="4804_KwangMD_PukluK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4804_KwangMD_PukluK" panose="02000000000000000000" pitchFamily="2" charset="0"/>
                          <a:cs typeface="4804_KwangMD_PukluK" panose="02000000000000000000" pitchFamily="2" charset="0"/>
                        </a:rPr>
                        <a:t>ค่าใช้สอย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4804_KwangMD_PukluK" panose="02000000000000000000" pitchFamily="2" charset="0"/>
                        <a:cs typeface="4804_KwangMD_PukluK" panose="02000000000000000000" pitchFamily="2" charset="0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4804_KwangMD_PukluK" panose="02000000000000000000" pitchFamily="2" charset="0"/>
                          <a:cs typeface="4804_KwangMD_PukluK" panose="02000000000000000000" pitchFamily="2" charset="0"/>
                        </a:rPr>
                        <a:t>- ค่าอาหารเช้าของนักเรียนในโครงการ จำนวน  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4804_KwangMD_PukluK" panose="02000000000000000000" pitchFamily="2" charset="0"/>
                          <a:cs typeface="4804_KwangMD_PukluK" panose="02000000000000000000" pitchFamily="2" charset="0"/>
                        </a:rPr>
                        <a:t>50  </a:t>
                      </a: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4804_KwangMD_PukluK" panose="02000000000000000000" pitchFamily="2" charset="0"/>
                          <a:cs typeface="4804_KwangMD_PukluK" panose="02000000000000000000" pitchFamily="2" charset="0"/>
                        </a:rPr>
                        <a:t>คน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4804_KwangMD_PukluK" panose="02000000000000000000" pitchFamily="2" charset="0"/>
                        <a:cs typeface="4804_KwangMD_PukluK" panose="02000000000000000000" pitchFamily="2" charset="0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4804_KwangMD_PukluK" panose="02000000000000000000" pitchFamily="2" charset="0"/>
                          <a:cs typeface="4804_KwangMD_PukluK" panose="02000000000000000000" pitchFamily="2" charset="0"/>
                        </a:rPr>
                        <a:t>เป็นเวลาจำนวน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4804_KwangMD_PukluK" panose="02000000000000000000" pitchFamily="2" charset="0"/>
                          <a:cs typeface="4804_KwangMD_PukluK" panose="02000000000000000000" pitchFamily="2" charset="0"/>
                        </a:rPr>
                        <a:t>  53</a:t>
                      </a: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4804_KwangMD_PukluK" panose="02000000000000000000" pitchFamily="2" charset="0"/>
                          <a:cs typeface="4804_KwangMD_PukluK" panose="02000000000000000000" pitchFamily="2" charset="0"/>
                        </a:rPr>
                        <a:t>   วัน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4804_KwangMD_PukluK" panose="02000000000000000000" pitchFamily="2" charset="0"/>
                        <a:ea typeface="Times New Roman" panose="02020603050405020304" pitchFamily="18" charset="0"/>
                        <a:cs typeface="4804_KwangMD_PukluK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4804_KwangMD_PukluK" panose="02000000000000000000" pitchFamily="2" charset="0"/>
                          <a:cs typeface="4804_KwangMD_PukluK" panose="020000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4804_KwangMD_PukluK" panose="02000000000000000000" pitchFamily="2" charset="0"/>
                          <a:cs typeface="4804_KwangMD_PukluK" panose="02000000000000000000" pitchFamily="2" charset="0"/>
                        </a:rPr>
                        <a:t>53,000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4804_KwangMD_PukluK" panose="02000000000000000000" pitchFamily="2" charset="0"/>
                        <a:ea typeface="Times New Roman" panose="02020603050405020304" pitchFamily="18" charset="0"/>
                        <a:cs typeface="4804_KwangMD_PukluK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4804_KwangMD_PukluK" panose="02000000000000000000" pitchFamily="2" charset="0"/>
                          <a:cs typeface="4804_KwangMD_PukluK" panose="02000000000000000000" pitchFamily="2" charset="0"/>
                        </a:rPr>
                        <a:t>รวม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4804_KwangMD_PukluK" panose="02000000000000000000" pitchFamily="2" charset="0"/>
                        <a:ea typeface="Times New Roman" panose="02020603050405020304" pitchFamily="18" charset="0"/>
                        <a:cs typeface="4804_KwangMD_PukluK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4804_KwangMD_PukluK" panose="02000000000000000000" pitchFamily="2" charset="0"/>
                          <a:cs typeface="4804_KwangMD_PukluK" panose="02000000000000000000" pitchFamily="2" charset="0"/>
                        </a:rPr>
                        <a:t>53,000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4804_KwangMD_PukluK" panose="02000000000000000000" pitchFamily="2" charset="0"/>
                        <a:ea typeface="Times New Roman" panose="02020603050405020304" pitchFamily="18" charset="0"/>
                        <a:cs typeface="4804_KwangMD_PukluK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280" y="1474321"/>
            <a:ext cx="292748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หลักการและเหตุผล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12060"/>
            <a:ext cx="12192001" cy="6855619"/>
            <a:chOff x="0" y="12060"/>
            <a:chExt cx="12192001" cy="68556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4262511"/>
              <a:ext cx="2442693" cy="2605168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1858205"/>
              <a:ext cx="2442694" cy="258662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12060"/>
              <a:ext cx="2442693" cy="1939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586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" y="-11526"/>
            <a:ext cx="12192002" cy="6879205"/>
            <a:chOff x="-1" y="-11526"/>
            <a:chExt cx="12192002" cy="68792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526"/>
              <a:ext cx="12192001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8443" y="4262511"/>
              <a:ext cx="3473557" cy="2605168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4495" y="1858205"/>
              <a:ext cx="3447506" cy="258662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4495" y="12060"/>
              <a:ext cx="3447505" cy="1939221"/>
            </a:xfrm>
            <a:prstGeom prst="rect">
              <a:avLst/>
            </a:prstGeom>
          </p:spPr>
        </p:pic>
      </p:grpSp>
      <p:sp>
        <p:nvSpPr>
          <p:cNvPr id="12" name="Flowchart: Off-page Connector 11"/>
          <p:cNvSpPr/>
          <p:nvPr/>
        </p:nvSpPr>
        <p:spPr>
          <a:xfrm>
            <a:off x="2231358" y="1284294"/>
            <a:ext cx="3516924" cy="1281785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tx1"/>
                </a:solidFill>
                <a:latin typeface="4804_KwangMD_PukluK" panose="02000000000000000000" pitchFamily="2" charset="0"/>
                <a:cs typeface="4804_KwangMD_PukluK" panose="02000000000000000000" pitchFamily="2" charset="0"/>
              </a:rPr>
              <a:t>ระยะเวลาดำเนินโครงการ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88870" y="2619499"/>
            <a:ext cx="5862409" cy="6679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6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 วันที่ </a:t>
            </a:r>
            <a:r>
              <a:rPr lang="en-US" sz="36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1 </a:t>
            </a:r>
            <a:r>
              <a:rPr lang="th-TH" sz="36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กรกฎาคม ถึง </a:t>
            </a:r>
            <a:r>
              <a:rPr lang="en-US" sz="36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23 </a:t>
            </a:r>
            <a:r>
              <a:rPr lang="th-TH" sz="36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กันยายน </a:t>
            </a:r>
            <a:r>
              <a:rPr lang="en-US" sz="36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2563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1358" y="3511362"/>
            <a:ext cx="380811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รวมเป็นระยะเวลา </a:t>
            </a:r>
            <a:r>
              <a:rPr lang="en-US" sz="3600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53 </a:t>
            </a:r>
            <a:r>
              <a:rPr lang="th-TH" sz="3600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ทำการ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1" y="4987120"/>
            <a:ext cx="3177540" cy="16650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860" y="4816841"/>
            <a:ext cx="3008383" cy="2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3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-11526"/>
            <a:ext cx="12192001" cy="6858000"/>
            <a:chOff x="-1" y="-11526"/>
            <a:chExt cx="12192001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526"/>
              <a:ext cx="12192001" cy="685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</p:grpSp>
      <p:sp>
        <p:nvSpPr>
          <p:cNvPr id="10" name="ลูกศร: รูปห้าเหลี่ยม 15">
            <a:extLst>
              <a:ext uri="{FF2B5EF4-FFF2-40B4-BE49-F238E27FC236}">
                <a16:creationId xmlns:a16="http://schemas.microsoft.com/office/drawing/2014/main" id="{9640BD60-5CD2-43B8-9459-001EEFFD46C0}"/>
              </a:ext>
            </a:extLst>
          </p:cNvPr>
          <p:cNvSpPr/>
          <p:nvPr/>
        </p:nvSpPr>
        <p:spPr>
          <a:xfrm>
            <a:off x="183468" y="1346174"/>
            <a:ext cx="3206845" cy="845692"/>
          </a:xfrm>
          <a:prstGeom prst="homePlat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4804_KwangMD_PukluK" panose="02000000000000000000" pitchFamily="2" charset="0"/>
                <a:cs typeface="4804_KwangMD_PukluK" panose="02000000000000000000" pitchFamily="2" charset="0"/>
              </a:rPr>
              <a:t>ขั้นตอนการดำเนินโครงการ</a:t>
            </a:r>
            <a:endParaRPr lang="th-TH" sz="3600" dirty="0">
              <a:solidFill>
                <a:schemeClr val="tx1"/>
              </a:solidFill>
              <a:latin typeface="4804_KwangMD_PukluK" panose="02000000000000000000" pitchFamily="2" charset="0"/>
              <a:cs typeface="4804_KwangMD_PukluK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190" y="1166643"/>
            <a:ext cx="2197809" cy="2250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546" y="1312448"/>
            <a:ext cx="2611288" cy="1959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975339" y="3817610"/>
            <a:ext cx="1682053" cy="27615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937" y="3483652"/>
            <a:ext cx="1831906" cy="24205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5918" y="3537958"/>
            <a:ext cx="3323545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600" b="1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ชั่งน้ำหนัก-วัดส่วนสูงก่อนเริ่มโครงการ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2417" y="3483652"/>
            <a:ext cx="3540715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600" b="1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รับประทานอาหารเช้าเป็นเวลา </a:t>
            </a:r>
            <a:r>
              <a:rPr lang="en-US" sz="2600" b="1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53 </a:t>
            </a:r>
            <a:r>
              <a:rPr lang="th-TH" sz="2600" b="1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วัน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33869" y="6223468"/>
            <a:ext cx="2863295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600" b="1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บันทึกการรับประทานอาหารเช้า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0761" y="6141797"/>
            <a:ext cx="3323545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600" b="1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ชั่งน้ำหนัก-วัดส่วนสูงสิ้นสุดโครงการ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583680" y="2287637"/>
            <a:ext cx="1589649" cy="7228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Left Arrow 22"/>
          <p:cNvSpPr/>
          <p:nvPr/>
        </p:nvSpPr>
        <p:spPr>
          <a:xfrm>
            <a:off x="3796748" y="4693944"/>
            <a:ext cx="1504427" cy="7080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Curved Left Arrow 23"/>
          <p:cNvSpPr/>
          <p:nvPr/>
        </p:nvSpPr>
        <p:spPr>
          <a:xfrm>
            <a:off x="10552815" y="4248230"/>
            <a:ext cx="1038838" cy="1703103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-1" y="-11526"/>
            <a:ext cx="12192001" cy="6858000"/>
            <a:chOff x="-1" y="-11526"/>
            <a:chExt cx="12192001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526"/>
              <a:ext cx="12192001" cy="685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7" r="2871" b="1698"/>
          <a:stretch/>
        </p:blipFill>
        <p:spPr>
          <a:xfrm>
            <a:off x="1790058" y="1233606"/>
            <a:ext cx="7007391" cy="2244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9"/>
          <a:stretch/>
        </p:blipFill>
        <p:spPr>
          <a:xfrm>
            <a:off x="1790058" y="3529820"/>
            <a:ext cx="7007392" cy="33166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12060"/>
            <a:ext cx="12192001" cy="6855619"/>
            <a:chOff x="0" y="12060"/>
            <a:chExt cx="12192001" cy="685561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4262511"/>
              <a:ext cx="2442693" cy="2605168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1858205"/>
              <a:ext cx="2442694" cy="258662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12060"/>
              <a:ext cx="2442693" cy="1939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3810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-1" y="-11526"/>
            <a:ext cx="12192001" cy="6858000"/>
            <a:chOff x="-1" y="-11526"/>
            <a:chExt cx="12192001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526"/>
              <a:ext cx="12192001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62" y="1475320"/>
            <a:ext cx="8334982" cy="459141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12060"/>
            <a:ext cx="12192001" cy="6855619"/>
            <a:chOff x="0" y="12060"/>
            <a:chExt cx="12192001" cy="68556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4262511"/>
              <a:ext cx="2442693" cy="2605168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1858205"/>
              <a:ext cx="2442694" cy="258662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12060"/>
              <a:ext cx="2442693" cy="1939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232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-1" y="-11526"/>
            <a:ext cx="12192001" cy="6858000"/>
            <a:chOff x="-1" y="-11526"/>
            <a:chExt cx="12192001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526"/>
              <a:ext cx="12192001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374" y="1475320"/>
            <a:ext cx="6963177" cy="1686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373" y="3161714"/>
            <a:ext cx="6967625" cy="35095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12060"/>
            <a:ext cx="12192001" cy="6855619"/>
            <a:chOff x="0" y="12060"/>
            <a:chExt cx="12192001" cy="68556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4262511"/>
              <a:ext cx="2442693" cy="2605168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1858205"/>
              <a:ext cx="2442694" cy="258662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12060"/>
              <a:ext cx="2442693" cy="1939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4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7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481" y="202184"/>
            <a:ext cx="1929038" cy="2773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171" y="3978162"/>
            <a:ext cx="10827658" cy="1846659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โรงเรียนบ้านบาโงกาเซาะ</a:t>
            </a:r>
          </a:p>
          <a:p>
            <a:pPr algn="ctr"/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สำนักงานเขตพื้นที่การศึกษาประถมศึกษา ปัตตานี เขต ๑</a:t>
            </a:r>
          </a:p>
        </p:txBody>
      </p:sp>
    </p:spTree>
    <p:extLst>
      <p:ext uri="{BB962C8B-B14F-4D97-AF65-F5344CB8AC3E}">
        <p14:creationId xmlns:p14="http://schemas.microsoft.com/office/powerpoint/2010/main" val="36267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-1" y="-11526"/>
            <a:ext cx="12192001" cy="6858000"/>
            <a:chOff x="-1" y="-11526"/>
            <a:chExt cx="12192001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526"/>
              <a:ext cx="12192001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990377" y="1690688"/>
            <a:ext cx="2886164" cy="66614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ผลการดำเนินโครงการ</a:t>
            </a:r>
            <a:endParaRPr lang="th-TH" sz="3600" dirty="0">
              <a:latin typeface="4804_KwangMD_PukluK" panose="02000000000000000000" pitchFamily="2" charset="0"/>
              <a:cs typeface="4804_KwangMD_PukluK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6987" y="2662466"/>
            <a:ext cx="8956720" cy="280076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         </a:t>
            </a:r>
            <a:r>
              <a:rPr lang="th-TH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จากการดำเนินโครงการอาหารเช้าสมวัยเด็กไทยสุขภาพดี  โดยคัดเลือกนักเรียนโรงเรียนบ้านบาโงกาเซาะที่มีน้ำหนักน้อยจำนวน </a:t>
            </a:r>
            <a:r>
              <a:rPr lang="en-US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50 </a:t>
            </a:r>
            <a:r>
              <a:rPr lang="th-TH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คน เข้าร่วมโครงการ โดยโรงเรียนจัดอาหารเช้าที่เหมาะสมตามหลักโภชนาการให้นักเรียนรับประทานเป็นเวลา </a:t>
            </a:r>
            <a:r>
              <a:rPr lang="en-US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53 </a:t>
            </a:r>
            <a:r>
              <a:rPr lang="th-TH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วัน  </a:t>
            </a:r>
            <a:endParaRPr lang="en-US" sz="20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เมื่อเปรียบเทียบความต่างของน้ำหนัก-ส่วนสูงของนักเรียนก่อนเริ่มโครงการและสิ้นสุดโครงการ 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พบว่า มีนักเรียนที่มีน้ำหนักและส่วนสูงเพิ่มขึ้น จำนวน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34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คน</a:t>
            </a:r>
          </a:p>
          <a:p>
            <a:pPr>
              <a:spcAft>
                <a:spcPts val="0"/>
              </a:spcAft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คิดเป็นร้อยละ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68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ของนักเรียนในโครงการทั้งหมด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9268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0" y="-3174"/>
            <a:ext cx="12192001" cy="6858000"/>
            <a:chOff x="-1" y="-11526"/>
            <a:chExt cx="12192001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526"/>
              <a:ext cx="12192001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990377" y="1690688"/>
            <a:ext cx="2486919" cy="6661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ปัญหา/อุปสรรค</a:t>
            </a:r>
            <a:endParaRPr lang="th-TH" sz="3600" dirty="0">
              <a:latin typeface="4804_KwangMD_PukluK" panose="02000000000000000000" pitchFamily="2" charset="0"/>
              <a:cs typeface="4804_KwangMD_PukluK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8258" y="2948853"/>
            <a:ext cx="4728300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dirty="0">
                <a:effectLst/>
                <a:latin typeface="4804_KwangMD_PukluK" panose="02000000000000000000" pitchFamily="2" charset="0"/>
                <a:ea typeface="Times New Roman" panose="02020603050405020304" pitchFamily="18" charset="0"/>
                <a:cs typeface="4804_KwangMD_PukluK" panose="02000000000000000000" pitchFamily="2" charset="0"/>
              </a:rPr>
              <a:t>มีนักเรียนขาดเรียน และนักเรียนมาเรียนสาย</a:t>
            </a:r>
            <a:endParaRPr lang="en-US" sz="3200" dirty="0">
              <a:effectLst/>
              <a:latin typeface="4804_KwangMD_PukluK" panose="02000000000000000000" pitchFamily="2" charset="0"/>
              <a:ea typeface="Times New Roman" panose="02020603050405020304" pitchFamily="18" charset="0"/>
              <a:cs typeface="4804_KwangMD_PukluK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2060"/>
            <a:ext cx="12192001" cy="6855619"/>
            <a:chOff x="0" y="12060"/>
            <a:chExt cx="12192001" cy="68556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4262511"/>
              <a:ext cx="2442693" cy="2605168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1858205"/>
              <a:ext cx="2442694" cy="258662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307" y="12060"/>
              <a:ext cx="2442693" cy="1939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1137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1" cy="6858000"/>
            <a:chOff x="-1" y="-11526"/>
            <a:chExt cx="12192001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526"/>
              <a:ext cx="12192001" cy="6858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</p:grpSp>
      <p:sp>
        <p:nvSpPr>
          <p:cNvPr id="12" name="ลูกศร: รูปห้าเหลี่ยม 15">
            <a:extLst>
              <a:ext uri="{FF2B5EF4-FFF2-40B4-BE49-F238E27FC236}">
                <a16:creationId xmlns:a16="http://schemas.microsoft.com/office/drawing/2014/main" id="{9640BD60-5CD2-43B8-9459-001EEFFD46C0}"/>
              </a:ext>
            </a:extLst>
          </p:cNvPr>
          <p:cNvSpPr/>
          <p:nvPr/>
        </p:nvSpPr>
        <p:spPr>
          <a:xfrm>
            <a:off x="248786" y="1552396"/>
            <a:ext cx="3013859" cy="875349"/>
          </a:xfrm>
          <a:prstGeom prst="homePlat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 </a:t>
            </a:r>
            <a:r>
              <a:rPr lang="th-TH" sz="4000" dirty="0">
                <a:solidFill>
                  <a:schemeClr val="tx1"/>
                </a:solidFill>
                <a:latin typeface="4804_KwangMD_PukluK" panose="02000000000000000000" pitchFamily="2" charset="0"/>
                <a:cs typeface="4804_KwangMD_PukluK" panose="02000000000000000000" pitchFamily="2" charset="0"/>
              </a:rPr>
              <a:t>ประมวลภาพถ่าย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748" y="1475320"/>
            <a:ext cx="3264240" cy="4351338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692" y="365125"/>
            <a:ext cx="2840433" cy="37863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42" y="2748165"/>
            <a:ext cx="2842703" cy="37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3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-1" y="-11526"/>
            <a:chExt cx="12192001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526"/>
              <a:ext cx="12192001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95" y="3913552"/>
            <a:ext cx="3387816" cy="2541839"/>
          </a:xfrm>
        </p:spPr>
      </p:pic>
      <p:sp>
        <p:nvSpPr>
          <p:cNvPr id="7" name="ลูกศร: รูปห้าเหลี่ยม 15">
            <a:extLst>
              <a:ext uri="{FF2B5EF4-FFF2-40B4-BE49-F238E27FC236}">
                <a16:creationId xmlns:a16="http://schemas.microsoft.com/office/drawing/2014/main" id="{9640BD60-5CD2-43B8-9459-001EEFFD46C0}"/>
              </a:ext>
            </a:extLst>
          </p:cNvPr>
          <p:cNvSpPr/>
          <p:nvPr/>
        </p:nvSpPr>
        <p:spPr>
          <a:xfrm>
            <a:off x="248786" y="1552396"/>
            <a:ext cx="3013859" cy="875349"/>
          </a:xfrm>
          <a:prstGeom prst="homePlat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 </a:t>
            </a:r>
            <a:r>
              <a:rPr lang="th-TH" sz="4000" dirty="0">
                <a:solidFill>
                  <a:schemeClr val="tx1"/>
                </a:solidFill>
                <a:latin typeface="4804_KwangMD_PukluK" panose="02000000000000000000" pitchFamily="2" charset="0"/>
                <a:cs typeface="4804_KwangMD_PukluK" panose="02000000000000000000" pitchFamily="2" charset="0"/>
              </a:rPr>
              <a:t>ประมวลภาพถ่าย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844" y="1690688"/>
            <a:ext cx="3666706" cy="2751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807798" y="3470220"/>
            <a:ext cx="2343954" cy="362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13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-1" y="-11526"/>
            <a:chExt cx="12192001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526"/>
              <a:ext cx="12192001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</p:grp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57" y="3176575"/>
            <a:ext cx="3908622" cy="2932594"/>
          </a:xfrm>
        </p:spPr>
      </p:pic>
      <p:sp>
        <p:nvSpPr>
          <p:cNvPr id="7" name="ลูกศร: รูปห้าเหลี่ยม 15">
            <a:extLst>
              <a:ext uri="{FF2B5EF4-FFF2-40B4-BE49-F238E27FC236}">
                <a16:creationId xmlns:a16="http://schemas.microsoft.com/office/drawing/2014/main" id="{9640BD60-5CD2-43B8-9459-001EEFFD46C0}"/>
              </a:ext>
            </a:extLst>
          </p:cNvPr>
          <p:cNvSpPr/>
          <p:nvPr/>
        </p:nvSpPr>
        <p:spPr>
          <a:xfrm>
            <a:off x="248786" y="1552396"/>
            <a:ext cx="3013859" cy="875349"/>
          </a:xfrm>
          <a:prstGeom prst="homePlat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 </a:t>
            </a:r>
            <a:r>
              <a:rPr lang="th-TH" sz="4000" dirty="0">
                <a:solidFill>
                  <a:schemeClr val="tx1"/>
                </a:solidFill>
                <a:latin typeface="4804_KwangMD_PukluK" panose="02000000000000000000" pitchFamily="2" charset="0"/>
                <a:cs typeface="4804_KwangMD_PukluK" panose="02000000000000000000" pitchFamily="2" charset="0"/>
              </a:rPr>
              <a:t>ประมวลภาพถ่าย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132" y="1475320"/>
            <a:ext cx="3170739" cy="2378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93" y="348865"/>
            <a:ext cx="3621499" cy="2717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871" y="3975114"/>
            <a:ext cx="3370327" cy="252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9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" y="0"/>
            <a:ext cx="12192001" cy="6858000"/>
            <a:chOff x="-1" y="-11526"/>
            <a:chExt cx="12192001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526"/>
              <a:ext cx="12192001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39" y="1475320"/>
            <a:ext cx="3400948" cy="510977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441" y="552285"/>
            <a:ext cx="4007866" cy="30070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872" y="4111625"/>
            <a:ext cx="3555435" cy="26676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880" y="1928285"/>
            <a:ext cx="2284236" cy="41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06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-1" y="-11526"/>
            <a:chExt cx="12192001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526"/>
              <a:ext cx="12192001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267672"/>
              <a:ext cx="759349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4804_KwangMD_PukluK" panose="02000000000000000000" pitchFamily="2" charset="0"/>
                  <a:cs typeface="4804_KwangMD_PukluK" panose="02000000000000000000" pitchFamily="2" charset="0"/>
                </a:rPr>
                <a:t>โครงการอาหารเช้าสมวัย เด็กไทยสุขภาพดี</a:t>
              </a:r>
              <a:endParaRPr lang="en-US" sz="4800" dirty="0">
                <a:latin typeface="4804_KwangMD_PukluK" panose="02000000000000000000" pitchFamily="2" charset="0"/>
                <a:cs typeface="4804_KwangMD_PukluK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72" y="1692266"/>
            <a:ext cx="2439831" cy="4391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175" y="1692266"/>
            <a:ext cx="2446986" cy="4404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833" y="1681910"/>
            <a:ext cx="2451338" cy="4412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63150" y="1673273"/>
            <a:ext cx="2372931" cy="386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2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5"/>
          <a:stretch/>
        </p:blipFill>
        <p:spPr>
          <a:xfrm>
            <a:off x="91111" y="258047"/>
            <a:ext cx="12100889" cy="6272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4822" y="4867704"/>
            <a:ext cx="3540025" cy="780192"/>
          </a:xfrm>
          <a:prstGeom prst="rect">
            <a:avLst/>
          </a:prstGeom>
          <a:solidFill>
            <a:schemeClr val="accent4">
              <a:lumMod val="40000"/>
              <a:lumOff val="60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4804_KwangMD_PukluK" panose="02000000000000000000" pitchFamily="2" charset="0"/>
                <a:cs typeface="4804_KwangMD_PukluK" panose="02000000000000000000" pitchFamily="2" charset="0"/>
              </a:rPr>
              <a:t>ขอบคุณค่ะ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2791" y="2134724"/>
            <a:ext cx="6724085" cy="2154436"/>
          </a:xfrm>
          <a:prstGeom prst="rect">
            <a:avLst/>
          </a:prstGeom>
          <a:solidFill>
            <a:schemeClr val="accent3">
              <a:lumMod val="60000"/>
              <a:lumOff val="40000"/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4804_KwangMD_PukluK" panose="02000000000000000000" pitchFamily="2" charset="0"/>
                <a:cs typeface="4804_KwangMD_PukluK" panose="02000000000000000000" pitchFamily="2" charset="0"/>
              </a:rPr>
              <a:t>โรงเรียนบ้านบาโงกาเซาะ</a:t>
            </a:r>
          </a:p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4804_KwangMD_PukluK" panose="02000000000000000000" pitchFamily="2" charset="0"/>
                <a:cs typeface="4804_KwangMD_PukluK" panose="02000000000000000000" pitchFamily="2" charset="0"/>
              </a:rPr>
              <a:t>ตำบล ดาโต๊ะ   อำเภอ หนองจิก</a:t>
            </a:r>
          </a:p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4804_KwangMD_PukluK" panose="02000000000000000000" pitchFamily="2" charset="0"/>
                <a:cs typeface="4804_KwangMD_PukluK" panose="02000000000000000000" pitchFamily="2" charset="0"/>
              </a:rPr>
              <a:t>สำนักงานเขตพื้นที่การศึกษาประถมศึกษาปัตตานี เขต ๑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4804_KwangMD_PukluK" panose="02000000000000000000" pitchFamily="2" charset="0"/>
              <a:cs typeface="4804_KwangMD_Puklu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1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  <p:sp>
        <p:nvSpPr>
          <p:cNvPr id="3" name="สี่เหลี่ยมผืนผ้า 3"/>
          <p:cNvSpPr/>
          <p:nvPr/>
        </p:nvSpPr>
        <p:spPr>
          <a:xfrm>
            <a:off x="0" y="243278"/>
            <a:ext cx="1219200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ผู้อำนวยการโรงเรียนบ้านบาโงกาเซาะ</a:t>
            </a:r>
            <a:endParaRPr lang="th-TH" sz="4400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45274" y="1255997"/>
            <a:ext cx="7257143" cy="4562747"/>
            <a:chOff x="4818743" y="1112339"/>
            <a:chExt cx="7257143" cy="4562747"/>
          </a:xfrm>
        </p:grpSpPr>
        <p:sp>
          <p:nvSpPr>
            <p:cNvPr id="14" name="Rectangle 13"/>
            <p:cNvSpPr/>
            <p:nvPr/>
          </p:nvSpPr>
          <p:spPr>
            <a:xfrm>
              <a:off x="4818743" y="1112339"/>
              <a:ext cx="7257143" cy="45627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" name="รูปภาพ 59">
              <a:extLst>
                <a:ext uri="{FF2B5EF4-FFF2-40B4-BE49-F238E27FC236}">
                  <a16:creationId xmlns:a16="http://schemas.microsoft.com/office/drawing/2014/main" id="{B0F391A2-896D-40C5-99B5-3A161A42E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3560" y="1381144"/>
              <a:ext cx="3307507" cy="419533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375051" y="5917810"/>
            <a:ext cx="2785403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นายอุสมาน  </a:t>
            </a:r>
            <a:r>
              <a:rPr lang="th-TH" sz="4000" b="1" dirty="0" err="1">
                <a:latin typeface="4804_KwangMD_PukluK" panose="02000000000000000000" pitchFamily="2" charset="0"/>
                <a:cs typeface="4804_KwangMD_PukluK" panose="02000000000000000000" pitchFamily="2" charset="0"/>
              </a:rPr>
              <a:t>อาแว</a:t>
            </a:r>
            <a:endParaRPr lang="th-TH" sz="4000" b="1" dirty="0">
              <a:latin typeface="4804_KwangMD_PukluK" panose="02000000000000000000" pitchFamily="2" charset="0"/>
              <a:cs typeface="4804_KwangMD_PukluK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23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สี่เหลี่ยมผืนผ้า 3"/>
          <p:cNvSpPr/>
          <p:nvPr/>
        </p:nvSpPr>
        <p:spPr>
          <a:xfrm>
            <a:off x="-2" y="95249"/>
            <a:ext cx="1219200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Angsana News" pitchFamily="18" charset="-34"/>
                <a:cs typeface="Angsana News" pitchFamily="18" charset="-34"/>
              </a:rPr>
              <a:t>ข้อมูลบุคลากร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584" y="1112337"/>
            <a:ext cx="1879360" cy="2600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782" y="1057873"/>
            <a:ext cx="1922299" cy="2654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547" y="1112337"/>
            <a:ext cx="1836134" cy="260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003" y="1112336"/>
            <a:ext cx="1821105" cy="2600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284" y="1112336"/>
            <a:ext cx="1758316" cy="26002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182" y="4028205"/>
            <a:ext cx="1889762" cy="24596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782" y="4028205"/>
            <a:ext cx="1922299" cy="24596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31" y="4028206"/>
            <a:ext cx="1918468" cy="2459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974" y="4028205"/>
            <a:ext cx="1836134" cy="24596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547" y="4028206"/>
            <a:ext cx="1845564" cy="24596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14" y="4034971"/>
            <a:ext cx="1748886" cy="24529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290" y="1812278"/>
            <a:ext cx="2025749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บุคลากรทั้งหมด</a:t>
            </a:r>
          </a:p>
          <a:p>
            <a:pPr algn="ctr"/>
            <a:r>
              <a:rPr lang="en-US" sz="3600" b="1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11 </a:t>
            </a:r>
            <a:r>
              <a:rPr lang="th-TH" sz="3600" b="1" dirty="0">
                <a:latin typeface="4804_KwangMD_PukluK" panose="02000000000000000000" pitchFamily="2" charset="0"/>
                <a:cs typeface="4804_KwangMD_PukluK" panose="02000000000000000000" pitchFamily="2" charset="0"/>
              </a:rPr>
              <a:t>คน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2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สี่เหลี่ยมผืนผ้า 4"/>
          <p:cNvSpPr/>
          <p:nvPr/>
        </p:nvSpPr>
        <p:spPr>
          <a:xfrm>
            <a:off x="-2" y="238856"/>
            <a:ext cx="12192001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Angsana News" pitchFamily="18" charset="-34"/>
                <a:cs typeface="Angsana News" pitchFamily="18" charset="-34"/>
              </a:rPr>
              <a:t>การจัดการศึกษา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32" y="5432712"/>
            <a:ext cx="3000396" cy="1200329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ก่อนประถมศึกษา</a:t>
            </a:r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อนุบาล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2-3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1771" y="5432711"/>
            <a:ext cx="3000396" cy="1200329"/>
          </a:xfrm>
          <a:prstGeom prst="rec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ประถมศึกษา</a:t>
            </a:r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ปีที่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1 - 6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86" y="1240591"/>
            <a:ext cx="5620873" cy="39365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698" y="1240591"/>
            <a:ext cx="5450541" cy="39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สี่เหลี่ยมผืนผ้า 3">
            <a:extLst>
              <a:ext uri="{FF2B5EF4-FFF2-40B4-BE49-F238E27FC236}">
                <a16:creationId xmlns:a16="http://schemas.microsoft.com/office/drawing/2014/main" id="{ED8AF2C9-65B4-4551-ADF5-2154ECF449E9}"/>
              </a:ext>
            </a:extLst>
          </p:cNvPr>
          <p:cNvSpPr/>
          <p:nvPr/>
        </p:nvSpPr>
        <p:spPr>
          <a:xfrm>
            <a:off x="304800" y="419100"/>
            <a:ext cx="11468100" cy="603885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6" name="ตาราง 4">
            <a:extLst>
              <a:ext uri="{FF2B5EF4-FFF2-40B4-BE49-F238E27FC236}">
                <a16:creationId xmlns:a16="http://schemas.microsoft.com/office/drawing/2014/main" id="{90F3B30E-EAD0-4649-8D89-CD2575608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44049"/>
              </p:ext>
            </p:extLst>
          </p:nvPr>
        </p:nvGraphicFramePr>
        <p:xfrm>
          <a:off x="613409" y="1524000"/>
          <a:ext cx="4996817" cy="2337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801">
                  <a:extLst>
                    <a:ext uri="{9D8B030D-6E8A-4147-A177-3AD203B41FA5}">
                      <a16:colId xmlns:a16="http://schemas.microsoft.com/office/drawing/2014/main" val="615877857"/>
                    </a:ext>
                  </a:extLst>
                </a:gridCol>
                <a:gridCol w="1225015">
                  <a:extLst>
                    <a:ext uri="{9D8B030D-6E8A-4147-A177-3AD203B41FA5}">
                      <a16:colId xmlns:a16="http://schemas.microsoft.com/office/drawing/2014/main" val="2165037487"/>
                    </a:ext>
                  </a:extLst>
                </a:gridCol>
                <a:gridCol w="1224152">
                  <a:extLst>
                    <a:ext uri="{9D8B030D-6E8A-4147-A177-3AD203B41FA5}">
                      <a16:colId xmlns:a16="http://schemas.microsoft.com/office/drawing/2014/main" val="2736050342"/>
                    </a:ext>
                  </a:extLst>
                </a:gridCol>
                <a:gridCol w="984849">
                  <a:extLst>
                    <a:ext uri="{9D8B030D-6E8A-4147-A177-3AD203B41FA5}">
                      <a16:colId xmlns:a16="http://schemas.microsoft.com/office/drawing/2014/main" val="3957937305"/>
                    </a:ext>
                  </a:extLst>
                </a:gridCol>
              </a:tblGrid>
              <a:tr h="525378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ชั้น/เพศ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ชาย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th-TH" sz="32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th-TH" sz="32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0838762"/>
                  </a:ext>
                </a:extLst>
              </a:tr>
              <a:tr h="604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อนุบาล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4439563"/>
                  </a:ext>
                </a:extLst>
              </a:tr>
              <a:tr h="604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อนุบาล </a:t>
                      </a: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7550430"/>
                  </a:ext>
                </a:extLst>
              </a:tr>
              <a:tr h="604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 อนุบาล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820502"/>
                  </a:ext>
                </a:extLst>
              </a:tr>
            </a:tbl>
          </a:graphicData>
        </a:graphic>
      </p:graphicFrame>
      <p:graphicFrame>
        <p:nvGraphicFramePr>
          <p:cNvPr id="7" name="ตาราง 5">
            <a:extLst>
              <a:ext uri="{FF2B5EF4-FFF2-40B4-BE49-F238E27FC236}">
                <a16:creationId xmlns:a16="http://schemas.microsoft.com/office/drawing/2014/main" id="{BC06262F-41E3-436D-8EFD-CB2AAEDD3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6347"/>
              </p:ext>
            </p:extLst>
          </p:nvPr>
        </p:nvGraphicFramePr>
        <p:xfrm>
          <a:off x="5918835" y="1524000"/>
          <a:ext cx="5434965" cy="46246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99835">
                  <a:extLst>
                    <a:ext uri="{9D8B030D-6E8A-4147-A177-3AD203B41FA5}">
                      <a16:colId xmlns:a16="http://schemas.microsoft.com/office/drawing/2014/main" val="615877857"/>
                    </a:ext>
                  </a:extLst>
                </a:gridCol>
                <a:gridCol w="1332431">
                  <a:extLst>
                    <a:ext uri="{9D8B030D-6E8A-4147-A177-3AD203B41FA5}">
                      <a16:colId xmlns:a16="http://schemas.microsoft.com/office/drawing/2014/main" val="2165037487"/>
                    </a:ext>
                  </a:extLst>
                </a:gridCol>
                <a:gridCol w="1331492">
                  <a:extLst>
                    <a:ext uri="{9D8B030D-6E8A-4147-A177-3AD203B41FA5}">
                      <a16:colId xmlns:a16="http://schemas.microsoft.com/office/drawing/2014/main" val="2736050342"/>
                    </a:ext>
                  </a:extLst>
                </a:gridCol>
                <a:gridCol w="1071207">
                  <a:extLst>
                    <a:ext uri="{9D8B030D-6E8A-4147-A177-3AD203B41FA5}">
                      <a16:colId xmlns:a16="http://schemas.microsoft.com/office/drawing/2014/main" val="3957937305"/>
                    </a:ext>
                  </a:extLst>
                </a:gridCol>
              </a:tblGrid>
              <a:tr h="511007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ชั้น/เพศ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th-TH" sz="32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ชาย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th-TH" sz="32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th-TH" sz="32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838762"/>
                  </a:ext>
                </a:extLst>
              </a:tr>
              <a:tr h="58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13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21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7866845"/>
                  </a:ext>
                </a:extLst>
              </a:tr>
              <a:tr h="58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13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3649317"/>
                  </a:ext>
                </a:extLst>
              </a:tr>
              <a:tr h="58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11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4918614"/>
                  </a:ext>
                </a:extLst>
              </a:tr>
              <a:tr h="58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</a:t>
                      </a: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919988"/>
                  </a:ext>
                </a:extLst>
              </a:tr>
              <a:tr h="58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17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7568002"/>
                  </a:ext>
                </a:extLst>
              </a:tr>
              <a:tr h="58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613707"/>
                  </a:ext>
                </a:extLst>
              </a:tr>
              <a:tr h="58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รวมประถม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46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36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82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45129"/>
                  </a:ext>
                </a:extLst>
              </a:tr>
            </a:tbl>
          </a:graphicData>
        </a:graphic>
      </p:graphicFrame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07F0552-DD99-4D10-B86B-47C88C4EE8E7}"/>
              </a:ext>
            </a:extLst>
          </p:cNvPr>
          <p:cNvSpPr txBox="1"/>
          <p:nvPr/>
        </p:nvSpPr>
        <p:spPr>
          <a:xfrm>
            <a:off x="613409" y="4933950"/>
            <a:ext cx="4996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รวมทั้งสิ้น </a:t>
            </a:r>
            <a:r>
              <a:rPr lang="en-US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 </a:t>
            </a:r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ACFF3DC4-A495-4783-8DDA-9C928915AF9F}"/>
              </a:ext>
            </a:extLst>
          </p:cNvPr>
          <p:cNvSpPr/>
          <p:nvPr/>
        </p:nvSpPr>
        <p:spPr>
          <a:xfrm>
            <a:off x="613409" y="555873"/>
            <a:ext cx="110546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ข้อมูลนักเรียน ปีการศึกษา </a:t>
            </a:r>
            <a:r>
              <a:rPr lang="en-US" sz="4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2563</a:t>
            </a:r>
            <a:r>
              <a:rPr lang="th-TH" sz="4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กรกฎาคม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</a:t>
            </a:r>
          </a:p>
          <a:p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130328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สี่เหลี่ยมผืนผ้า 4"/>
          <p:cNvSpPr/>
          <p:nvPr/>
        </p:nvSpPr>
        <p:spPr>
          <a:xfrm>
            <a:off x="-1" y="285728"/>
            <a:ext cx="12192001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Angsana News" pitchFamily="18" charset="-34"/>
                <a:cs typeface="Angsana News" pitchFamily="18" charset="-34"/>
              </a:rPr>
              <a:t>สีประจำโรงเรียน</a:t>
            </a:r>
          </a:p>
        </p:txBody>
      </p:sp>
      <p:pic>
        <p:nvPicPr>
          <p:cNvPr id="14" name="Picture 13" descr="D:\บาโงกาเซาะ\PICTURE\นักเรียน\20170307_0823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53" y="1340897"/>
            <a:ext cx="11201491" cy="536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แผนผังลำดับงาน: ตัวเชื่อมต่อ 6"/>
          <p:cNvSpPr/>
          <p:nvPr/>
        </p:nvSpPr>
        <p:spPr>
          <a:xfrm>
            <a:off x="2106931" y="2285992"/>
            <a:ext cx="2714644" cy="2714644"/>
          </a:xfrm>
          <a:prstGeom prst="flowChartConnector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>
                <a:latin typeface="TH SarabunPSK" pitchFamily="34" charset="-34"/>
                <a:cs typeface="TH SarabunPSK" pitchFamily="34" charset="-34"/>
              </a:rPr>
              <a:t>น้ำเงิน</a:t>
            </a:r>
            <a:endParaRPr lang="th-TH" sz="7200" dirty="0"/>
          </a:p>
        </p:txBody>
      </p:sp>
      <p:sp>
        <p:nvSpPr>
          <p:cNvPr id="11" name="แผนผังลำดับงาน: ตัวเชื่อมต่อ 7"/>
          <p:cNvSpPr/>
          <p:nvPr/>
        </p:nvSpPr>
        <p:spPr>
          <a:xfrm>
            <a:off x="6808806" y="2285992"/>
            <a:ext cx="2714644" cy="2714644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ขาว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9"/>
            <a:ext cx="12192001" cy="6858000"/>
          </a:xfrm>
          <a:prstGeom prst="rect">
            <a:avLst/>
          </a:prstGeom>
        </p:spPr>
      </p:pic>
      <p:sp>
        <p:nvSpPr>
          <p:cNvPr id="9" name="สี่เหลี่ยมผืนผ้า 5"/>
          <p:cNvSpPr/>
          <p:nvPr/>
        </p:nvSpPr>
        <p:spPr>
          <a:xfrm>
            <a:off x="0" y="164305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		</a:t>
            </a:r>
          </a:p>
        </p:txBody>
      </p:sp>
      <p:sp>
        <p:nvSpPr>
          <p:cNvPr id="13" name="สี่เหลี่ยมผืนผ้า 10"/>
          <p:cNvSpPr/>
          <p:nvPr/>
        </p:nvSpPr>
        <p:spPr>
          <a:xfrm>
            <a:off x="-2" y="267093"/>
            <a:ext cx="1219200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Angsana News" pitchFamily="18" charset="-34"/>
                <a:cs typeface="Angsana News" pitchFamily="18" charset="-34"/>
              </a:rPr>
              <a:t>คำขวัญของโรงเรียน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20" y="1304186"/>
            <a:ext cx="4217012" cy="39117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620" y="1297461"/>
            <a:ext cx="3596487" cy="3918492"/>
          </a:xfrm>
          <a:prstGeom prst="rect">
            <a:avLst/>
          </a:prstGeom>
        </p:spPr>
      </p:pic>
      <p:sp>
        <p:nvSpPr>
          <p:cNvPr id="11" name="สี่เหลี่ยมผืนผ้า 7"/>
          <p:cNvSpPr/>
          <p:nvPr/>
        </p:nvSpPr>
        <p:spPr>
          <a:xfrm>
            <a:off x="4271182" y="5413115"/>
            <a:ext cx="3340978" cy="1015663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น้อมนำปรัชญา</a:t>
            </a:r>
          </a:p>
        </p:txBody>
      </p:sp>
      <p:sp>
        <p:nvSpPr>
          <p:cNvPr id="10" name="สี่เหลี่ยมผืนผ้า 6"/>
          <p:cNvSpPr/>
          <p:nvPr/>
        </p:nvSpPr>
        <p:spPr>
          <a:xfrm>
            <a:off x="320261" y="5386577"/>
            <a:ext cx="3781805" cy="1015663"/>
          </a:xfrm>
          <a:prstGeom prst="rect">
            <a:avLst/>
          </a:prstGeom>
          <a:solidFill>
            <a:srgbClr val="FF6600"/>
          </a:solidFill>
        </p:spPr>
        <p:txBody>
          <a:bodyPr wrap="none">
            <a:spAutoFit/>
          </a:bodyPr>
          <a:lstStyle/>
          <a:p>
            <a:pPr algn="ctr"/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ความรู้คู่คุณธรรม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0187" y="1297461"/>
            <a:ext cx="3824589" cy="3918492"/>
          </a:xfrm>
          <a:prstGeom prst="rect">
            <a:avLst/>
          </a:prstGeom>
        </p:spPr>
      </p:pic>
      <p:sp>
        <p:nvSpPr>
          <p:cNvPr id="12" name="สี่เหลี่ยมผืนผ้า 8"/>
          <p:cNvSpPr/>
          <p:nvPr/>
        </p:nvSpPr>
        <p:spPr>
          <a:xfrm>
            <a:off x="7725007" y="5413115"/>
            <a:ext cx="3895618" cy="10156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เศรษฐกิจพอเพียง</a:t>
            </a:r>
            <a:endParaRPr lang="th-TH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3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4" name="Picture 2" descr="C:\Users\Sofeeyah\Desktop\บาโงกาเซาะ\PICTURE\14807355742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1214421"/>
            <a:ext cx="11570383" cy="5347743"/>
          </a:xfrm>
          <a:prstGeom prst="rect">
            <a:avLst/>
          </a:prstGeom>
          <a:noFill/>
        </p:spPr>
      </p:pic>
      <p:sp>
        <p:nvSpPr>
          <p:cNvPr id="15" name="แผนผังลำดับงาน: ตัวเชื่อมต่อ 6"/>
          <p:cNvSpPr/>
          <p:nvPr/>
        </p:nvSpPr>
        <p:spPr>
          <a:xfrm>
            <a:off x="3556779" y="2296265"/>
            <a:ext cx="5049339" cy="2928958"/>
          </a:xfrm>
          <a:prstGeom prst="chevron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ศรัทธา</a:t>
            </a:r>
          </a:p>
        </p:txBody>
      </p:sp>
      <p:sp>
        <p:nvSpPr>
          <p:cNvPr id="16" name="แผนผังลำดับงาน: ตัวเชื่อมต่อ 7"/>
          <p:cNvSpPr/>
          <p:nvPr/>
        </p:nvSpPr>
        <p:spPr>
          <a:xfrm>
            <a:off x="658906" y="2255504"/>
            <a:ext cx="3950902" cy="2928958"/>
          </a:xfrm>
          <a:prstGeom prst="homePlate">
            <a:avLst/>
          </a:prstGeom>
          <a:solidFill>
            <a:srgbClr val="FF99CC"/>
          </a:solidFill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สะอาด</a:t>
            </a:r>
          </a:p>
        </p:txBody>
      </p:sp>
      <p:sp>
        <p:nvSpPr>
          <p:cNvPr id="17" name="แผนผังลำดับงาน: ตัวเชื่อมต่อ 8"/>
          <p:cNvSpPr/>
          <p:nvPr/>
        </p:nvSpPr>
        <p:spPr>
          <a:xfrm>
            <a:off x="7381067" y="2296265"/>
            <a:ext cx="4398557" cy="2928958"/>
          </a:xfrm>
          <a:prstGeom prst="chevron">
            <a:avLst/>
          </a:prstGeom>
          <a:solidFill>
            <a:srgbClr val="66FFFF"/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มีสุข</a:t>
            </a:r>
          </a:p>
        </p:txBody>
      </p:sp>
      <p:sp>
        <p:nvSpPr>
          <p:cNvPr id="18" name="สี่เหลี่ยมผืนผ้า 11"/>
          <p:cNvSpPr/>
          <p:nvPr/>
        </p:nvSpPr>
        <p:spPr>
          <a:xfrm>
            <a:off x="0" y="234035"/>
            <a:ext cx="121920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err="1">
                <a:latin typeface="Angsana News" pitchFamily="18" charset="-34"/>
                <a:cs typeface="Angsana News" pitchFamily="18" charset="-34"/>
              </a:rPr>
              <a:t>อัต</a:t>
            </a:r>
            <a:r>
              <a:rPr lang="th-TH" sz="4400" b="1" dirty="0">
                <a:latin typeface="Angsana News" pitchFamily="18" charset="-34"/>
                <a:cs typeface="Angsana News" pitchFamily="18" charset="-34"/>
              </a:rPr>
              <a:t>ลักษณ์ของโรงเรียน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9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9|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0.9|1.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758</Words>
  <Application>Microsoft Office PowerPoint</Application>
  <PresentationFormat>แบบจอกว้าง</PresentationFormat>
  <Paragraphs>155</Paragraphs>
  <Slides>27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5" baseType="lpstr">
      <vt:lpstr>4804_KwangMD_PukluK</vt:lpstr>
      <vt:lpstr>Angsana News</vt:lpstr>
      <vt:lpstr>Arial</vt:lpstr>
      <vt:lpstr>Calibri</vt:lpstr>
      <vt:lpstr>Calibri Light</vt:lpstr>
      <vt:lpstr>TH SarabunPSK</vt:lpstr>
      <vt:lpstr>Times New Roman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</dc:creator>
  <cp:lastModifiedBy>seribu sayang</cp:lastModifiedBy>
  <cp:revision>23</cp:revision>
  <dcterms:created xsi:type="dcterms:W3CDTF">2020-12-02T02:28:38Z</dcterms:created>
  <dcterms:modified xsi:type="dcterms:W3CDTF">2020-12-04T09:59:41Z</dcterms:modified>
</cp:coreProperties>
</file>